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4"/>
  </p:notesMasterIdLst>
  <p:sldIdLst>
    <p:sldId id="256" r:id="rId5"/>
    <p:sldId id="288" r:id="rId6"/>
    <p:sldId id="261" r:id="rId7"/>
    <p:sldId id="263" r:id="rId8"/>
    <p:sldId id="264" r:id="rId9"/>
    <p:sldId id="265" r:id="rId10"/>
    <p:sldId id="266" r:id="rId11"/>
    <p:sldId id="272" r:id="rId12"/>
    <p:sldId id="273" r:id="rId13"/>
    <p:sldId id="269" r:id="rId14"/>
    <p:sldId id="271" r:id="rId15"/>
    <p:sldId id="274" r:id="rId16"/>
    <p:sldId id="335" r:id="rId17"/>
    <p:sldId id="317" r:id="rId18"/>
    <p:sldId id="276" r:id="rId19"/>
    <p:sldId id="320" r:id="rId20"/>
    <p:sldId id="275" r:id="rId21"/>
    <p:sldId id="296" r:id="rId22"/>
    <p:sldId id="321" r:id="rId23"/>
    <p:sldId id="318" r:id="rId24"/>
    <p:sldId id="332" r:id="rId25"/>
    <p:sldId id="289" r:id="rId26"/>
    <p:sldId id="290" r:id="rId27"/>
    <p:sldId id="331" r:id="rId28"/>
    <p:sldId id="279" r:id="rId29"/>
    <p:sldId id="319" r:id="rId30"/>
    <p:sldId id="280" r:id="rId31"/>
    <p:sldId id="281" r:id="rId32"/>
    <p:sldId id="291" r:id="rId33"/>
    <p:sldId id="282" r:id="rId34"/>
    <p:sldId id="283" r:id="rId35"/>
    <p:sldId id="292" r:id="rId36"/>
    <p:sldId id="293" r:id="rId37"/>
    <p:sldId id="285" r:id="rId38"/>
    <p:sldId id="294" r:id="rId39"/>
    <p:sldId id="308" r:id="rId40"/>
    <p:sldId id="309" r:id="rId41"/>
    <p:sldId id="333" r:id="rId42"/>
    <p:sldId id="334" r:id="rId43"/>
    <p:sldId id="322" r:id="rId44"/>
    <p:sldId id="323" r:id="rId45"/>
    <p:sldId id="324" r:id="rId46"/>
    <p:sldId id="325" r:id="rId47"/>
    <p:sldId id="326" r:id="rId48"/>
    <p:sldId id="327" r:id="rId49"/>
    <p:sldId id="328" r:id="rId50"/>
    <p:sldId id="329" r:id="rId51"/>
    <p:sldId id="330" r:id="rId52"/>
    <p:sldId id="336" r:id="rId53"/>
    <p:sldId id="337" r:id="rId54"/>
    <p:sldId id="338" r:id="rId55"/>
    <p:sldId id="339" r:id="rId56"/>
    <p:sldId id="340" r:id="rId57"/>
    <p:sldId id="341" r:id="rId58"/>
    <p:sldId id="342" r:id="rId59"/>
    <p:sldId id="343" r:id="rId60"/>
    <p:sldId id="344" r:id="rId61"/>
    <p:sldId id="345" r:id="rId62"/>
    <p:sldId id="29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E65"/>
    <a:srgbClr val="E3F3F2"/>
    <a:srgbClr val="95D889"/>
    <a:srgbClr val="B7F3ED"/>
    <a:srgbClr val="1A998E"/>
    <a:srgbClr val="F6FAFB"/>
    <a:srgbClr val="FAFCFE"/>
    <a:srgbClr val="69E5D9"/>
    <a:srgbClr val="E6F3F3"/>
    <a:srgbClr val="23CB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6" autoAdjust="0"/>
    <p:restoredTop sz="94660"/>
  </p:normalViewPr>
  <p:slideViewPr>
    <p:cSldViewPr snapToGrid="0">
      <p:cViewPr varScale="1">
        <p:scale>
          <a:sx n="77" d="100"/>
          <a:sy n="77" d="100"/>
        </p:scale>
        <p:origin x="4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C4F25BB-C63A-47E6-8B3D-5EEF4013D1E9}" type="datetimeFigureOut">
              <a:rPr lang="ar-EG" smtClean="0"/>
              <a:t>05/12/1445</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070A0F6-FD48-47E4-AC8A-A0CCF0907357}" type="slidenum">
              <a:rPr lang="ar-EG" smtClean="0"/>
              <a:t>‹#›</a:t>
            </a:fld>
            <a:endParaRPr lang="ar-EG"/>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06694f9de_1_18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06694f9de_1_18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06694f9de_1_18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06694f9de_1_18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e8b782381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e8b782381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9"/>
        <p:cNvGrpSpPr/>
        <p:nvPr/>
      </p:nvGrpSpPr>
      <p:grpSpPr>
        <a:xfrm>
          <a:off x="0" y="0"/>
          <a:ext cx="0" cy="0"/>
          <a:chOff x="0" y="0"/>
          <a:chExt cx="0" cy="0"/>
        </a:xfrm>
      </p:grpSpPr>
      <p:sp>
        <p:nvSpPr>
          <p:cNvPr id="60" name="Google Shape;60;p9"/>
          <p:cNvSpPr txBox="1">
            <a:spLocks noGrp="1"/>
          </p:cNvSpPr>
          <p:nvPr>
            <p:ph type="subTitle" idx="1"/>
          </p:nvPr>
        </p:nvSpPr>
        <p:spPr>
          <a:xfrm>
            <a:off x="3034417" y="3134433"/>
            <a:ext cx="6282000" cy="155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5"/>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11296600" y="6217631"/>
            <a:ext cx="731600" cy="4136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GB" smtClean="0"/>
              <a:t>‹#›</a:t>
            </a:fld>
            <a:endParaRPr lang="en-GB"/>
          </a:p>
        </p:txBody>
      </p:sp>
      <p:sp>
        <p:nvSpPr>
          <p:cNvPr id="62" name="Google Shape;62;p9"/>
          <p:cNvSpPr txBox="1">
            <a:spLocks noGrp="1"/>
          </p:cNvSpPr>
          <p:nvPr>
            <p:ph type="title"/>
          </p:nvPr>
        </p:nvSpPr>
        <p:spPr>
          <a:xfrm>
            <a:off x="3034417" y="2180351"/>
            <a:ext cx="6282000" cy="618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535"/>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sldNum" idx="12"/>
          </p:nvPr>
        </p:nvSpPr>
        <p:spPr>
          <a:xfrm>
            <a:off x="11296600" y="6217631"/>
            <a:ext cx="731600" cy="4136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GB" smtClean="0"/>
              <a:t>‹#›</a:t>
            </a:fld>
            <a:endParaRPr lang="en-GB"/>
          </a:p>
        </p:txBody>
      </p:sp>
      <p:sp>
        <p:nvSpPr>
          <p:cNvPr id="48" name="Google Shape;48;p7"/>
          <p:cNvSpPr txBox="1">
            <a:spLocks noGrp="1"/>
          </p:cNvSpPr>
          <p:nvPr>
            <p:ph type="title"/>
          </p:nvPr>
        </p:nvSpPr>
        <p:spPr>
          <a:xfrm>
            <a:off x="952000" y="1748033"/>
            <a:ext cx="5216400" cy="618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txBox="1">
            <a:spLocks noGrp="1"/>
          </p:cNvSpPr>
          <p:nvPr>
            <p:ph type="subTitle" idx="1"/>
          </p:nvPr>
        </p:nvSpPr>
        <p:spPr>
          <a:xfrm>
            <a:off x="952000" y="2567733"/>
            <a:ext cx="5216400" cy="278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0" name="Google Shape;50;p7"/>
          <p:cNvSpPr/>
          <p:nvPr/>
        </p:nvSpPr>
        <p:spPr>
          <a:xfrm>
            <a:off x="1414200" y="-1044800"/>
            <a:ext cx="1909200" cy="19092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7"/>
          <p:cNvSpPr/>
          <p:nvPr/>
        </p:nvSpPr>
        <p:spPr>
          <a:xfrm>
            <a:off x="4726200" y="5641901"/>
            <a:ext cx="2399600" cy="2399600"/>
          </a:xfrm>
          <a:prstGeom prst="ellipse">
            <a:avLst/>
          </a:prstGeom>
          <a:noFill/>
          <a:ln w="1905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bg1"/>
            </a:gs>
            <a:gs pos="65000">
              <a:srgbClr val="1A998E"/>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2.png"/><Relationship Id="rId12" Type="http://schemas.openxmlformats.org/officeDocument/2006/relationships/image" Target="../media/image33.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7.svg"/><Relationship Id="rId11"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2.pn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44.svg"/><Relationship Id="rId2" Type="http://schemas.openxmlformats.org/officeDocument/2006/relationships/image" Target="../media/image25.jpeg"/><Relationship Id="rId1" Type="http://schemas.openxmlformats.org/officeDocument/2006/relationships/slideLayout" Target="../slideLayouts/slideLayout6.xml"/><Relationship Id="rId6" Type="http://schemas.openxmlformats.org/officeDocument/2006/relationships/image" Target="../media/image38.svg"/><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10"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7.sv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svg"/><Relationship Id="rId7"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urple and green brain&#10;&#10;Description automatically generated"/>
          <p:cNvPicPr>
            <a:picLocks noChangeAspect="1"/>
          </p:cNvPicPr>
          <p:nvPr/>
        </p:nvPicPr>
        <p:blipFill>
          <a:blip r:embed="rId2">
            <a:duotone>
              <a:schemeClr val="accent3">
                <a:shade val="45000"/>
                <a:satMod val="135000"/>
              </a:schemeClr>
              <a:prstClr val="white"/>
            </a:duotone>
          </a:blip>
          <a:stretch>
            <a:fillRect/>
          </a:stretch>
        </p:blipFill>
        <p:spPr>
          <a:xfrm>
            <a:off x="0" y="-1177"/>
            <a:ext cx="12275126" cy="6864926"/>
          </a:xfrm>
          <a:prstGeom prst="rect">
            <a:avLst/>
          </a:prstGeom>
        </p:spPr>
      </p:pic>
      <p:sp>
        <p:nvSpPr>
          <p:cNvPr id="8" name="TextBox 7"/>
          <p:cNvSpPr txBox="1"/>
          <p:nvPr/>
        </p:nvSpPr>
        <p:spPr>
          <a:xfrm>
            <a:off x="7017664" y="2885419"/>
            <a:ext cx="9133428" cy="212365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6600" b="1" dirty="0">
                <a:solidFill>
                  <a:srgbClr val="2A0F3B"/>
                </a:solidFill>
                <a:latin typeface="Colonna MT" panose="04020805060202030203"/>
              </a:rPr>
              <a:t>Brain tumor </a:t>
            </a:r>
          </a:p>
          <a:p>
            <a:r>
              <a:rPr lang="en-US" sz="6600" b="1" dirty="0">
                <a:solidFill>
                  <a:srgbClr val="2A0F3B"/>
                </a:solidFill>
                <a:latin typeface="Colonna MT" panose="04020805060202030203"/>
              </a:rPr>
              <a:t>detection</a:t>
            </a:r>
            <a:r>
              <a:rPr lang="en-US" sz="5400" b="1" dirty="0">
                <a:solidFill>
                  <a:srgbClr val="2A0F3B"/>
                </a:solidFill>
              </a:rPr>
              <a:t> </a:t>
            </a:r>
          </a:p>
        </p:txBody>
      </p:sp>
      <p:sp>
        <p:nvSpPr>
          <p:cNvPr id="10" name="TextBox 9"/>
          <p:cNvSpPr txBox="1"/>
          <p:nvPr/>
        </p:nvSpPr>
        <p:spPr>
          <a:xfrm>
            <a:off x="9296857" y="4501245"/>
            <a:ext cx="384401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6000" b="1" dirty="0">
                <a:solidFill>
                  <a:srgbClr val="1A998E"/>
                </a:solidFill>
                <a:latin typeface="Colonna MT" panose="04020805060202030203"/>
              </a:rPr>
              <a:t>project</a:t>
            </a:r>
          </a:p>
        </p:txBody>
      </p:sp>
      <p:sp>
        <p:nvSpPr>
          <p:cNvPr id="230" name="Google Shape;369;p38"/>
          <p:cNvSpPr/>
          <p:nvPr/>
        </p:nvSpPr>
        <p:spPr>
          <a:xfrm>
            <a:off x="7117530" y="-1101587"/>
            <a:ext cx="2009600" cy="2009600"/>
          </a:xfrm>
          <a:prstGeom prst="ellipse">
            <a:avLst/>
          </a:prstGeom>
          <a:solidFill>
            <a:srgbClr val="1A998E"/>
          </a:solidFill>
          <a:ln>
            <a:solidFill>
              <a:srgbClr val="1A998E"/>
            </a:solidFill>
          </a:ln>
        </p:spPr>
        <p:txBody>
          <a:bodyPr spcFirstLastPara="1" wrap="square" lIns="121900" tIns="121900" rIns="121900" bIns="121900" anchor="ctr" anchorCtr="0">
            <a:noAutofit/>
          </a:bodyPr>
          <a:lstStyle/>
          <a:p>
            <a:endParaRPr sz="2400"/>
          </a:p>
        </p:txBody>
      </p:sp>
      <p:sp>
        <p:nvSpPr>
          <p:cNvPr id="231" name="Google Shape;370;p38"/>
          <p:cNvSpPr/>
          <p:nvPr/>
        </p:nvSpPr>
        <p:spPr>
          <a:xfrm>
            <a:off x="10379769" y="5325636"/>
            <a:ext cx="2723200" cy="2723200"/>
          </a:xfrm>
          <a:prstGeom prst="ellipse">
            <a:avLst/>
          </a:prstGeom>
          <a:solidFill>
            <a:srgbClr val="FFC00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 name="Google Shape;370;p38"/>
          <p:cNvSpPr/>
          <p:nvPr/>
        </p:nvSpPr>
        <p:spPr>
          <a:xfrm>
            <a:off x="668447" y="3885881"/>
            <a:ext cx="2723200" cy="2723200"/>
          </a:xfrm>
          <a:prstGeom prst="ellipse">
            <a:avLst/>
          </a:prstGeom>
          <a:noFill/>
          <a:ln w="19050" cap="flat" cmpd="sng">
            <a:solidFill>
              <a:srgbClr val="1A998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FEAAE9DA-8806-1C5E-4C36-07F6B580FAD8}"/>
              </a:ext>
            </a:extLst>
          </p:cNvPr>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15" name="Rounded Rectangle 14"/>
          <p:cNvSpPr/>
          <p:nvPr/>
        </p:nvSpPr>
        <p:spPr>
          <a:xfrm>
            <a:off x="2285027" y="4653004"/>
            <a:ext cx="3325037" cy="1663477"/>
          </a:xfrm>
          <a:prstGeom prst="roundRect">
            <a:avLst/>
          </a:prstGeom>
          <a:solidFill>
            <a:srgbClr val="179B8E">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 name="Rounded Rectangle 2"/>
          <p:cNvSpPr/>
          <p:nvPr/>
        </p:nvSpPr>
        <p:spPr>
          <a:xfrm>
            <a:off x="3817664" y="2698788"/>
            <a:ext cx="3905971" cy="1706097"/>
          </a:xfrm>
          <a:prstGeom prst="round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 name="Rounded Rectangle 1"/>
          <p:cNvSpPr/>
          <p:nvPr/>
        </p:nvSpPr>
        <p:spPr>
          <a:xfrm>
            <a:off x="118153" y="2740276"/>
            <a:ext cx="3476073" cy="1777214"/>
          </a:xfrm>
          <a:prstGeom prst="roundRect">
            <a:avLst/>
          </a:prstGeom>
          <a:solidFill>
            <a:srgbClr val="69E5D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4" name="Google Shape;369;p38"/>
          <p:cNvSpPr/>
          <p:nvPr/>
        </p:nvSpPr>
        <p:spPr>
          <a:xfrm>
            <a:off x="-746342" y="-691567"/>
            <a:ext cx="2009600" cy="2009600"/>
          </a:xfrm>
          <a:prstGeom prst="ellipse">
            <a:avLst/>
          </a:prstGeom>
          <a:solidFill>
            <a:srgbClr val="106E65"/>
          </a:solidFill>
          <a:ln>
            <a:noFill/>
          </a:ln>
        </p:spPr>
        <p:txBody>
          <a:bodyPr spcFirstLastPara="1" wrap="square" lIns="121900" tIns="121900" rIns="121900" bIns="121900" anchor="ctr" anchorCtr="0">
            <a:noAutofit/>
          </a:bodyPr>
          <a:lstStyle/>
          <a:p>
            <a:endParaRPr sz="2400">
              <a:solidFill>
                <a:srgbClr val="106E65"/>
              </a:solidFill>
            </a:endParaRPr>
          </a:p>
        </p:txBody>
      </p:sp>
      <p:sp>
        <p:nvSpPr>
          <p:cNvPr id="13" name="Google Shape;371;p38"/>
          <p:cNvSpPr/>
          <p:nvPr/>
        </p:nvSpPr>
        <p:spPr>
          <a:xfrm>
            <a:off x="225258" y="5422145"/>
            <a:ext cx="2076000" cy="20760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12" name="Google Shape;370;p38"/>
          <p:cNvSpPr/>
          <p:nvPr/>
        </p:nvSpPr>
        <p:spPr>
          <a:xfrm>
            <a:off x="10111776" y="-1606452"/>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4610" b="15038"/>
          <a:stretch>
            <a:fillRect/>
          </a:stretch>
        </p:blipFill>
        <p:spPr>
          <a:xfrm>
            <a:off x="8105831" y="1806357"/>
            <a:ext cx="2967246" cy="2845176"/>
          </a:xfrm>
          <a:prstGeom prst="ellipse">
            <a:avLst/>
          </a:prstGeom>
          <a:ln>
            <a:noFill/>
          </a:ln>
          <a:effectLst>
            <a:softEdge rad="112500"/>
          </a:effectLst>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9801"/>
          <a:stretch>
            <a:fillRect/>
          </a:stretch>
        </p:blipFill>
        <p:spPr>
          <a:xfrm>
            <a:off x="9110854" y="3727601"/>
            <a:ext cx="3181374" cy="2887670"/>
          </a:xfrm>
          <a:prstGeom prst="ellipse">
            <a:avLst/>
          </a:prstGeom>
          <a:ln>
            <a:noFill/>
          </a:ln>
          <a:effectLst>
            <a:softEdge rad="112500"/>
          </a:effectLst>
        </p:spPr>
      </p:pic>
      <p:sp>
        <p:nvSpPr>
          <p:cNvPr id="8" name="Rectangle 7"/>
          <p:cNvSpPr/>
          <p:nvPr/>
        </p:nvSpPr>
        <p:spPr>
          <a:xfrm>
            <a:off x="327249" y="72350"/>
            <a:ext cx="6860019" cy="923330"/>
          </a:xfrm>
          <a:prstGeom prst="rect">
            <a:avLst/>
          </a:prstGeom>
          <a:noFill/>
        </p:spPr>
        <p:txBody>
          <a:bodyPr wrap="none" lIns="91440" tIns="45720" rIns="91440" bIns="45720">
            <a:spAutoFit/>
          </a:bodyPr>
          <a:lstStyle/>
          <a:p>
            <a:pPr algn="ctr"/>
            <a:r>
              <a:rPr lang="en-US" sz="5400" dirty="0">
                <a:solidFill>
                  <a:srgbClr val="FFC000"/>
                </a:solidFill>
                <a:latin typeface="Cooper Black" panose="0208090404030B020404" pitchFamily="18" charset="0"/>
              </a:rPr>
              <a:t>Pr</a:t>
            </a:r>
            <a:r>
              <a:rPr lang="en-US" sz="5400" dirty="0">
                <a:solidFill>
                  <a:srgbClr val="B7F3ED"/>
                </a:solidFill>
                <a:latin typeface="Cooper Black" panose="0208090404030B020404" pitchFamily="18" charset="0"/>
              </a:rPr>
              <a:t>oblem definition</a:t>
            </a:r>
            <a:endParaRPr lang="en-US" sz="5400" b="0" cap="none" spc="0" dirty="0">
              <a:ln w="0"/>
              <a:solidFill>
                <a:srgbClr val="B7F3ED"/>
              </a:solidFill>
              <a:effectLst/>
              <a:latin typeface="Cooper Black" panose="0208090404030B020404" pitchFamily="18" charset="0"/>
            </a:endParaRPr>
          </a:p>
        </p:txBody>
      </p:sp>
      <p:sp>
        <p:nvSpPr>
          <p:cNvPr id="9" name="Rectangle 8"/>
          <p:cNvSpPr/>
          <p:nvPr/>
        </p:nvSpPr>
        <p:spPr>
          <a:xfrm>
            <a:off x="3724919" y="2674134"/>
            <a:ext cx="4138398" cy="1815882"/>
          </a:xfrm>
          <a:prstGeom prst="rect">
            <a:avLst/>
          </a:prstGeom>
          <a:noFill/>
        </p:spPr>
        <p:txBody>
          <a:bodyPr wrap="square" lIns="91440" tIns="45720" rIns="91440" bIns="45720">
            <a:spAutoFit/>
          </a:bodyPr>
          <a:lstStyle/>
          <a:p>
            <a:pPr algn="ctr"/>
            <a:r>
              <a:rPr lang="en-US" sz="2800" dirty="0">
                <a:solidFill>
                  <a:srgbClr val="FAFCFE"/>
                </a:solidFill>
                <a:latin typeface="Adobe Garamond Pro" panose="02020502060506020403" pitchFamily="18" charset="0"/>
              </a:rPr>
              <a:t> </a:t>
            </a:r>
            <a:r>
              <a:rPr lang="en-US" sz="2800" dirty="0">
                <a:solidFill>
                  <a:srgbClr val="FAFCFE"/>
                </a:solidFill>
                <a:latin typeface="Adobe Garamond Pro Bold" panose="02020702060506020403" pitchFamily="18" charset="0"/>
              </a:rPr>
              <a:t>The patient is waiting for his appointment at the doctor for several minutes, up to an hour maybe</a:t>
            </a:r>
            <a:r>
              <a:rPr lang="en-US" sz="2800" dirty="0">
                <a:solidFill>
                  <a:srgbClr val="FFC000"/>
                </a:solidFill>
                <a:latin typeface="Adobe Garamond Pro Bold" panose="02020702060506020403" pitchFamily="18" charset="0"/>
              </a:rPr>
              <a:t>.</a:t>
            </a:r>
            <a:endParaRPr lang="en-US" sz="2800" b="0" cap="none" spc="0" dirty="0">
              <a:ln w="0"/>
              <a:solidFill>
                <a:srgbClr val="FFC000"/>
              </a:solidFill>
              <a:effectLst/>
              <a:latin typeface="Adobe Garamond Pro Bold" panose="02020702060506020403" pitchFamily="18" charset="0"/>
            </a:endParaRPr>
          </a:p>
        </p:txBody>
      </p:sp>
      <p:sp>
        <p:nvSpPr>
          <p:cNvPr id="10" name="Rectangle 9"/>
          <p:cNvSpPr/>
          <p:nvPr/>
        </p:nvSpPr>
        <p:spPr>
          <a:xfrm>
            <a:off x="-229254" y="2431216"/>
            <a:ext cx="4046918" cy="2031325"/>
          </a:xfrm>
          <a:prstGeom prst="rect">
            <a:avLst/>
          </a:prstGeom>
          <a:noFill/>
        </p:spPr>
        <p:txBody>
          <a:bodyPr wrap="square" lIns="91440" tIns="45720" rIns="91440" bIns="45720">
            <a:spAutoFit/>
          </a:bodyPr>
          <a:lstStyle/>
          <a:p>
            <a:pPr algn="ctr"/>
            <a:r>
              <a:rPr lang="en-US" sz="5400" dirty="0"/>
              <a:t> </a:t>
            </a:r>
            <a:r>
              <a:rPr lang="en-US" sz="2400" dirty="0">
                <a:solidFill>
                  <a:srgbClr val="FAFCFE"/>
                </a:solidFill>
                <a:latin typeface="Adobe Gothic Std B" panose="020B0800000000000000" pitchFamily="34" charset="-128"/>
                <a:ea typeface="Adobe Gothic Std B" panose="020B0800000000000000" pitchFamily="34" charset="-128"/>
              </a:rPr>
              <a:t>The patient waits a few minutes to perform the examinations that the doctor asked him to do</a:t>
            </a:r>
            <a:endParaRPr lang="en-US" sz="2400" b="0" cap="none" spc="0" dirty="0">
              <a:ln w="0"/>
              <a:solidFill>
                <a:srgbClr val="FAFCFE"/>
              </a:solidFill>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endParaRPr>
          </a:p>
        </p:txBody>
      </p:sp>
      <p:sp>
        <p:nvSpPr>
          <p:cNvPr id="7" name="Rectangle 6"/>
          <p:cNvSpPr/>
          <p:nvPr/>
        </p:nvSpPr>
        <p:spPr>
          <a:xfrm>
            <a:off x="225258" y="1098471"/>
            <a:ext cx="11844822" cy="707886"/>
          </a:xfrm>
          <a:prstGeom prst="rect">
            <a:avLst/>
          </a:prstGeom>
          <a:noFill/>
          <a:ln>
            <a:noFill/>
          </a:ln>
        </p:spPr>
        <p:txBody>
          <a:bodyPr wrap="square" lIns="91440" tIns="45720" rIns="91440" bIns="45720">
            <a:spAutoFit/>
          </a:bodyPr>
          <a:lstStyle/>
          <a:p>
            <a:r>
              <a:rPr lang="en-US" sz="2000" dirty="0">
                <a:solidFill>
                  <a:srgbClr val="E6F3F3"/>
                </a:solidFill>
                <a:effectLst>
                  <a:innerShdw blurRad="63500" dist="50800">
                    <a:prstClr val="black">
                      <a:alpha val="50000"/>
                    </a:prstClr>
                  </a:innerShdw>
                </a:effectLst>
                <a:latin typeface="Cooper Black" panose="0208090404030B020404" pitchFamily="18" charset="0"/>
              </a:rPr>
              <a:t>The traditional diagnostic process may be very stressful for the patient as well as for the physician involved in the diagnostic process, as the patient has to, we assume that</a:t>
            </a:r>
            <a:endParaRPr lang="en-US" sz="2000" b="1" cap="none" spc="0" dirty="0">
              <a:ln w="10160">
                <a:solidFill>
                  <a:schemeClr val="accent5"/>
                </a:solidFill>
                <a:prstDash val="solid"/>
              </a:ln>
              <a:solidFill>
                <a:srgbClr val="E6F3F3"/>
              </a:solidFill>
              <a:effectLst>
                <a:innerShdw blurRad="63500" dist="50800">
                  <a:prstClr val="black">
                    <a:alpha val="50000"/>
                  </a:prstClr>
                </a:innerShdw>
              </a:effectLst>
              <a:latin typeface="Cooper Black" panose="0208090404030B020404" pitchFamily="18" charset="0"/>
            </a:endParaRPr>
          </a:p>
        </p:txBody>
      </p:sp>
      <p:sp>
        <p:nvSpPr>
          <p:cNvPr id="11" name="Rectangle 10"/>
          <p:cNvSpPr/>
          <p:nvPr/>
        </p:nvSpPr>
        <p:spPr>
          <a:xfrm>
            <a:off x="2343964" y="4707953"/>
            <a:ext cx="3362092" cy="1569660"/>
          </a:xfrm>
          <a:prstGeom prst="rect">
            <a:avLst/>
          </a:prstGeom>
          <a:noFill/>
        </p:spPr>
        <p:txBody>
          <a:bodyPr wrap="square" lIns="91440" tIns="45720" rIns="91440" bIns="45720">
            <a:spAutoFit/>
          </a:bodyPr>
          <a:lstStyle/>
          <a:p>
            <a:pPr algn="ctr"/>
            <a:r>
              <a:rPr lang="en-US" sz="2400" dirty="0">
                <a:solidFill>
                  <a:srgbClr val="FAFCFE"/>
                </a:solidFill>
                <a:latin typeface="Adobe Gothic Std B" panose="020B0800000000000000" pitchFamily="34" charset="-128"/>
                <a:ea typeface="Adobe Gothic Std B" panose="020B0800000000000000" pitchFamily="34" charset="-128"/>
              </a:rPr>
              <a:t>The patient waits a few days to receive his tests from the examination center</a:t>
            </a:r>
            <a:endParaRPr lang="en-US" sz="2400" b="0" cap="none" spc="0" dirty="0">
              <a:ln w="0"/>
              <a:solidFill>
                <a:srgbClr val="FAFCFE"/>
              </a:solidFill>
              <a:effectLst/>
              <a:latin typeface="Adobe Gothic Std B" panose="020B0800000000000000" pitchFamily="34" charset="-128"/>
              <a:ea typeface="Adobe Gothic Std B" panose="020B0800000000000000" pitchFamily="34" charset="-128"/>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1459"/>
          <a:stretch>
            <a:fillRect/>
          </a:stretch>
        </p:blipFill>
        <p:spPr>
          <a:xfrm>
            <a:off x="6931033" y="3766469"/>
            <a:ext cx="3180743" cy="2713947"/>
          </a:xfrm>
          <a:prstGeom prst="ellipse">
            <a:avLst/>
          </a:prstGeom>
          <a:ln>
            <a:noFill/>
          </a:ln>
          <a:effectLst>
            <a:softEdge rad="112500"/>
          </a:effectLst>
        </p:spPr>
      </p:pic>
      <p:pic>
        <p:nvPicPr>
          <p:cNvPr id="16" name="Picture 15"/>
          <p:cNvPicPr>
            <a:picLocks noChangeAspect="1"/>
          </p:cNvPicPr>
          <p:nvPr/>
        </p:nvPicPr>
        <p:blipFill>
          <a:blip r:embed="rId5"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1573979" y="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Shape 299"/>
        <p:cNvGrpSpPr/>
        <p:nvPr/>
      </p:nvGrpSpPr>
      <p:grpSpPr>
        <a:xfrm>
          <a:off x="0" y="0"/>
          <a:ext cx="0" cy="0"/>
          <a:chOff x="0" y="0"/>
          <a:chExt cx="0" cy="0"/>
        </a:xfrm>
      </p:grpSpPr>
      <p:sp>
        <p:nvSpPr>
          <p:cNvPr id="79" name="Google Shape;371;p38"/>
          <p:cNvSpPr/>
          <p:nvPr/>
        </p:nvSpPr>
        <p:spPr>
          <a:xfrm>
            <a:off x="6111928" y="6503371"/>
            <a:ext cx="2076000" cy="2076000"/>
          </a:xfrm>
          <a:prstGeom prst="ellipse">
            <a:avLst/>
          </a:prstGeom>
          <a:solidFill>
            <a:srgbClr val="23CBBB"/>
          </a:solidFill>
          <a:ln>
            <a:noFill/>
          </a:ln>
        </p:spPr>
        <p:txBody>
          <a:bodyPr spcFirstLastPara="1" wrap="square" lIns="121900" tIns="121900" rIns="121900" bIns="121900" anchor="ctr" anchorCtr="0">
            <a:noAutofit/>
          </a:bodyPr>
          <a:lstStyle/>
          <a:p>
            <a:endParaRPr sz="2400"/>
          </a:p>
        </p:txBody>
      </p:sp>
      <p:grpSp>
        <p:nvGrpSpPr>
          <p:cNvPr id="300" name="Google Shape;300;p20"/>
          <p:cNvGrpSpPr/>
          <p:nvPr/>
        </p:nvGrpSpPr>
        <p:grpSpPr>
          <a:xfrm>
            <a:off x="-309629" y="1727584"/>
            <a:ext cx="2709093" cy="4026793"/>
            <a:chOff x="840865" y="1304713"/>
            <a:chExt cx="1951849" cy="3020094"/>
          </a:xfrm>
        </p:grpSpPr>
        <p:sp>
          <p:nvSpPr>
            <p:cNvPr id="301" name="Google Shape;301;p20"/>
            <p:cNvSpPr txBox="1"/>
            <p:nvPr/>
          </p:nvSpPr>
          <p:spPr>
            <a:xfrm>
              <a:off x="840865" y="3284013"/>
              <a:ext cx="1669800" cy="377400"/>
            </a:xfrm>
            <a:prstGeom prst="rect">
              <a:avLst/>
            </a:prstGeom>
            <a:noFill/>
            <a:ln>
              <a:noFill/>
            </a:ln>
          </p:spPr>
          <p:txBody>
            <a:bodyPr spcFirstLastPara="1" wrap="square" lIns="121900" tIns="121900" rIns="121900" bIns="121900" anchor="ctr" anchorCtr="0">
              <a:noAutofit/>
            </a:bodyPr>
            <a:lstStyle/>
            <a:p>
              <a:pPr algn="ctr"/>
              <a:endParaRPr sz="2265"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302" name="Google Shape;302;p20"/>
            <p:cNvSpPr/>
            <p:nvPr/>
          </p:nvSpPr>
          <p:spPr>
            <a:xfrm rot="16200000">
              <a:off x="1638614" y="1971562"/>
              <a:ext cx="377400" cy="1930800"/>
            </a:xfrm>
            <a:prstGeom prst="round2SameRect">
              <a:avLst>
                <a:gd name="adj1" fmla="val 50000"/>
                <a:gd name="adj2" fmla="val 0"/>
              </a:avLst>
            </a:prstGeom>
            <a:solidFill>
              <a:srgbClr val="E6F3F3"/>
            </a:solidFill>
            <a:ln>
              <a:noFill/>
            </a:ln>
          </p:spPr>
          <p:txBody>
            <a:bodyPr spcFirstLastPara="1" wrap="square" lIns="121900" tIns="121900" rIns="121900" bIns="121900" anchor="ctr" anchorCtr="0">
              <a:noAutofit/>
            </a:bodyPr>
            <a:lstStyle/>
            <a:p>
              <a:endParaRPr sz="2400"/>
            </a:p>
          </p:txBody>
        </p:sp>
        <p:sp>
          <p:nvSpPr>
            <p:cNvPr id="303" name="Google Shape;303;p20"/>
            <p:cNvSpPr txBox="1"/>
            <p:nvPr/>
          </p:nvSpPr>
          <p:spPr>
            <a:xfrm>
              <a:off x="884228" y="3591307"/>
              <a:ext cx="1669800" cy="733500"/>
            </a:xfrm>
            <a:prstGeom prst="rect">
              <a:avLst/>
            </a:prstGeom>
            <a:noFill/>
            <a:ln>
              <a:noFill/>
            </a:ln>
          </p:spPr>
          <p:txBody>
            <a:bodyPr spcFirstLastPara="1" wrap="square" lIns="121900" tIns="121900" rIns="121900" bIns="121900" anchor="ctr" anchorCtr="0">
              <a:noAutofit/>
            </a:bodyPr>
            <a:lstStyle/>
            <a:p>
              <a:pPr algn="ctr"/>
              <a:r>
                <a:rPr lang="en-US" sz="2400" dirty="0">
                  <a:solidFill>
                    <a:srgbClr val="E6F3F3"/>
                  </a:solidFill>
                  <a:latin typeface="Adobe Gothic Std B" panose="020B0800000000000000" pitchFamily="34" charset="-128"/>
                  <a:ea typeface="Adobe Gothic Std B" panose="020B0800000000000000" pitchFamily="34" charset="-128"/>
                </a:rPr>
                <a:t>helping him know the necessary tests in a faster way</a:t>
              </a:r>
              <a:endParaRPr sz="2400" dirty="0">
                <a:solidFill>
                  <a:srgbClr val="E6F3F3"/>
                </a:solidFill>
                <a:latin typeface="Adobe Gothic Std B" panose="020B0800000000000000" pitchFamily="34" charset="-128"/>
                <a:ea typeface="Adobe Gothic Std B" panose="020B0800000000000000" pitchFamily="34" charset="-128"/>
                <a:cs typeface="Roboto"/>
                <a:sym typeface="Roboto"/>
              </a:endParaRPr>
            </a:p>
          </p:txBody>
        </p:sp>
        <p:sp>
          <p:nvSpPr>
            <p:cNvPr id="304" name="Google Shape;304;p20"/>
            <p:cNvSpPr txBox="1"/>
            <p:nvPr/>
          </p:nvSpPr>
          <p:spPr>
            <a:xfrm>
              <a:off x="953469" y="2744319"/>
              <a:ext cx="1638298" cy="377400"/>
            </a:xfrm>
            <a:prstGeom prst="rect">
              <a:avLst/>
            </a:prstGeom>
            <a:noFill/>
            <a:ln>
              <a:noFill/>
            </a:ln>
          </p:spPr>
          <p:txBody>
            <a:bodyPr spcFirstLastPara="1" wrap="square" lIns="121900" tIns="121900" rIns="121900" bIns="121900" anchor="ctr" anchorCtr="0">
              <a:noAutofit/>
            </a:bodyPr>
            <a:lstStyle/>
            <a:p>
              <a:pPr algn="ctr"/>
              <a:r>
                <a:rPr lang="en-GB" sz="2265" dirty="0">
                  <a:latin typeface="Fira Sans Extra Condensed Medium"/>
                  <a:ea typeface="Fira Sans Extra Condensed Medium"/>
                  <a:cs typeface="Fira Sans Extra Condensed Medium"/>
                  <a:sym typeface="Fira Sans Extra Condensed Medium"/>
                </a:rPr>
                <a:t>1</a:t>
              </a:r>
              <a:endParaRPr sz="2265" dirty="0">
                <a:latin typeface="Fira Sans Extra Condensed Medium"/>
                <a:ea typeface="Fira Sans Extra Condensed Medium"/>
                <a:cs typeface="Fira Sans Extra Condensed Medium"/>
                <a:sym typeface="Fira Sans Extra Condensed Medium"/>
              </a:endParaRPr>
            </a:p>
          </p:txBody>
        </p:sp>
        <p:sp>
          <p:nvSpPr>
            <p:cNvPr id="305" name="Google Shape;305;p20"/>
            <p:cNvSpPr/>
            <p:nvPr/>
          </p:nvSpPr>
          <p:spPr>
            <a:xfrm>
              <a:off x="1195400"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6" name="Google Shape;306;p20"/>
            <p:cNvSpPr/>
            <p:nvPr/>
          </p:nvSpPr>
          <p:spPr>
            <a:xfrm>
              <a:off x="1249738" y="1383613"/>
              <a:ext cx="802800" cy="802800"/>
            </a:xfrm>
            <a:prstGeom prst="ellipse">
              <a:avLst/>
            </a:prstGeom>
            <a:solidFill>
              <a:srgbClr val="69E5D9"/>
            </a:solidFill>
            <a:ln>
              <a:noFill/>
            </a:ln>
          </p:spPr>
          <p:txBody>
            <a:bodyPr spcFirstLastPara="1" wrap="square" lIns="121900" tIns="121900" rIns="121900" bIns="121900" anchor="ctr" anchorCtr="0">
              <a:noAutofit/>
            </a:bodyPr>
            <a:lstStyle/>
            <a:p>
              <a:endParaRPr sz="2400"/>
            </a:p>
          </p:txBody>
        </p:sp>
        <p:cxnSp>
          <p:nvCxnSpPr>
            <p:cNvPr id="307" name="Google Shape;307;p20"/>
            <p:cNvCxnSpPr>
              <a:endCxn id="304" idx="0"/>
            </p:cNvCxnSpPr>
            <p:nvPr/>
          </p:nvCxnSpPr>
          <p:spPr>
            <a:xfrm flipH="1">
              <a:off x="1772617" y="2261319"/>
              <a:ext cx="15755" cy="483000"/>
            </a:xfrm>
            <a:prstGeom prst="straightConnector1">
              <a:avLst/>
            </a:prstGeom>
            <a:noFill/>
            <a:ln w="9525" cap="flat" cmpd="sng">
              <a:solidFill>
                <a:srgbClr val="000000"/>
              </a:solidFill>
              <a:prstDash val="solid"/>
              <a:round/>
              <a:headEnd type="none" w="med" len="med"/>
              <a:tailEnd type="none" w="med" len="med"/>
            </a:ln>
          </p:spPr>
        </p:cxnSp>
      </p:grpSp>
      <p:grpSp>
        <p:nvGrpSpPr>
          <p:cNvPr id="308" name="Google Shape;308;p20"/>
          <p:cNvGrpSpPr/>
          <p:nvPr/>
        </p:nvGrpSpPr>
        <p:grpSpPr>
          <a:xfrm>
            <a:off x="7204967" y="1743815"/>
            <a:ext cx="2574400" cy="4189155"/>
            <a:chOff x="4572167" y="1304713"/>
            <a:chExt cx="1930800" cy="3141866"/>
          </a:xfrm>
        </p:grpSpPr>
        <p:sp>
          <p:nvSpPr>
            <p:cNvPr id="310" name="Google Shape;310;p20"/>
            <p:cNvSpPr/>
            <p:nvPr/>
          </p:nvSpPr>
          <p:spPr>
            <a:xfrm rot="-5400000">
              <a:off x="5348867" y="1971563"/>
              <a:ext cx="377400" cy="1930800"/>
            </a:xfrm>
            <a:prstGeom prst="round2SameRect">
              <a:avLst>
                <a:gd name="adj1" fmla="val 0"/>
                <a:gd name="adj2" fmla="val 0"/>
              </a:avLst>
            </a:prstGeom>
            <a:solidFill>
              <a:srgbClr val="23CBBB"/>
            </a:solidFill>
            <a:ln>
              <a:noFill/>
            </a:ln>
          </p:spPr>
          <p:txBody>
            <a:bodyPr spcFirstLastPara="1" wrap="square" lIns="121900" tIns="121900" rIns="121900" bIns="121900" anchor="ctr" anchorCtr="0">
              <a:noAutofit/>
            </a:bodyPr>
            <a:lstStyle/>
            <a:p>
              <a:endParaRPr sz="2400"/>
            </a:p>
          </p:txBody>
        </p:sp>
        <p:sp>
          <p:nvSpPr>
            <p:cNvPr id="311" name="Google Shape;311;p20"/>
            <p:cNvSpPr txBox="1"/>
            <p:nvPr/>
          </p:nvSpPr>
          <p:spPr>
            <a:xfrm>
              <a:off x="4836596" y="3713079"/>
              <a:ext cx="1665300" cy="733500"/>
            </a:xfrm>
            <a:prstGeom prst="rect">
              <a:avLst/>
            </a:prstGeom>
            <a:noFill/>
            <a:ln>
              <a:noFill/>
            </a:ln>
          </p:spPr>
          <p:txBody>
            <a:bodyPr spcFirstLastPara="1" wrap="square" lIns="121900" tIns="121900" rIns="121900" bIns="121900" anchor="ctr" anchorCtr="0">
              <a:noAutofit/>
            </a:bodyPr>
            <a:lstStyle/>
            <a:p>
              <a:pPr algn="ctr"/>
              <a:r>
                <a:rPr lang="en-US" sz="2000" dirty="0">
                  <a:latin typeface="Adobe Gothic Std B" panose="020B0800000000000000" pitchFamily="34" charset="-128"/>
                  <a:ea typeface="Adobe Gothic Std B" panose="020B0800000000000000" pitchFamily="34" charset="-128"/>
                </a:rPr>
                <a:t> </a:t>
              </a:r>
              <a:r>
                <a:rPr lang="en-US" sz="2000" dirty="0">
                  <a:solidFill>
                    <a:srgbClr val="E6F3F3"/>
                  </a:solidFill>
                  <a:latin typeface="Adobe Gothic Std B" panose="020B0800000000000000" pitchFamily="34" charset="-128"/>
                  <a:ea typeface="Adobe Gothic Std B" panose="020B0800000000000000" pitchFamily="34" charset="-128"/>
                </a:rPr>
                <a:t>Assisting the doctor in managing his time, so the patient gets a better-quality consultation. </a:t>
              </a:r>
              <a:endParaRPr sz="2000" dirty="0">
                <a:solidFill>
                  <a:srgbClr val="E6F3F3"/>
                </a:solidFill>
                <a:latin typeface="Adobe Gothic Std B" panose="020B0800000000000000" pitchFamily="34" charset="-128"/>
                <a:ea typeface="Adobe Gothic Std B" panose="020B0800000000000000" pitchFamily="34" charset="-128"/>
                <a:cs typeface="Roboto"/>
                <a:sym typeface="Roboto"/>
              </a:endParaRPr>
            </a:p>
          </p:txBody>
        </p:sp>
        <p:sp>
          <p:nvSpPr>
            <p:cNvPr id="312" name="Google Shape;312;p20"/>
            <p:cNvSpPr txBox="1"/>
            <p:nvPr/>
          </p:nvSpPr>
          <p:spPr>
            <a:xfrm>
              <a:off x="4800601" y="2720729"/>
              <a:ext cx="1624718" cy="377400"/>
            </a:xfrm>
            <a:prstGeom prst="rect">
              <a:avLst/>
            </a:prstGeom>
            <a:noFill/>
            <a:ln>
              <a:noFill/>
            </a:ln>
          </p:spPr>
          <p:txBody>
            <a:bodyPr spcFirstLastPara="1" wrap="square" lIns="121900" tIns="121900" rIns="121900" bIns="121900" anchor="ctr" anchorCtr="0">
              <a:noAutofit/>
            </a:bodyPr>
            <a:lstStyle/>
            <a:p>
              <a:pPr algn="ctr"/>
              <a:r>
                <a:rPr lang="en-US" sz="2265" dirty="0">
                  <a:solidFill>
                    <a:srgbClr val="FFFFFF"/>
                  </a:solidFill>
                  <a:latin typeface="Fira Sans Extra Condensed Medium"/>
                  <a:ea typeface="Fira Sans Extra Condensed Medium"/>
                  <a:cs typeface="Fira Sans Extra Condensed Medium"/>
                  <a:sym typeface="Fira Sans Extra Condensed Medium"/>
                </a:rPr>
                <a:t>4</a:t>
              </a:r>
              <a:endParaRPr sz="2265"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13" name="Google Shape;313;p20"/>
            <p:cNvSpPr/>
            <p:nvPr/>
          </p:nvSpPr>
          <p:spPr>
            <a:xfrm>
              <a:off x="5057250"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 name="Google Shape;314;p20"/>
            <p:cNvSpPr/>
            <p:nvPr/>
          </p:nvSpPr>
          <p:spPr>
            <a:xfrm>
              <a:off x="5136150" y="1383613"/>
              <a:ext cx="802800" cy="802800"/>
            </a:xfrm>
            <a:prstGeom prst="ellipse">
              <a:avLst/>
            </a:prstGeom>
            <a:solidFill>
              <a:srgbClr val="B7F3ED"/>
            </a:solidFill>
            <a:ln>
              <a:noFill/>
            </a:ln>
          </p:spPr>
          <p:txBody>
            <a:bodyPr spcFirstLastPara="1" wrap="square" lIns="121900" tIns="121900" rIns="121900" bIns="121900" anchor="ctr" anchorCtr="0">
              <a:noAutofit/>
            </a:bodyPr>
            <a:lstStyle/>
            <a:p>
              <a:endParaRPr sz="2400"/>
            </a:p>
          </p:txBody>
        </p:sp>
        <p:cxnSp>
          <p:nvCxnSpPr>
            <p:cNvPr id="315" name="Google Shape;315;p20"/>
            <p:cNvCxnSpPr>
              <a:stCxn id="313" idx="4"/>
              <a:endCxn id="312" idx="0"/>
            </p:cNvCxnSpPr>
            <p:nvPr/>
          </p:nvCxnSpPr>
          <p:spPr>
            <a:xfrm>
              <a:off x="5537550" y="2265313"/>
              <a:ext cx="75411" cy="455416"/>
            </a:xfrm>
            <a:prstGeom prst="straightConnector1">
              <a:avLst/>
            </a:prstGeom>
            <a:noFill/>
            <a:ln w="9525" cap="flat" cmpd="sng">
              <a:solidFill>
                <a:srgbClr val="000000"/>
              </a:solidFill>
              <a:prstDash val="solid"/>
              <a:round/>
              <a:headEnd type="none" w="med" len="med"/>
              <a:tailEnd type="none" w="med" len="med"/>
            </a:ln>
          </p:spPr>
        </p:cxnSp>
      </p:grpSp>
      <p:grpSp>
        <p:nvGrpSpPr>
          <p:cNvPr id="316" name="Google Shape;316;p20"/>
          <p:cNvGrpSpPr/>
          <p:nvPr/>
        </p:nvGrpSpPr>
        <p:grpSpPr>
          <a:xfrm>
            <a:off x="9773861" y="1731323"/>
            <a:ext cx="2574400" cy="4216380"/>
            <a:chOff x="6503102" y="1304713"/>
            <a:chExt cx="1930800" cy="3162285"/>
          </a:xfrm>
        </p:grpSpPr>
        <p:sp>
          <p:nvSpPr>
            <p:cNvPr id="318" name="Google Shape;318;p20"/>
            <p:cNvSpPr/>
            <p:nvPr/>
          </p:nvSpPr>
          <p:spPr>
            <a:xfrm rot="-5400000">
              <a:off x="7279802" y="1971562"/>
              <a:ext cx="377400" cy="1930800"/>
            </a:xfrm>
            <a:prstGeom prst="round2SameRect">
              <a:avLst>
                <a:gd name="adj1" fmla="val 0"/>
                <a:gd name="adj2" fmla="val 50000"/>
              </a:avLst>
            </a:prstGeom>
            <a:solidFill>
              <a:srgbClr val="179B8E"/>
            </a:solidFill>
            <a:ln>
              <a:noFill/>
            </a:ln>
          </p:spPr>
          <p:txBody>
            <a:bodyPr spcFirstLastPara="1" wrap="square" lIns="121900" tIns="121900" rIns="121900" bIns="121900" anchor="ctr" anchorCtr="0">
              <a:noAutofit/>
            </a:bodyPr>
            <a:lstStyle/>
            <a:p>
              <a:endParaRPr sz="2400"/>
            </a:p>
          </p:txBody>
        </p:sp>
        <p:sp>
          <p:nvSpPr>
            <p:cNvPr id="319" name="Google Shape;319;p20"/>
            <p:cNvSpPr txBox="1"/>
            <p:nvPr/>
          </p:nvSpPr>
          <p:spPr>
            <a:xfrm>
              <a:off x="6680193" y="3733498"/>
              <a:ext cx="1660800" cy="733500"/>
            </a:xfrm>
            <a:prstGeom prst="rect">
              <a:avLst/>
            </a:prstGeom>
            <a:noFill/>
            <a:ln>
              <a:noFill/>
            </a:ln>
          </p:spPr>
          <p:txBody>
            <a:bodyPr spcFirstLastPara="1" wrap="square" lIns="121900" tIns="121900" rIns="121900" bIns="121900" anchor="ctr" anchorCtr="0">
              <a:noAutofit/>
            </a:bodyPr>
            <a:lstStyle/>
            <a:p>
              <a:pPr algn="ctr"/>
              <a:r>
                <a:rPr lang="en-US" sz="2400" dirty="0">
                  <a:solidFill>
                    <a:srgbClr val="E6F3F3"/>
                  </a:solidFill>
                  <a:latin typeface="Adobe Gothic Std B" panose="020B0800000000000000" pitchFamily="34" charset="-128"/>
                  <a:ea typeface="Adobe Gothic Std B" panose="020B0800000000000000" pitchFamily="34" charset="-128"/>
                </a:rPr>
                <a:t>Making the patient check his health condition with higher efficiency</a:t>
              </a:r>
              <a:endParaRPr sz="2400" dirty="0">
                <a:solidFill>
                  <a:srgbClr val="E6F3F3"/>
                </a:solidFill>
                <a:latin typeface="Adobe Gothic Std B" panose="020B0800000000000000" pitchFamily="34" charset="-128"/>
                <a:ea typeface="Adobe Gothic Std B" panose="020B0800000000000000" pitchFamily="34" charset="-128"/>
                <a:cs typeface="Roboto"/>
                <a:sym typeface="Roboto"/>
              </a:endParaRPr>
            </a:p>
          </p:txBody>
        </p:sp>
        <p:sp>
          <p:nvSpPr>
            <p:cNvPr id="320" name="Google Shape;320;p20"/>
            <p:cNvSpPr txBox="1"/>
            <p:nvPr/>
          </p:nvSpPr>
          <p:spPr>
            <a:xfrm>
              <a:off x="6688442" y="2748262"/>
              <a:ext cx="1606800" cy="377400"/>
            </a:xfrm>
            <a:prstGeom prst="rect">
              <a:avLst/>
            </a:prstGeom>
            <a:noFill/>
            <a:ln>
              <a:noFill/>
            </a:ln>
          </p:spPr>
          <p:txBody>
            <a:bodyPr spcFirstLastPara="1" wrap="square" lIns="121900" tIns="121900" rIns="121900" bIns="121900" anchor="ctr" anchorCtr="0">
              <a:noAutofit/>
            </a:bodyPr>
            <a:lstStyle/>
            <a:p>
              <a:pPr algn="ctr"/>
              <a:r>
                <a:rPr lang="en-US" sz="2265" dirty="0">
                  <a:solidFill>
                    <a:srgbClr val="FFFFFF"/>
                  </a:solidFill>
                  <a:latin typeface="Fira Sans Extra Condensed Medium"/>
                  <a:ea typeface="Fira Sans Extra Condensed Medium"/>
                  <a:cs typeface="Fira Sans Extra Condensed Medium"/>
                  <a:sym typeface="Fira Sans Extra Condensed Medium"/>
                </a:rPr>
                <a:t>5</a:t>
              </a:r>
              <a:endParaRPr sz="2265"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1" name="Google Shape;321;p20"/>
            <p:cNvSpPr/>
            <p:nvPr/>
          </p:nvSpPr>
          <p:spPr>
            <a:xfrm>
              <a:off x="6988175"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22" name="Google Shape;322;p20"/>
            <p:cNvCxnSpPr>
              <a:stCxn id="321" idx="4"/>
              <a:endCxn id="320" idx="0"/>
            </p:cNvCxnSpPr>
            <p:nvPr/>
          </p:nvCxnSpPr>
          <p:spPr>
            <a:xfrm>
              <a:off x="7468475" y="2265313"/>
              <a:ext cx="23367" cy="482949"/>
            </a:xfrm>
            <a:prstGeom prst="straightConnector1">
              <a:avLst/>
            </a:prstGeom>
            <a:noFill/>
            <a:ln w="9525" cap="flat" cmpd="sng">
              <a:solidFill>
                <a:srgbClr val="000000"/>
              </a:solidFill>
              <a:prstDash val="solid"/>
              <a:round/>
              <a:headEnd type="none" w="med" len="med"/>
              <a:tailEnd type="none" w="med" len="med"/>
            </a:ln>
          </p:spPr>
        </p:cxnSp>
      </p:grpSp>
      <p:grpSp>
        <p:nvGrpSpPr>
          <p:cNvPr id="323" name="Google Shape;323;p20"/>
          <p:cNvGrpSpPr/>
          <p:nvPr/>
        </p:nvGrpSpPr>
        <p:grpSpPr>
          <a:xfrm>
            <a:off x="2397447" y="1746612"/>
            <a:ext cx="2688474" cy="4225900"/>
            <a:chOff x="2658440" y="1304713"/>
            <a:chExt cx="2021077" cy="3178109"/>
          </a:xfrm>
        </p:grpSpPr>
        <p:sp>
          <p:nvSpPr>
            <p:cNvPr id="325" name="Google Shape;325;p20"/>
            <p:cNvSpPr/>
            <p:nvPr/>
          </p:nvSpPr>
          <p:spPr>
            <a:xfrm rot="16200000">
              <a:off x="3480278" y="1926423"/>
              <a:ext cx="377401" cy="2021077"/>
            </a:xfrm>
            <a:prstGeom prst="round2SameRect">
              <a:avLst>
                <a:gd name="adj1" fmla="val 0"/>
                <a:gd name="adj2" fmla="val 47653"/>
              </a:avLst>
            </a:prstGeom>
            <a:solidFill>
              <a:srgbClr val="B7F3ED"/>
            </a:solidFill>
            <a:ln>
              <a:noFill/>
            </a:ln>
          </p:spPr>
          <p:txBody>
            <a:bodyPr spcFirstLastPara="1" wrap="square" lIns="121900" tIns="121900" rIns="121900" bIns="121900" anchor="ctr" anchorCtr="0">
              <a:noAutofit/>
            </a:bodyPr>
            <a:lstStyle/>
            <a:p>
              <a:endParaRPr sz="2400"/>
            </a:p>
          </p:txBody>
        </p:sp>
        <p:sp>
          <p:nvSpPr>
            <p:cNvPr id="328" name="Google Shape;328;p20"/>
            <p:cNvSpPr/>
            <p:nvPr/>
          </p:nvSpPr>
          <p:spPr>
            <a:xfrm>
              <a:off x="3126325"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 name="Google Shape;329;p20"/>
            <p:cNvSpPr/>
            <p:nvPr/>
          </p:nvSpPr>
          <p:spPr>
            <a:xfrm>
              <a:off x="3205225" y="1383613"/>
              <a:ext cx="802800" cy="802800"/>
            </a:xfrm>
            <a:prstGeom prst="ellipse">
              <a:avLst/>
            </a:prstGeom>
            <a:solidFill>
              <a:srgbClr val="E6F3F3"/>
            </a:solidFill>
            <a:ln>
              <a:noFill/>
            </a:ln>
          </p:spPr>
          <p:txBody>
            <a:bodyPr spcFirstLastPara="1" wrap="square" lIns="121900" tIns="121900" rIns="121900" bIns="121900" anchor="ctr" anchorCtr="0">
              <a:noAutofit/>
            </a:bodyPr>
            <a:lstStyle/>
            <a:p>
              <a:endParaRPr sz="2400"/>
            </a:p>
          </p:txBody>
        </p:sp>
        <p:cxnSp>
          <p:nvCxnSpPr>
            <p:cNvPr id="330" name="Google Shape;330;p20"/>
            <p:cNvCxnSpPr>
              <a:stCxn id="328" idx="4"/>
              <a:endCxn id="327" idx="0"/>
            </p:cNvCxnSpPr>
            <p:nvPr/>
          </p:nvCxnSpPr>
          <p:spPr>
            <a:xfrm flipH="1">
              <a:off x="3571137" y="2265313"/>
              <a:ext cx="35488" cy="482950"/>
            </a:xfrm>
            <a:prstGeom prst="straightConnector1">
              <a:avLst/>
            </a:prstGeom>
            <a:noFill/>
            <a:ln w="9525" cap="flat" cmpd="sng">
              <a:solidFill>
                <a:srgbClr val="000000"/>
              </a:solidFill>
              <a:prstDash val="solid"/>
              <a:round/>
              <a:headEnd type="none" w="med" len="med"/>
              <a:tailEnd type="none" w="med" len="med"/>
            </a:ln>
          </p:spPr>
        </p:cxnSp>
        <p:sp>
          <p:nvSpPr>
            <p:cNvPr id="326" name="Google Shape;326;p20"/>
            <p:cNvSpPr txBox="1"/>
            <p:nvPr/>
          </p:nvSpPr>
          <p:spPr>
            <a:xfrm>
              <a:off x="2683463" y="3749322"/>
              <a:ext cx="1669800" cy="733500"/>
            </a:xfrm>
            <a:prstGeom prst="rect">
              <a:avLst/>
            </a:prstGeom>
            <a:noFill/>
            <a:ln>
              <a:noFill/>
            </a:ln>
          </p:spPr>
          <p:txBody>
            <a:bodyPr spcFirstLastPara="1" wrap="square" lIns="121900" tIns="121900" rIns="121900" bIns="121900" anchor="ctr" anchorCtr="0">
              <a:noAutofit/>
            </a:bodyPr>
            <a:lstStyle/>
            <a:p>
              <a:pPr algn="ctr"/>
              <a:r>
                <a:rPr lang="en-US" sz="2400" dirty="0">
                  <a:latin typeface="Adobe Gothic Std B" panose="020B0800000000000000" pitchFamily="34" charset="-128"/>
                  <a:ea typeface="Adobe Gothic Std B" panose="020B0800000000000000" pitchFamily="34" charset="-128"/>
                </a:rPr>
                <a:t> </a:t>
              </a:r>
              <a:r>
                <a:rPr lang="en-US" sz="2400" dirty="0">
                  <a:solidFill>
                    <a:srgbClr val="E6F3F3"/>
                  </a:solidFill>
                  <a:latin typeface="Adobe Gothic Std B" panose="020B0800000000000000" pitchFamily="34" charset="-128"/>
                  <a:ea typeface="Adobe Gothic Std B" panose="020B0800000000000000" pitchFamily="34" charset="-128"/>
                </a:rPr>
                <a:t>Reducing the waiting time for the patient at the doctor to find out the diagnosis</a:t>
              </a:r>
              <a:endParaRPr sz="2400" dirty="0">
                <a:solidFill>
                  <a:srgbClr val="E6F3F3"/>
                </a:solidFill>
                <a:latin typeface="Adobe Gothic Std B" panose="020B0800000000000000" pitchFamily="34" charset="-128"/>
                <a:ea typeface="Adobe Gothic Std B" panose="020B0800000000000000" pitchFamily="34" charset="-128"/>
                <a:cs typeface="Roboto"/>
                <a:sym typeface="Roboto"/>
              </a:endParaRPr>
            </a:p>
          </p:txBody>
        </p:sp>
        <p:sp>
          <p:nvSpPr>
            <p:cNvPr id="327" name="Google Shape;327;p20"/>
            <p:cNvSpPr txBox="1"/>
            <p:nvPr/>
          </p:nvSpPr>
          <p:spPr>
            <a:xfrm>
              <a:off x="2803299" y="2748263"/>
              <a:ext cx="1535675" cy="377400"/>
            </a:xfrm>
            <a:prstGeom prst="rect">
              <a:avLst/>
            </a:prstGeom>
            <a:noFill/>
            <a:ln>
              <a:noFill/>
            </a:ln>
          </p:spPr>
          <p:txBody>
            <a:bodyPr spcFirstLastPara="1" wrap="square" lIns="121900" tIns="121900" rIns="121900" bIns="121900" anchor="ctr" anchorCtr="0">
              <a:noAutofit/>
            </a:bodyPr>
            <a:lstStyle/>
            <a:p>
              <a:pPr algn="ctr"/>
              <a:r>
                <a:rPr lang="en-GB" sz="2265" dirty="0">
                  <a:solidFill>
                    <a:srgbClr val="FFFFFF"/>
                  </a:solidFill>
                  <a:latin typeface="Fira Sans Extra Condensed Medium"/>
                  <a:ea typeface="Fira Sans Extra Condensed Medium"/>
                  <a:cs typeface="Fira Sans Extra Condensed Medium"/>
                  <a:sym typeface="Fira Sans Extra Condensed Medium"/>
                </a:rPr>
                <a:t>2</a:t>
              </a:r>
              <a:endParaRPr sz="2265" dirty="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331" name="Google Shape;331;p20"/>
          <p:cNvSpPr txBox="1">
            <a:spLocks noGrp="1"/>
          </p:cNvSpPr>
          <p:nvPr>
            <p:ph type="title"/>
          </p:nvPr>
        </p:nvSpPr>
        <p:spPr>
          <a:xfrm>
            <a:off x="677486" y="274834"/>
            <a:ext cx="10298000" cy="641600"/>
          </a:xfrm>
          <a:prstGeom prst="rect">
            <a:avLst/>
          </a:prstGeom>
        </p:spPr>
        <p:txBody>
          <a:bodyPr spcFirstLastPara="1" vert="horz" wrap="square" lIns="121900" tIns="121900" rIns="121900" bIns="121900" rtlCol="0" anchor="ctr" anchorCtr="0">
            <a:noAutofit/>
          </a:bodyPr>
          <a:lstStyle/>
          <a:p>
            <a:pPr algn="ctr">
              <a:spcBef>
                <a:spcPts val="0"/>
              </a:spcBef>
            </a:pPr>
            <a:r>
              <a:rPr lang="en-US" dirty="0">
                <a:ln w="0"/>
                <a:solidFill>
                  <a:srgbClr val="FFC000"/>
                </a:solidFill>
                <a:effectLst>
                  <a:outerShdw blurRad="38100" dist="19050" dir="2700000" algn="tl" rotWithShape="0">
                    <a:schemeClr val="dk1">
                      <a:alpha val="40000"/>
                    </a:schemeClr>
                  </a:outerShdw>
                </a:effectLst>
                <a:latin typeface="Berlin Sans FB Demi" panose="020E0802020502020306" pitchFamily="34" charset="0"/>
              </a:rPr>
              <a:t>System Objectives </a:t>
            </a:r>
            <a:endParaRPr dirty="0">
              <a:ln w="0"/>
              <a:solidFill>
                <a:srgbClr val="FFC000"/>
              </a:solidFill>
              <a:effectLst>
                <a:outerShdw blurRad="38100" dist="19050" dir="2700000" algn="tl" rotWithShape="0">
                  <a:schemeClr val="dk1">
                    <a:alpha val="40000"/>
                  </a:schemeClr>
                </a:outerShdw>
              </a:effectLst>
              <a:latin typeface="Berlin Sans FB Demi" panose="020E0802020502020306" pitchFamily="34" charset="0"/>
            </a:endParaRPr>
          </a:p>
        </p:txBody>
      </p:sp>
      <p:sp>
        <p:nvSpPr>
          <p:cNvPr id="332" name="Google Shape;332;p20"/>
          <p:cNvSpPr/>
          <p:nvPr/>
        </p:nvSpPr>
        <p:spPr>
          <a:xfrm>
            <a:off x="10538353" y="1865761"/>
            <a:ext cx="1070400" cy="1070400"/>
          </a:xfrm>
          <a:prstGeom prst="ellipse">
            <a:avLst/>
          </a:prstGeom>
          <a:solidFill>
            <a:srgbClr val="E6F3F3"/>
          </a:solidFill>
          <a:ln>
            <a:noFill/>
          </a:ln>
        </p:spPr>
        <p:txBody>
          <a:bodyPr spcFirstLastPara="1" wrap="square" lIns="121900" tIns="121900" rIns="121900" bIns="121900" anchor="ctr" anchorCtr="0">
            <a:noAutofit/>
          </a:bodyPr>
          <a:lstStyle/>
          <a:p>
            <a:endParaRPr sz="2400"/>
          </a:p>
        </p:txBody>
      </p:sp>
      <p:grpSp>
        <p:nvGrpSpPr>
          <p:cNvPr id="61" name="Google Shape;323;p20"/>
          <p:cNvGrpSpPr/>
          <p:nvPr/>
        </p:nvGrpSpPr>
        <p:grpSpPr>
          <a:xfrm>
            <a:off x="4911832" y="1746612"/>
            <a:ext cx="2574400" cy="4075100"/>
            <a:chOff x="2641232" y="1304713"/>
            <a:chExt cx="1930800" cy="3056325"/>
          </a:xfrm>
        </p:grpSpPr>
        <p:sp>
          <p:nvSpPr>
            <p:cNvPr id="63" name="Google Shape;325;p20"/>
            <p:cNvSpPr/>
            <p:nvPr/>
          </p:nvSpPr>
          <p:spPr>
            <a:xfrm rot="-5400000">
              <a:off x="3417932" y="1971563"/>
              <a:ext cx="377400" cy="1930800"/>
            </a:xfrm>
            <a:prstGeom prst="round2SameRect">
              <a:avLst>
                <a:gd name="adj1" fmla="val 0"/>
                <a:gd name="adj2" fmla="val 0"/>
              </a:avLst>
            </a:prstGeom>
            <a:solidFill>
              <a:srgbClr val="69E5D9"/>
            </a:solidFill>
            <a:ln>
              <a:noFill/>
            </a:ln>
          </p:spPr>
          <p:txBody>
            <a:bodyPr spcFirstLastPara="1" wrap="square" lIns="121900" tIns="121900" rIns="121900" bIns="121900" anchor="ctr" anchorCtr="0">
              <a:noAutofit/>
            </a:bodyPr>
            <a:lstStyle/>
            <a:p>
              <a:endParaRPr sz="2400"/>
            </a:p>
          </p:txBody>
        </p:sp>
        <p:sp>
          <p:nvSpPr>
            <p:cNvPr id="64" name="Google Shape;326;p20"/>
            <p:cNvSpPr txBox="1"/>
            <p:nvPr/>
          </p:nvSpPr>
          <p:spPr>
            <a:xfrm>
              <a:off x="2771799" y="3627538"/>
              <a:ext cx="1669800" cy="733500"/>
            </a:xfrm>
            <a:prstGeom prst="rect">
              <a:avLst/>
            </a:prstGeom>
            <a:noFill/>
            <a:ln>
              <a:noFill/>
            </a:ln>
          </p:spPr>
          <p:txBody>
            <a:bodyPr spcFirstLastPara="1" wrap="square" lIns="121900" tIns="121900" rIns="121900" bIns="121900" anchor="ctr" anchorCtr="0">
              <a:noAutofit/>
            </a:bodyPr>
            <a:lstStyle/>
            <a:p>
              <a:pPr algn="ctr"/>
              <a:r>
                <a:rPr lang="en-US" sz="2400" dirty="0">
                  <a:solidFill>
                    <a:srgbClr val="E6F3F3"/>
                  </a:solidFill>
                  <a:latin typeface="Adobe Gothic Std B" panose="020B0800000000000000" pitchFamily="34" charset="-128"/>
                  <a:ea typeface="Adobe Gothic Std B" panose="020B0800000000000000" pitchFamily="34" charset="-128"/>
                </a:rPr>
                <a:t>Helping the patient to find the doctor who wants to consult him . </a:t>
              </a:r>
              <a:endParaRPr sz="2400" dirty="0">
                <a:solidFill>
                  <a:srgbClr val="E6F3F3"/>
                </a:solidFill>
                <a:latin typeface="Adobe Gothic Std B" panose="020B0800000000000000" pitchFamily="34" charset="-128"/>
                <a:ea typeface="Adobe Gothic Std B" panose="020B0800000000000000" pitchFamily="34" charset="-128"/>
                <a:cs typeface="Roboto"/>
                <a:sym typeface="Roboto"/>
              </a:endParaRPr>
            </a:p>
          </p:txBody>
        </p:sp>
        <p:sp>
          <p:nvSpPr>
            <p:cNvPr id="65" name="Google Shape;327;p20"/>
            <p:cNvSpPr txBox="1"/>
            <p:nvPr/>
          </p:nvSpPr>
          <p:spPr>
            <a:xfrm>
              <a:off x="2803299" y="2748263"/>
              <a:ext cx="1606800" cy="377400"/>
            </a:xfrm>
            <a:prstGeom prst="rect">
              <a:avLst/>
            </a:prstGeom>
            <a:noFill/>
            <a:ln>
              <a:noFill/>
            </a:ln>
          </p:spPr>
          <p:txBody>
            <a:bodyPr spcFirstLastPara="1" wrap="square" lIns="121900" tIns="121900" rIns="121900" bIns="121900" anchor="ctr" anchorCtr="0">
              <a:noAutofit/>
            </a:bodyPr>
            <a:lstStyle/>
            <a:p>
              <a:pPr algn="ctr"/>
              <a:r>
                <a:rPr lang="en-GB" sz="2265" dirty="0">
                  <a:solidFill>
                    <a:srgbClr val="FFFFFF"/>
                  </a:solidFill>
                  <a:latin typeface="Fira Sans Extra Condensed Medium"/>
                  <a:ea typeface="Fira Sans Extra Condensed Medium"/>
                  <a:cs typeface="Fira Sans Extra Condensed Medium"/>
                  <a:sym typeface="Fira Sans Extra Condensed Medium"/>
                </a:rPr>
                <a:t>3</a:t>
              </a:r>
              <a:endParaRPr sz="2265"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66" name="Google Shape;328;p20"/>
            <p:cNvSpPr/>
            <p:nvPr/>
          </p:nvSpPr>
          <p:spPr>
            <a:xfrm>
              <a:off x="3126325"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329;p20"/>
            <p:cNvSpPr/>
            <p:nvPr/>
          </p:nvSpPr>
          <p:spPr>
            <a:xfrm>
              <a:off x="3205225" y="1383613"/>
              <a:ext cx="802800" cy="802800"/>
            </a:xfrm>
            <a:prstGeom prst="ellipse">
              <a:avLst/>
            </a:prstGeom>
            <a:solidFill>
              <a:srgbClr val="23CBBB"/>
            </a:solidFill>
            <a:ln>
              <a:noFill/>
            </a:ln>
          </p:spPr>
          <p:txBody>
            <a:bodyPr spcFirstLastPara="1" wrap="square" lIns="121900" tIns="121900" rIns="121900" bIns="121900" anchor="ctr" anchorCtr="0">
              <a:noAutofit/>
            </a:bodyPr>
            <a:lstStyle/>
            <a:p>
              <a:endParaRPr sz="2400"/>
            </a:p>
          </p:txBody>
        </p:sp>
        <p:cxnSp>
          <p:nvCxnSpPr>
            <p:cNvPr id="68" name="Google Shape;330;p20"/>
            <p:cNvCxnSpPr>
              <a:stCxn id="66" idx="4"/>
              <a:endCxn id="65" idx="0"/>
            </p:cNvCxnSpPr>
            <p:nvPr/>
          </p:nvCxnSpPr>
          <p:spPr>
            <a:xfrm>
              <a:off x="3606625" y="2265313"/>
              <a:ext cx="0" cy="483000"/>
            </a:xfrm>
            <a:prstGeom prst="straightConnector1">
              <a:avLst/>
            </a:prstGeom>
            <a:noFill/>
            <a:ln w="9525" cap="flat" cmpd="sng">
              <a:solidFill>
                <a:srgbClr val="000000"/>
              </a:solidFill>
              <a:prstDash val="solid"/>
              <a:round/>
              <a:headEnd type="none" w="med" len="med"/>
              <a:tailEnd type="none" w="med" len="med"/>
            </a:ln>
          </p:spPr>
        </p:cxnSp>
      </p:grpSp>
      <p:sp>
        <p:nvSpPr>
          <p:cNvPr id="78" name="Google Shape;370;p38"/>
          <p:cNvSpPr/>
          <p:nvPr/>
        </p:nvSpPr>
        <p:spPr>
          <a:xfrm>
            <a:off x="10111776" y="-1270786"/>
            <a:ext cx="2723200" cy="2723200"/>
          </a:xfrm>
          <a:prstGeom prst="ellipse">
            <a:avLst/>
          </a:prstGeom>
          <a:noFill/>
          <a:ln w="19050" cap="flat" cmpd="sng">
            <a:solidFill>
              <a:srgbClr val="179B8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370;p38"/>
          <p:cNvSpPr/>
          <p:nvPr/>
        </p:nvSpPr>
        <p:spPr>
          <a:xfrm>
            <a:off x="-964897" y="-892807"/>
            <a:ext cx="2107045" cy="2161502"/>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Rectangle 10"/>
          <p:cNvSpPr/>
          <p:nvPr/>
        </p:nvSpPr>
        <p:spPr>
          <a:xfrm>
            <a:off x="1326656" y="1037737"/>
            <a:ext cx="8999660" cy="584775"/>
          </a:xfrm>
          <a:prstGeom prst="rect">
            <a:avLst/>
          </a:prstGeom>
          <a:noFill/>
        </p:spPr>
        <p:txBody>
          <a:bodyPr wrap="square" lIns="91440" tIns="45720" rIns="91440" bIns="45720">
            <a:spAutoFit/>
          </a:bodyPr>
          <a:lstStyle/>
          <a:p>
            <a:pPr algn="ctr"/>
            <a:r>
              <a:rPr lang="en-US" sz="1600" b="1" dirty="0">
                <a:solidFill>
                  <a:srgbClr val="B7F3ED"/>
                </a:solidFill>
                <a:latin typeface="Adobe Fangsong Std R" panose="02020400000000000000" pitchFamily="18" charset="-128"/>
                <a:ea typeface="Adobe Fangsong Std R" panose="02020400000000000000" pitchFamily="18" charset="-128"/>
              </a:rPr>
              <a:t>The desired goal of our project is that we help the person who wants to know whether he has brain cancer or not more comfortably and respectfully of his time by the lowing: </a:t>
            </a:r>
            <a:endParaRPr lang="en-US" sz="1600" b="1" cap="none" spc="0" dirty="0">
              <a:ln w="0"/>
              <a:solidFill>
                <a:srgbClr val="B7F3ED"/>
              </a:solidFill>
              <a:effectLst>
                <a:outerShdw blurRad="38100" dist="19050" dir="2700000" algn="tl" rotWithShape="0">
                  <a:schemeClr val="dk1">
                    <a:alpha val="40000"/>
                  </a:schemeClr>
                </a:outerShdw>
              </a:effectLst>
              <a:latin typeface="Adobe Fangsong Std R" panose="02020400000000000000" pitchFamily="18" charset="-128"/>
              <a:ea typeface="Adobe Fangsong Std R" panose="02020400000000000000" pitchFamily="18" charset="-128"/>
            </a:endParaRPr>
          </a:p>
        </p:txBody>
      </p:sp>
      <p:pic>
        <p:nvPicPr>
          <p:cNvPr id="2" name="Graphic 1" descr="Questions with solid fill"/>
          <p:cNvPicPr>
            <a:picLocks noChangeAspect="1"/>
          </p:cNvPicPr>
          <p:nvPr/>
        </p:nvPicPr>
        <p:blipFill>
          <a:blip r:embed="rId3">
            <a:duotone>
              <a:schemeClr val="accent6">
                <a:shade val="45000"/>
                <a:satMod val="135000"/>
              </a:schemeClr>
              <a:prstClr val="white"/>
            </a:duotone>
            <a:extLst>
              <a:ext uri="{96DAC541-7B7A-43D3-8B79-37D633B846F1}">
                <asvg:svgBlip xmlns="" xmlns:asvg="http://schemas.microsoft.com/office/drawing/2016/SVG/main" r:embed="rId4"/>
              </a:ext>
            </a:extLst>
          </a:blip>
          <a:stretch>
            <a:fillRect/>
          </a:stretch>
        </p:blipFill>
        <p:spPr>
          <a:xfrm>
            <a:off x="354767" y="1947472"/>
            <a:ext cx="914400" cy="914400"/>
          </a:xfrm>
          <a:prstGeom prst="rect">
            <a:avLst/>
          </a:prstGeom>
        </p:spPr>
      </p:pic>
      <p:pic>
        <p:nvPicPr>
          <p:cNvPr id="3" name="Graphic 2" descr="Alarm clock with solid fill"/>
          <p:cNvPicPr>
            <a:picLocks noChangeAspect="1"/>
          </p:cNvPicPr>
          <p:nvPr/>
        </p:nvPicPr>
        <p:blipFill>
          <a:blip r:embed="rId5">
            <a:duotone>
              <a:schemeClr val="accent3">
                <a:shade val="45000"/>
                <a:satMod val="135000"/>
              </a:schemeClr>
              <a:prstClr val="white"/>
            </a:duotone>
            <a:extLst>
              <a:ext uri="{96DAC541-7B7A-43D3-8B79-37D633B846F1}">
                <asvg:svgBlip xmlns="" xmlns:asvg="http://schemas.microsoft.com/office/drawing/2016/SVG/main" r:embed="rId6"/>
              </a:ext>
            </a:extLst>
          </a:blip>
          <a:stretch>
            <a:fillRect/>
          </a:stretch>
        </p:blipFill>
        <p:spPr>
          <a:xfrm>
            <a:off x="3228342" y="1903866"/>
            <a:ext cx="914400" cy="914400"/>
          </a:xfrm>
          <a:prstGeom prst="rect">
            <a:avLst/>
          </a:prstGeom>
        </p:spPr>
      </p:pic>
      <p:pic>
        <p:nvPicPr>
          <p:cNvPr id="4" name="Graphic 3" descr="Doctor female outline"/>
          <p:cNvPicPr>
            <a:picLocks noChangeAspect="1"/>
          </p:cNvPicPr>
          <p:nvPr/>
        </p:nvPicPr>
        <p:blipFill>
          <a:blip r:embed="rId7">
            <a:duotone>
              <a:schemeClr val="bg2">
                <a:shade val="45000"/>
                <a:satMod val="135000"/>
              </a:schemeClr>
              <a:prstClr val="white"/>
            </a:duotone>
            <a:extLst>
              <a:ext uri="{96DAC541-7B7A-43D3-8B79-37D633B846F1}">
                <asvg:svgBlip xmlns="" xmlns:asvg="http://schemas.microsoft.com/office/drawing/2016/SVG/main" r:embed="rId8"/>
              </a:ext>
            </a:extLst>
          </a:blip>
          <a:stretch>
            <a:fillRect/>
          </a:stretch>
        </p:blipFill>
        <p:spPr>
          <a:xfrm>
            <a:off x="5738734" y="1947472"/>
            <a:ext cx="914400" cy="914400"/>
          </a:xfrm>
          <a:prstGeom prst="rect">
            <a:avLst/>
          </a:prstGeom>
        </p:spPr>
      </p:pic>
      <p:pic>
        <p:nvPicPr>
          <p:cNvPr id="6" name="Graphic 5" descr="Clipboard Mixed outline"/>
          <p:cNvPicPr>
            <a:picLocks noChangeAspect="1"/>
          </p:cNvPicPr>
          <p:nvPr/>
        </p:nvPicPr>
        <p:blipFill>
          <a:blip r:embed="rId9">
            <a:duotone>
              <a:prstClr val="black"/>
              <a:schemeClr val="accent3">
                <a:tint val="45000"/>
                <a:satMod val="400000"/>
              </a:schemeClr>
            </a:duotone>
            <a:extLst>
              <a:ext uri="{96DAC541-7B7A-43D3-8B79-37D633B846F1}">
                <asvg:svgBlip xmlns="" xmlns:asvg="http://schemas.microsoft.com/office/drawing/2016/SVG/main" r:embed="rId10"/>
              </a:ext>
            </a:extLst>
          </a:blip>
          <a:stretch>
            <a:fillRect/>
          </a:stretch>
        </p:blipFill>
        <p:spPr>
          <a:xfrm>
            <a:off x="10634981" y="1903866"/>
            <a:ext cx="914400" cy="914400"/>
          </a:xfrm>
          <a:prstGeom prst="rect">
            <a:avLst/>
          </a:prstGeom>
        </p:spPr>
      </p:pic>
      <p:pic>
        <p:nvPicPr>
          <p:cNvPr id="7" name="Graphic 6" descr="Address Book outline"/>
          <p:cNvPicPr>
            <a:picLocks noChangeAspect="1"/>
          </p:cNvPicPr>
          <p:nvPr/>
        </p:nvPicPr>
        <p:blipFill>
          <a:blip r:embed="rId11">
            <a:duotone>
              <a:prstClr val="black"/>
              <a:schemeClr val="accent3">
                <a:tint val="45000"/>
                <a:satMod val="400000"/>
              </a:schemeClr>
            </a:duotone>
            <a:extLst>
              <a:ext uri="{96DAC541-7B7A-43D3-8B79-37D633B846F1}">
                <asvg:svgBlip xmlns="" xmlns:asvg="http://schemas.microsoft.com/office/drawing/2016/SVG/main" r:embed="rId12"/>
              </a:ext>
            </a:extLst>
          </a:blip>
          <a:stretch>
            <a:fillRect/>
          </a:stretch>
        </p:blipFill>
        <p:spPr>
          <a:xfrm>
            <a:off x="8034944" y="1919266"/>
            <a:ext cx="914400" cy="914400"/>
          </a:xfrm>
          <a:prstGeom prst="rect">
            <a:avLst/>
          </a:prstGeom>
        </p:spPr>
      </p:pic>
      <p:pic>
        <p:nvPicPr>
          <p:cNvPr id="51" name="Picture 50"/>
          <p:cNvPicPr>
            <a:picLocks noChangeAspect="1"/>
          </p:cNvPicPr>
          <p:nvPr/>
        </p:nvPicPr>
        <p:blipFill>
          <a:blip r:embed="rId1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3" name="Google Shape;371;p38"/>
          <p:cNvSpPr/>
          <p:nvPr/>
        </p:nvSpPr>
        <p:spPr>
          <a:xfrm>
            <a:off x="965520" y="6072960"/>
            <a:ext cx="2076000" cy="2076000"/>
          </a:xfrm>
          <a:prstGeom prst="ellipse">
            <a:avLst/>
          </a:prstGeom>
          <a:solidFill>
            <a:srgbClr val="CBBAF5"/>
          </a:solidFill>
          <a:ln>
            <a:noFill/>
          </a:ln>
        </p:spPr>
        <p:txBody>
          <a:bodyPr spcFirstLastPara="1" wrap="square" lIns="121900" tIns="121900" rIns="121900" bIns="121900" anchor="ctr" anchorCtr="0">
            <a:noAutofit/>
          </a:bodyPr>
          <a:lstStyle/>
          <a:p>
            <a:endParaRPr sz="2400"/>
          </a:p>
        </p:txBody>
      </p:sp>
      <p:sp>
        <p:nvSpPr>
          <p:cNvPr id="4" name="Google Shape;369;p38"/>
          <p:cNvSpPr/>
          <p:nvPr/>
        </p:nvSpPr>
        <p:spPr>
          <a:xfrm>
            <a:off x="1094732" y="-1394005"/>
            <a:ext cx="2009600" cy="20096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5" name="Google Shape;370;p38"/>
          <p:cNvSpPr/>
          <p:nvPr/>
        </p:nvSpPr>
        <p:spPr>
          <a:xfrm>
            <a:off x="-2333874" y="3006410"/>
            <a:ext cx="2723200" cy="2723200"/>
          </a:xfrm>
          <a:prstGeom prst="ellipse">
            <a:avLst/>
          </a:prstGeom>
          <a:noFill/>
          <a:ln w="19050" cap="flat" cmpd="sng">
            <a:solidFill>
              <a:srgbClr val="CBBAF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370;p38"/>
          <p:cNvSpPr/>
          <p:nvPr/>
        </p:nvSpPr>
        <p:spPr>
          <a:xfrm>
            <a:off x="10515104" y="5006960"/>
            <a:ext cx="2723200" cy="2723200"/>
          </a:xfrm>
          <a:prstGeom prst="ellipse">
            <a:avLst/>
          </a:prstGeom>
          <a:noFill/>
          <a:ln w="19050" cap="flat" cmpd="sng">
            <a:solidFill>
              <a:srgbClr val="55158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70;p38"/>
          <p:cNvSpPr/>
          <p:nvPr/>
        </p:nvSpPr>
        <p:spPr>
          <a:xfrm>
            <a:off x="11169571" y="-2127763"/>
            <a:ext cx="2723200" cy="2593742"/>
          </a:xfrm>
          <a:prstGeom prst="ellipse">
            <a:avLst/>
          </a:prstGeom>
          <a:noFill/>
          <a:ln w="19050" cap="flat" cmpd="sng">
            <a:solidFill>
              <a:srgbClr val="CBBAF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1003;p60"/>
          <p:cNvSpPr/>
          <p:nvPr/>
        </p:nvSpPr>
        <p:spPr>
          <a:xfrm>
            <a:off x="2372810" y="1776747"/>
            <a:ext cx="1185252" cy="1186834"/>
          </a:xfrm>
          <a:prstGeom prst="ellipse">
            <a:avLst/>
          </a:prstGeom>
          <a:solidFill>
            <a:srgbClr val="23CBBB">
              <a:alpha val="4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p:cNvSpPr/>
          <p:nvPr/>
        </p:nvSpPr>
        <p:spPr>
          <a:xfrm>
            <a:off x="3558062" y="1990747"/>
            <a:ext cx="2315411" cy="1015663"/>
          </a:xfrm>
          <a:prstGeom prst="rect">
            <a:avLst/>
          </a:prstGeom>
          <a:noFill/>
        </p:spPr>
        <p:txBody>
          <a:bodyPr wrap="square" lIns="91440" tIns="45720" rIns="91440" bIns="45720">
            <a:spAutoFit/>
          </a:bodyPr>
          <a:lstStyle/>
          <a:p>
            <a:pPr algn="ctr"/>
            <a:r>
              <a:rPr lang="en-US" sz="2000" dirty="0">
                <a:solidFill>
                  <a:srgbClr val="FFC000"/>
                </a:solidFill>
                <a:latin typeface="Adobe Caslon Pro Bold" panose="0205070206050A020403" pitchFamily="18" charset="0"/>
              </a:rPr>
              <a:t>Information about the necessary tests for brain cancer. </a:t>
            </a:r>
            <a:endParaRPr lang="en-US" sz="2000" b="0" cap="none" spc="0" dirty="0">
              <a:ln w="0"/>
              <a:solidFill>
                <a:srgbClr val="FFC000"/>
              </a:solidFill>
              <a:effectLst>
                <a:outerShdw blurRad="38100" dist="19050" dir="2700000" algn="tl" rotWithShape="0">
                  <a:schemeClr val="dk1">
                    <a:alpha val="40000"/>
                  </a:schemeClr>
                </a:outerShdw>
              </a:effectLst>
              <a:latin typeface="Adobe Caslon Pro Bold" panose="0205070206050A020403" pitchFamily="18" charset="0"/>
            </a:endParaRPr>
          </a:p>
        </p:txBody>
      </p:sp>
      <p:sp>
        <p:nvSpPr>
          <p:cNvPr id="14" name="Rectangle 13"/>
          <p:cNvSpPr/>
          <p:nvPr/>
        </p:nvSpPr>
        <p:spPr>
          <a:xfrm>
            <a:off x="3749184" y="397755"/>
            <a:ext cx="4230645" cy="923330"/>
          </a:xfrm>
          <a:prstGeom prst="rect">
            <a:avLst/>
          </a:prstGeom>
          <a:noFill/>
        </p:spPr>
        <p:txBody>
          <a:bodyPr wrap="none" lIns="91440" tIns="45720" rIns="91440" bIns="45720">
            <a:spAutoFit/>
          </a:bodyPr>
          <a:lstStyle/>
          <a:p>
            <a:pPr algn="ctr"/>
            <a:r>
              <a:rPr lang="en-US" sz="5400" dirty="0">
                <a:solidFill>
                  <a:srgbClr val="FFC000"/>
                </a:solidFill>
                <a:latin typeface="Berlin Sans FB Demi" panose="020E0802020502020306" pitchFamily="34" charset="0"/>
              </a:rPr>
              <a:t>our Features </a:t>
            </a:r>
            <a:endParaRPr lang="en-US" sz="5400" b="0" cap="none" spc="0" dirty="0">
              <a:ln w="0"/>
              <a:solidFill>
                <a:srgbClr val="FFC000"/>
              </a:solidFill>
              <a:effectLst/>
              <a:latin typeface="Berlin Sans FB Demi" panose="020E0802020502020306" pitchFamily="34" charset="0"/>
            </a:endParaRPr>
          </a:p>
        </p:txBody>
      </p:sp>
      <p:sp>
        <p:nvSpPr>
          <p:cNvPr id="15" name="Google Shape;1003;p60"/>
          <p:cNvSpPr/>
          <p:nvPr/>
        </p:nvSpPr>
        <p:spPr>
          <a:xfrm>
            <a:off x="6027060" y="1852862"/>
            <a:ext cx="1185252" cy="1186834"/>
          </a:xfrm>
          <a:prstGeom prst="ellipse">
            <a:avLst/>
          </a:prstGeom>
          <a:solidFill>
            <a:srgbClr val="E3F3F2">
              <a:alpha val="4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15"/>
          <p:cNvSpPr/>
          <p:nvPr/>
        </p:nvSpPr>
        <p:spPr>
          <a:xfrm>
            <a:off x="7058725" y="2028553"/>
            <a:ext cx="2551442" cy="1015663"/>
          </a:xfrm>
          <a:prstGeom prst="rect">
            <a:avLst/>
          </a:prstGeom>
          <a:noFill/>
        </p:spPr>
        <p:txBody>
          <a:bodyPr wrap="square" lIns="91440" tIns="45720" rIns="91440" bIns="45720">
            <a:spAutoFit/>
          </a:bodyPr>
          <a:lstStyle/>
          <a:p>
            <a:pPr algn="ctr"/>
            <a:r>
              <a:rPr lang="en-US" sz="2000" dirty="0">
                <a:solidFill>
                  <a:srgbClr val="FFC000"/>
                </a:solidFill>
                <a:latin typeface="Adobe Caslon Pro Bold" panose="0205070206050A020403" pitchFamily="18" charset="0"/>
              </a:rPr>
              <a:t>Ability to upload images of examinations</a:t>
            </a:r>
            <a:endParaRPr lang="en-US" sz="2000" b="0" cap="none" spc="0" dirty="0">
              <a:ln w="0"/>
              <a:solidFill>
                <a:srgbClr val="FFC000"/>
              </a:solidFill>
              <a:effectLst>
                <a:outerShdw blurRad="38100" dist="19050" dir="2700000" algn="tl" rotWithShape="0">
                  <a:schemeClr val="dk1">
                    <a:alpha val="40000"/>
                  </a:schemeClr>
                </a:outerShdw>
              </a:effectLst>
              <a:latin typeface="Adobe Caslon Pro Bold" panose="0205070206050A020403" pitchFamily="18" charset="0"/>
            </a:endParaRPr>
          </a:p>
        </p:txBody>
      </p:sp>
      <p:sp>
        <p:nvSpPr>
          <p:cNvPr id="17" name="Google Shape;1003;p60"/>
          <p:cNvSpPr/>
          <p:nvPr/>
        </p:nvSpPr>
        <p:spPr>
          <a:xfrm>
            <a:off x="2351943" y="3997690"/>
            <a:ext cx="1185252" cy="1186834"/>
          </a:xfrm>
          <a:prstGeom prst="ellipse">
            <a:avLst/>
          </a:prstGeom>
          <a:solidFill>
            <a:srgbClr val="FFC000">
              <a:alpha val="4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Rectangle 17"/>
          <p:cNvSpPr/>
          <p:nvPr/>
        </p:nvSpPr>
        <p:spPr>
          <a:xfrm>
            <a:off x="3636342" y="4237164"/>
            <a:ext cx="1865060" cy="707886"/>
          </a:xfrm>
          <a:prstGeom prst="rect">
            <a:avLst/>
          </a:prstGeom>
          <a:noFill/>
        </p:spPr>
        <p:txBody>
          <a:bodyPr wrap="square" lIns="91440" tIns="45720" rIns="91440" bIns="45720">
            <a:spAutoFit/>
          </a:bodyPr>
          <a:lstStyle/>
          <a:p>
            <a:pPr algn="ctr"/>
            <a:r>
              <a:rPr lang="en-US" sz="2000" dirty="0">
                <a:solidFill>
                  <a:srgbClr val="FFC000"/>
                </a:solidFill>
                <a:latin typeface="Adobe Caslon Pro Bold" panose="0205070206050A020403" pitchFamily="18" charset="0"/>
              </a:rPr>
              <a:t>Diagnosis of brain cancer</a:t>
            </a:r>
            <a:endParaRPr lang="en-US" sz="2000" b="0" cap="none" spc="0" dirty="0">
              <a:ln w="0"/>
              <a:solidFill>
                <a:srgbClr val="FFC000"/>
              </a:solidFill>
              <a:effectLst>
                <a:outerShdw blurRad="38100" dist="19050" dir="2700000" algn="tl" rotWithShape="0">
                  <a:schemeClr val="dk1">
                    <a:alpha val="40000"/>
                  </a:schemeClr>
                </a:outerShdw>
              </a:effectLst>
              <a:latin typeface="Adobe Caslon Pro Bold" panose="0205070206050A020403" pitchFamily="18" charset="0"/>
            </a:endParaRPr>
          </a:p>
        </p:txBody>
      </p:sp>
      <p:sp>
        <p:nvSpPr>
          <p:cNvPr id="19" name="Rectangle 18"/>
          <p:cNvSpPr/>
          <p:nvPr/>
        </p:nvSpPr>
        <p:spPr>
          <a:xfrm>
            <a:off x="7303914" y="4107587"/>
            <a:ext cx="1926791" cy="1015663"/>
          </a:xfrm>
          <a:prstGeom prst="rect">
            <a:avLst/>
          </a:prstGeom>
          <a:noFill/>
        </p:spPr>
        <p:txBody>
          <a:bodyPr wrap="square" lIns="91440" tIns="45720" rIns="91440" bIns="45720">
            <a:spAutoFit/>
          </a:bodyPr>
          <a:lstStyle/>
          <a:p>
            <a:pPr algn="ctr"/>
            <a:r>
              <a:rPr lang="en-US" sz="2000" dirty="0">
                <a:solidFill>
                  <a:srgbClr val="FFC000"/>
                </a:solidFill>
                <a:latin typeface="Adobe Caslon Pro Bold" panose="0205070206050A020403" pitchFamily="18" charset="0"/>
              </a:rPr>
              <a:t>Choose a doctor for a consultation</a:t>
            </a:r>
            <a:r>
              <a:rPr lang="en-US" sz="2000" dirty="0">
                <a:solidFill>
                  <a:srgbClr val="CBBAF5"/>
                </a:solidFill>
                <a:latin typeface="Adobe Caslon Pro Bold" panose="0205070206050A020403" pitchFamily="18" charset="0"/>
              </a:rPr>
              <a:t>. </a:t>
            </a:r>
            <a:endParaRPr lang="en-US" sz="2000" b="0" cap="none" spc="0" dirty="0">
              <a:ln w="0"/>
              <a:solidFill>
                <a:srgbClr val="CBBAF5"/>
              </a:solidFill>
              <a:effectLst>
                <a:outerShdw blurRad="38100" dist="19050" dir="2700000" algn="tl" rotWithShape="0">
                  <a:schemeClr val="dk1">
                    <a:alpha val="40000"/>
                  </a:schemeClr>
                </a:outerShdw>
              </a:effectLst>
              <a:latin typeface="Adobe Caslon Pro Bold" panose="0205070206050A020403" pitchFamily="18" charset="0"/>
            </a:endParaRPr>
          </a:p>
        </p:txBody>
      </p:sp>
      <p:sp>
        <p:nvSpPr>
          <p:cNvPr id="20" name="Rectangle 19"/>
          <p:cNvSpPr/>
          <p:nvPr/>
        </p:nvSpPr>
        <p:spPr>
          <a:xfrm>
            <a:off x="5668358" y="5407484"/>
            <a:ext cx="2315411" cy="1015663"/>
          </a:xfrm>
          <a:prstGeom prst="rect">
            <a:avLst/>
          </a:prstGeom>
          <a:noFill/>
        </p:spPr>
        <p:txBody>
          <a:bodyPr wrap="square" lIns="91440" tIns="45720" rIns="91440" bIns="45720">
            <a:spAutoFit/>
          </a:bodyPr>
          <a:lstStyle/>
          <a:p>
            <a:pPr algn="ctr"/>
            <a:r>
              <a:rPr lang="en-US" sz="2000" dirty="0">
                <a:solidFill>
                  <a:srgbClr val="FFC000"/>
                </a:solidFill>
                <a:latin typeface="Adobe Caslon Pro Bold" panose="0205070206050A020403" pitchFamily="18" charset="0"/>
              </a:rPr>
              <a:t>Choose the appropriate date for the consultation</a:t>
            </a:r>
            <a:endParaRPr lang="en-US" sz="2000" b="0" cap="none" spc="0" dirty="0">
              <a:ln w="0"/>
              <a:solidFill>
                <a:srgbClr val="FFC000"/>
              </a:solidFill>
              <a:effectLst>
                <a:outerShdw blurRad="38100" dist="19050" dir="2700000" algn="tl" rotWithShape="0">
                  <a:schemeClr val="dk1">
                    <a:alpha val="40000"/>
                  </a:schemeClr>
                </a:outerShdw>
              </a:effectLst>
              <a:latin typeface="Adobe Caslon Pro Bold" panose="0205070206050A020403" pitchFamily="18" charset="0"/>
            </a:endParaRPr>
          </a:p>
        </p:txBody>
      </p:sp>
      <p:sp>
        <p:nvSpPr>
          <p:cNvPr id="21" name="Google Shape;1003;p60"/>
          <p:cNvSpPr/>
          <p:nvPr/>
        </p:nvSpPr>
        <p:spPr>
          <a:xfrm>
            <a:off x="4445631" y="5479543"/>
            <a:ext cx="1185252" cy="1186834"/>
          </a:xfrm>
          <a:prstGeom prst="ellipse">
            <a:avLst/>
          </a:prstGeom>
          <a:solidFill>
            <a:srgbClr val="23CBBB">
              <a:alpha val="4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3;p60"/>
          <p:cNvSpPr/>
          <p:nvPr/>
        </p:nvSpPr>
        <p:spPr>
          <a:xfrm>
            <a:off x="6010658" y="3928906"/>
            <a:ext cx="1185252" cy="1186834"/>
          </a:xfrm>
          <a:prstGeom prst="ellipse">
            <a:avLst/>
          </a:prstGeom>
          <a:solidFill>
            <a:srgbClr val="179B8E">
              <a:alpha val="4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3;p62"/>
          <p:cNvSpPr/>
          <p:nvPr/>
        </p:nvSpPr>
        <p:spPr>
          <a:xfrm>
            <a:off x="9230705" y="57318"/>
            <a:ext cx="2879100" cy="2879100"/>
          </a:xfrm>
          <a:prstGeom prst="ellipse">
            <a:avLst/>
          </a:prstGeom>
          <a:solidFill>
            <a:srgbClr val="FFC000">
              <a:alpha val="44000"/>
            </a:srgb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1064;p62"/>
          <p:cNvPicPr preferRelativeResize="0"/>
          <p:nvPr/>
        </p:nvPicPr>
        <p:blipFill rotWithShape="1">
          <a:blip r:embed="rId2"/>
          <a:srcRect l="8678" r="8670"/>
          <a:stretch>
            <a:fillRect/>
          </a:stretch>
        </p:blipFill>
        <p:spPr>
          <a:xfrm>
            <a:off x="9357400" y="204379"/>
            <a:ext cx="2625710" cy="2606898"/>
          </a:xfrm>
          <a:prstGeom prst="ellipse">
            <a:avLst/>
          </a:prstGeom>
          <a:noFill/>
          <a:ln>
            <a:noFill/>
          </a:ln>
        </p:spPr>
      </p:pic>
      <p:pic>
        <p:nvPicPr>
          <p:cNvPr id="2" name="Graphic 1" descr="Artificial Intelligence with solid fill"/>
          <p:cNvPicPr>
            <a:picLocks noChangeAspect="1"/>
          </p:cNvPicPr>
          <p:nvPr/>
        </p:nvPicPr>
        <p:blipFill>
          <a:blip r:embed="rId3">
            <a:duotone>
              <a:prstClr val="black"/>
              <a:schemeClr val="accent3">
                <a:tint val="45000"/>
                <a:satMod val="400000"/>
              </a:schemeClr>
            </a:duotone>
            <a:extLst>
              <a:ext uri="{96DAC541-7B7A-43D3-8B79-37D633B846F1}">
                <asvg:svgBlip xmlns="" xmlns:asvg="http://schemas.microsoft.com/office/drawing/2016/SVG/main" r:embed="rId4"/>
              </a:ext>
            </a:extLst>
          </a:blip>
          <a:stretch>
            <a:fillRect/>
          </a:stretch>
        </p:blipFill>
        <p:spPr>
          <a:xfrm>
            <a:off x="2578308" y="1909997"/>
            <a:ext cx="914400" cy="914400"/>
          </a:xfrm>
          <a:prstGeom prst="rect">
            <a:avLst/>
          </a:prstGeom>
        </p:spPr>
      </p:pic>
      <p:pic>
        <p:nvPicPr>
          <p:cNvPr id="8" name="Graphic 7" descr="Images outline"/>
          <p:cNvPicPr>
            <a:picLocks noChangeAspect="1"/>
          </p:cNvPicPr>
          <p:nvPr/>
        </p:nvPicPr>
        <p:blipFill>
          <a:blip r:embed="rId5">
            <a:duotone>
              <a:schemeClr val="accent6">
                <a:shade val="45000"/>
                <a:satMod val="135000"/>
              </a:schemeClr>
              <a:prstClr val="white"/>
            </a:duotone>
            <a:extLst>
              <a:ext uri="{96DAC541-7B7A-43D3-8B79-37D633B846F1}">
                <asvg:svgBlip xmlns="" xmlns:asvg="http://schemas.microsoft.com/office/drawing/2016/SVG/main" r:embed="rId6"/>
              </a:ext>
            </a:extLst>
          </a:blip>
          <a:stretch>
            <a:fillRect/>
          </a:stretch>
        </p:blipFill>
        <p:spPr>
          <a:xfrm>
            <a:off x="6138472" y="1977930"/>
            <a:ext cx="914400" cy="914400"/>
          </a:xfrm>
          <a:prstGeom prst="rect">
            <a:avLst/>
          </a:prstGeom>
          <a:noFill/>
          <a:ln>
            <a:solidFill>
              <a:srgbClr val="179B8E"/>
            </a:solidFill>
          </a:ln>
        </p:spPr>
      </p:pic>
      <p:pic>
        <p:nvPicPr>
          <p:cNvPr id="9" name="Graphic 8" descr="Doctor male with solid fill"/>
          <p:cNvPicPr>
            <a:picLocks noChangeAspect="1"/>
          </p:cNvPicPr>
          <p:nvPr/>
        </p:nvPicPr>
        <p:blipFill>
          <a:blip r:embed="rId7">
            <a:duotone>
              <a:prstClr val="black"/>
              <a:schemeClr val="accent6">
                <a:tint val="45000"/>
                <a:satMod val="400000"/>
              </a:schemeClr>
            </a:duotone>
            <a:extLst>
              <a:ext uri="{96DAC541-7B7A-43D3-8B79-37D633B846F1}">
                <asvg:svgBlip xmlns="" xmlns:asvg="http://schemas.microsoft.com/office/drawing/2016/SVG/main" r:embed="rId8"/>
              </a:ext>
            </a:extLst>
          </a:blip>
          <a:stretch>
            <a:fillRect/>
          </a:stretch>
        </p:blipFill>
        <p:spPr>
          <a:xfrm>
            <a:off x="6138472" y="4108554"/>
            <a:ext cx="914400" cy="914400"/>
          </a:xfrm>
          <a:prstGeom prst="rect">
            <a:avLst/>
          </a:prstGeom>
        </p:spPr>
      </p:pic>
      <p:pic>
        <p:nvPicPr>
          <p:cNvPr id="10" name="Graphic 9" descr="Daily calendar with solid fill"/>
          <p:cNvPicPr>
            <a:picLocks noChangeAspect="1"/>
          </p:cNvPicPr>
          <p:nvPr/>
        </p:nvPicPr>
        <p:blipFill>
          <a:blip r:embed="rId9">
            <a:duotone>
              <a:prstClr val="black"/>
              <a:schemeClr val="accent3">
                <a:tint val="45000"/>
                <a:satMod val="400000"/>
              </a:schemeClr>
            </a:duotone>
            <a:extLst>
              <a:ext uri="{96DAC541-7B7A-43D3-8B79-37D633B846F1}">
                <asvg:svgBlip xmlns="" xmlns:asvg="http://schemas.microsoft.com/office/drawing/2016/SVG/main" r:embed="rId10"/>
              </a:ext>
            </a:extLst>
          </a:blip>
          <a:stretch>
            <a:fillRect/>
          </a:stretch>
        </p:blipFill>
        <p:spPr>
          <a:xfrm>
            <a:off x="4564505" y="5570095"/>
            <a:ext cx="914400" cy="914400"/>
          </a:xfrm>
          <a:prstGeom prst="rect">
            <a:avLst/>
          </a:prstGeom>
        </p:spPr>
      </p:pic>
      <p:pic>
        <p:nvPicPr>
          <p:cNvPr id="11" name="Graphic 10" descr="Brain with solid fill"/>
          <p:cNvPicPr>
            <a:picLocks noChangeAspect="1"/>
          </p:cNvPicPr>
          <p:nvPr/>
        </p:nvPicPr>
        <p:blipFill>
          <a:blip r:embed="rId11">
            <a:duotone>
              <a:prstClr val="black"/>
              <a:schemeClr val="accent3">
                <a:tint val="45000"/>
                <a:satMod val="400000"/>
              </a:schemeClr>
            </a:duotone>
            <a:extLst>
              <a:ext uri="{96DAC541-7B7A-43D3-8B79-37D633B846F1}">
                <asvg:svgBlip xmlns="" xmlns:asvg="http://schemas.microsoft.com/office/drawing/2016/SVG/main" r:embed="rId12"/>
              </a:ext>
            </a:extLst>
          </a:blip>
          <a:stretch>
            <a:fillRect/>
          </a:stretch>
        </p:blipFill>
        <p:spPr>
          <a:xfrm>
            <a:off x="2478374" y="4108554"/>
            <a:ext cx="914400" cy="914400"/>
          </a:xfrm>
          <a:prstGeom prst="rect">
            <a:avLst/>
          </a:prstGeom>
        </p:spPr>
      </p:pic>
      <p:pic>
        <p:nvPicPr>
          <p:cNvPr id="25" name="Picture 24"/>
          <p:cNvPicPr>
            <a:picLocks noChangeAspect="1"/>
          </p:cNvPicPr>
          <p:nvPr/>
        </p:nvPicPr>
        <p:blipFill>
          <a:blip r:embed="rId1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AFCFE"/>
                </a:solidFill>
                <a:latin typeface="Adobe Gothic Std B" panose="020B0800000000000000" pitchFamily="34" charset="-128"/>
                <a:ea typeface="Adobe Gothic Std B" panose="020B0800000000000000" pitchFamily="34" charset="-128"/>
              </a:rPr>
              <a:t>System components </a:t>
            </a:r>
            <a:endParaRPr lang="ar-EG" dirty="0">
              <a:solidFill>
                <a:srgbClr val="FAFCFE"/>
              </a:solidFill>
              <a:latin typeface="Adobe Gothic Std B" panose="020B0800000000000000" pitchFamily="34" charset="-128"/>
              <a:ea typeface="Adobe Gothic Std B" panose="020B0800000000000000" pitchFamily="34" charset="-128"/>
            </a:endParaRPr>
          </a:p>
        </p:txBody>
      </p:sp>
      <p:grpSp>
        <p:nvGrpSpPr>
          <p:cNvPr id="3" name="Google Shape;5928;p114"/>
          <p:cNvGrpSpPr/>
          <p:nvPr/>
        </p:nvGrpSpPr>
        <p:grpSpPr>
          <a:xfrm>
            <a:off x="2025161" y="1907932"/>
            <a:ext cx="8319472" cy="4307070"/>
            <a:chOff x="238125" y="1188750"/>
            <a:chExt cx="7140450" cy="3335550"/>
          </a:xfrm>
        </p:grpSpPr>
        <p:sp>
          <p:nvSpPr>
            <p:cNvPr id="9" name="Google Shape;5929;p11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95D889"/>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b="1" kern="0">
                <a:ln w="12700">
                  <a:solidFill>
                    <a:schemeClr val="accent5"/>
                  </a:solidFill>
                  <a:prstDash val="solid"/>
                </a:ln>
                <a:pattFill prst="ltDnDiag">
                  <a:fgClr>
                    <a:schemeClr val="accent5">
                      <a:lumMod val="60000"/>
                      <a:lumOff val="40000"/>
                    </a:schemeClr>
                  </a:fgClr>
                  <a:bgClr>
                    <a:schemeClr val="bg1"/>
                  </a:bgClr>
                </a:pattFill>
                <a:latin typeface="Arial" panose="020B0604020202020204"/>
                <a:ea typeface="Arial" panose="020B0604020202020204"/>
                <a:cs typeface="Arial" panose="020B0604020202020204"/>
                <a:sym typeface="Arial" panose="020B0604020202020204"/>
              </a:endParaRPr>
            </a:p>
          </p:txBody>
        </p:sp>
        <p:sp>
          <p:nvSpPr>
            <p:cNvPr id="10" name="Google Shape;5930;p11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F6FAFB"/>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b="1" kern="0">
                <a:ln w="12700">
                  <a:solidFill>
                    <a:schemeClr val="accent5"/>
                  </a:solidFill>
                  <a:prstDash val="solid"/>
                </a:ln>
                <a:pattFill prst="ltDnDiag">
                  <a:fgClr>
                    <a:schemeClr val="accent5">
                      <a:lumMod val="60000"/>
                      <a:lumOff val="40000"/>
                    </a:schemeClr>
                  </a:fgClr>
                  <a:bgClr>
                    <a:schemeClr val="bg1"/>
                  </a:bgClr>
                </a:pattFill>
                <a:latin typeface="Arial" panose="020B0604020202020204"/>
                <a:ea typeface="Arial" panose="020B0604020202020204"/>
                <a:cs typeface="Arial" panose="020B0604020202020204"/>
                <a:sym typeface="Arial" panose="020B0604020202020204"/>
              </a:endParaRPr>
            </a:p>
          </p:txBody>
        </p:sp>
        <p:sp>
          <p:nvSpPr>
            <p:cNvPr id="11" name="Google Shape;5931;p11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1A998E"/>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b="1" kern="0">
                <a:ln w="12700">
                  <a:solidFill>
                    <a:schemeClr val="accent5"/>
                  </a:solidFill>
                  <a:prstDash val="solid"/>
                </a:ln>
                <a:pattFill prst="ltDnDiag">
                  <a:fgClr>
                    <a:schemeClr val="accent5">
                      <a:lumMod val="60000"/>
                      <a:lumOff val="40000"/>
                    </a:schemeClr>
                  </a:fgClr>
                  <a:bgClr>
                    <a:schemeClr val="bg1"/>
                  </a:bgClr>
                </a:pattFill>
                <a:latin typeface="Arial" panose="020B0604020202020204"/>
                <a:ea typeface="Arial" panose="020B0604020202020204"/>
                <a:cs typeface="Arial" panose="020B0604020202020204"/>
                <a:sym typeface="Arial" panose="020B0604020202020204"/>
              </a:endParaRPr>
            </a:p>
          </p:txBody>
        </p:sp>
        <p:sp>
          <p:nvSpPr>
            <p:cNvPr id="12" name="Google Shape;5932;p11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B7F3ED"/>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b="1" kern="0">
                <a:ln w="12700">
                  <a:solidFill>
                    <a:schemeClr val="accent5"/>
                  </a:solidFill>
                  <a:prstDash val="solid"/>
                </a:ln>
                <a:pattFill prst="ltDnDiag">
                  <a:fgClr>
                    <a:schemeClr val="accent5">
                      <a:lumMod val="60000"/>
                      <a:lumOff val="40000"/>
                    </a:schemeClr>
                  </a:fgClr>
                  <a:bgClr>
                    <a:schemeClr val="bg1"/>
                  </a:bgClr>
                </a:pattFill>
                <a:latin typeface="Arial" panose="020B0604020202020204"/>
                <a:ea typeface="Arial" panose="020B0604020202020204"/>
                <a:cs typeface="Arial" panose="020B0604020202020204"/>
                <a:sym typeface="Arial" panose="020B0604020202020204"/>
              </a:endParaRPr>
            </a:p>
          </p:txBody>
        </p:sp>
        <p:sp>
          <p:nvSpPr>
            <p:cNvPr id="13" name="Google Shape;5933;p11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F3F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b="1" kern="0">
                <a:ln w="12700">
                  <a:solidFill>
                    <a:schemeClr val="accent5"/>
                  </a:solidFill>
                  <a:prstDash val="solid"/>
                </a:ln>
                <a:pattFill prst="ltDnDiag">
                  <a:fgClr>
                    <a:schemeClr val="accent5">
                      <a:lumMod val="60000"/>
                      <a:lumOff val="40000"/>
                    </a:schemeClr>
                  </a:fgClr>
                  <a:bgClr>
                    <a:schemeClr val="bg1"/>
                  </a:bgClr>
                </a:pattFill>
                <a:latin typeface="Arial" panose="020B0604020202020204"/>
                <a:ea typeface="Arial" panose="020B0604020202020204"/>
                <a:cs typeface="Arial" panose="020B0604020202020204"/>
                <a:sym typeface="Arial" panose="020B0604020202020204"/>
              </a:endParaRPr>
            </a:p>
          </p:txBody>
        </p:sp>
      </p:grpSp>
      <p:sp>
        <p:nvSpPr>
          <p:cNvPr id="4" name="TextBox 49"/>
          <p:cNvSpPr txBox="1"/>
          <p:nvPr/>
        </p:nvSpPr>
        <p:spPr>
          <a:xfrm>
            <a:off x="1949444" y="2602717"/>
            <a:ext cx="328075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2000" kern="0" dirty="0">
                <a:solidFill>
                  <a:srgbClr val="2B3A52"/>
                </a:solidFill>
                <a:latin typeface="Arial" panose="020B0604020202020204" pitchFamily="34" charset="0"/>
                <a:cs typeface="Arial" panose="020B0604020202020204"/>
                <a:sym typeface="Arial" panose="020B0604020202020204"/>
              </a:rPr>
              <a:t>User Interface</a:t>
            </a:r>
          </a:p>
        </p:txBody>
      </p:sp>
      <p:sp>
        <p:nvSpPr>
          <p:cNvPr id="5" name="TextBox 51"/>
          <p:cNvSpPr txBox="1"/>
          <p:nvPr/>
        </p:nvSpPr>
        <p:spPr>
          <a:xfrm>
            <a:off x="4739561" y="3868823"/>
            <a:ext cx="2890672"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1400" kern="0" dirty="0">
                <a:solidFill>
                  <a:srgbClr val="2B3A52"/>
                </a:solidFill>
                <a:latin typeface="Arial" panose="020B0604020202020204" pitchFamily="34" charset="0"/>
                <a:cs typeface="Arial" panose="020B0604020202020204"/>
                <a:sym typeface="Arial" panose="020B0604020202020204"/>
              </a:rPr>
              <a:t>Brain Tumor Detection</a:t>
            </a:r>
            <a:endParaRPr lang="en-US" sz="1400" kern="0" dirty="0">
              <a:solidFill>
                <a:srgbClr val="2B3A52"/>
              </a:solidFill>
              <a:latin typeface="Arial" panose="020B0604020202020204"/>
              <a:cs typeface="Arial" panose="020B0604020202020204"/>
              <a:sym typeface="Arial" panose="020B0604020202020204"/>
            </a:endParaRPr>
          </a:p>
        </p:txBody>
      </p:sp>
      <p:sp>
        <p:nvSpPr>
          <p:cNvPr id="6" name="TextBox 53"/>
          <p:cNvSpPr txBox="1"/>
          <p:nvPr/>
        </p:nvSpPr>
        <p:spPr>
          <a:xfrm>
            <a:off x="2631497" y="5069788"/>
            <a:ext cx="2549682"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2800" kern="0" dirty="0">
                <a:solidFill>
                  <a:srgbClr val="2B3A52"/>
                </a:solidFill>
                <a:latin typeface="Arial" panose="020B0604020202020204" pitchFamily="34" charset="0"/>
                <a:cs typeface="Arial" panose="020B0604020202020204"/>
                <a:sym typeface="Arial" panose="020B0604020202020204"/>
              </a:rPr>
              <a:t>Image Upload Module</a:t>
            </a:r>
          </a:p>
        </p:txBody>
      </p:sp>
      <p:sp>
        <p:nvSpPr>
          <p:cNvPr id="7" name="TextBox 58"/>
          <p:cNvSpPr txBox="1"/>
          <p:nvPr/>
        </p:nvSpPr>
        <p:spPr>
          <a:xfrm>
            <a:off x="6518205" y="2564867"/>
            <a:ext cx="356883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kern="0" dirty="0">
                <a:solidFill>
                  <a:srgbClr val="2B3A52"/>
                </a:solidFill>
                <a:latin typeface="Arial" panose="020B0604020202020204" pitchFamily="34" charset="0"/>
                <a:cs typeface="Arial" panose="020B0604020202020204"/>
                <a:sym typeface="Arial" panose="020B0604020202020204"/>
              </a:rPr>
              <a:t>Image Analysis Algorithms</a:t>
            </a:r>
          </a:p>
        </p:txBody>
      </p:sp>
      <p:sp>
        <p:nvSpPr>
          <p:cNvPr id="8" name="TextBox 60"/>
          <p:cNvSpPr txBox="1"/>
          <p:nvPr/>
        </p:nvSpPr>
        <p:spPr>
          <a:xfrm>
            <a:off x="6991447" y="5023621"/>
            <a:ext cx="3095594"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2800" kern="0" dirty="0">
                <a:solidFill>
                  <a:srgbClr val="2B3A52"/>
                </a:solidFill>
                <a:latin typeface="Arial" panose="020B0604020202020204" pitchFamily="34" charset="0"/>
                <a:cs typeface="Arial" panose="020B0604020202020204"/>
                <a:sym typeface="Arial" panose="020B0604020202020204"/>
              </a:rPr>
              <a:t>Prediction</a:t>
            </a:r>
            <a:r>
              <a:rPr lang="en-US" sz="2800" kern="0" dirty="0">
                <a:solidFill>
                  <a:srgbClr val="D1D5DB"/>
                </a:solidFill>
                <a:latin typeface="Söhne"/>
                <a:cs typeface="Arial" panose="020B0604020202020204"/>
                <a:sym typeface="Arial" panose="020B0604020202020204"/>
              </a:rPr>
              <a:t> </a:t>
            </a:r>
            <a:r>
              <a:rPr lang="en-US" sz="2800" kern="0" dirty="0">
                <a:solidFill>
                  <a:srgbClr val="2B3A52"/>
                </a:solidFill>
                <a:latin typeface="Arial" panose="020B0604020202020204" pitchFamily="34" charset="0"/>
                <a:cs typeface="Arial" panose="020B0604020202020204"/>
                <a:sym typeface="Arial" panose="020B0604020202020204"/>
              </a:rPr>
              <a:t>Engine</a:t>
            </a:r>
          </a:p>
        </p:txBody>
      </p:sp>
    </p:spTree>
    <p:extLst>
      <p:ext uri="{BB962C8B-B14F-4D97-AF65-F5344CB8AC3E}">
        <p14:creationId xmlns:p14="http://schemas.microsoft.com/office/powerpoint/2010/main" val="2043853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3" name="Google Shape;369;p38"/>
          <p:cNvSpPr/>
          <p:nvPr/>
        </p:nvSpPr>
        <p:spPr>
          <a:xfrm>
            <a:off x="-496677" y="-400475"/>
            <a:ext cx="2009600" cy="2009600"/>
          </a:xfrm>
          <a:prstGeom prst="ellipse">
            <a:avLst/>
          </a:prstGeom>
          <a:solidFill>
            <a:srgbClr val="E3F3F2">
              <a:alpha val="45000"/>
            </a:srgbClr>
          </a:solidFill>
          <a:ln>
            <a:noFill/>
          </a:ln>
        </p:spPr>
        <p:txBody>
          <a:bodyPr spcFirstLastPara="1" wrap="square" lIns="121900" tIns="121900" rIns="121900" bIns="121900" anchor="ctr" anchorCtr="0">
            <a:noAutofit/>
          </a:bodyPr>
          <a:lstStyle/>
          <a:p>
            <a:endParaRPr sz="2400"/>
          </a:p>
        </p:txBody>
      </p:sp>
      <p:sp>
        <p:nvSpPr>
          <p:cNvPr id="4" name="Google Shape;1003;p60"/>
          <p:cNvSpPr/>
          <p:nvPr/>
        </p:nvSpPr>
        <p:spPr>
          <a:xfrm>
            <a:off x="6437376" y="2193539"/>
            <a:ext cx="3959352" cy="1323439"/>
          </a:xfrm>
          <a:prstGeom prst="ellipse">
            <a:avLst/>
          </a:prstGeom>
          <a:solidFill>
            <a:srgbClr val="B7F3ED">
              <a:alpha val="4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03;p60"/>
          <p:cNvSpPr/>
          <p:nvPr/>
        </p:nvSpPr>
        <p:spPr>
          <a:xfrm>
            <a:off x="11448051" y="4579914"/>
            <a:ext cx="1185252" cy="1186834"/>
          </a:xfrm>
          <a:prstGeom prst="ellipse">
            <a:avLst/>
          </a:prstGeom>
          <a:solidFill>
            <a:srgbClr val="B7F3ED">
              <a:alpha val="4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0;p38"/>
          <p:cNvSpPr/>
          <p:nvPr/>
        </p:nvSpPr>
        <p:spPr>
          <a:xfrm>
            <a:off x="151323" y="4010308"/>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Rectangle 8"/>
          <p:cNvSpPr/>
          <p:nvPr/>
        </p:nvSpPr>
        <p:spPr>
          <a:xfrm>
            <a:off x="1029427" y="2193539"/>
            <a:ext cx="9142439" cy="1323439"/>
          </a:xfrm>
          <a:prstGeom prst="rect">
            <a:avLst/>
          </a:prstGeom>
        </p:spPr>
        <p:txBody>
          <a:bodyPr wrap="none">
            <a:spAutoFit/>
          </a:bodyPr>
          <a:lstStyle/>
          <a:p>
            <a:pPr algn="ctr"/>
            <a:r>
              <a:rPr lang="en-US" sz="8000" dirty="0">
                <a:solidFill>
                  <a:srgbClr val="23CBBB"/>
                </a:solidFill>
                <a:latin typeface="Cooper Black" panose="0208090404030B020404" pitchFamily="18" charset="0"/>
                <a:ea typeface="+mn-lt"/>
                <a:cs typeface="+mn-lt"/>
              </a:rPr>
              <a:t>RELATED</a:t>
            </a:r>
            <a:r>
              <a:rPr lang="en-US" sz="8000" dirty="0">
                <a:solidFill>
                  <a:srgbClr val="FFC000"/>
                </a:solidFill>
                <a:latin typeface="Cooper Black" panose="0208090404030B020404" pitchFamily="18" charset="0"/>
                <a:ea typeface="+mn-lt"/>
                <a:cs typeface="+mn-lt"/>
              </a:rPr>
              <a:t> </a:t>
            </a:r>
            <a:r>
              <a:rPr lang="en-US" sz="8000" dirty="0">
                <a:solidFill>
                  <a:srgbClr val="E3F3F2"/>
                </a:solidFill>
                <a:latin typeface="Cooper Black" panose="0208090404030B020404" pitchFamily="18" charset="0"/>
                <a:ea typeface="+mn-lt"/>
                <a:cs typeface="+mn-lt"/>
              </a:rPr>
              <a:t>WORK</a:t>
            </a:r>
            <a:endParaRPr lang="en-US" sz="8000" dirty="0">
              <a:solidFill>
                <a:srgbClr val="E3F3F2"/>
              </a:solidFill>
              <a:latin typeface="Cooper Black" panose="0208090404030B020404" pitchFamily="18" charset="0"/>
            </a:endParaRPr>
          </a:p>
        </p:txBody>
      </p:sp>
      <p:pic>
        <p:nvPicPr>
          <p:cNvPr id="8" name="Picture 7"/>
          <p:cNvPicPr>
            <a:picLocks noChangeAspect="1"/>
          </p:cNvPicPr>
          <p:nvPr/>
        </p:nvPicPr>
        <p:blipFill>
          <a:blip r:embed="rId2"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2110406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68000">
              <a:schemeClr val="bg1"/>
            </a:gs>
            <a:gs pos="86000">
              <a:srgbClr val="1A998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Google Shape;371;p38"/>
          <p:cNvSpPr/>
          <p:nvPr/>
        </p:nvSpPr>
        <p:spPr>
          <a:xfrm>
            <a:off x="-1038000" y="2079694"/>
            <a:ext cx="2076000" cy="2076000"/>
          </a:xfrm>
          <a:prstGeom prst="ellipse">
            <a:avLst/>
          </a:prstGeom>
          <a:solidFill>
            <a:srgbClr val="B7F3ED"/>
          </a:solidFill>
          <a:ln>
            <a:noFill/>
          </a:ln>
        </p:spPr>
        <p:txBody>
          <a:bodyPr spcFirstLastPara="1" wrap="square" lIns="121900" tIns="121900" rIns="121900" bIns="121900" anchor="ctr" anchorCtr="0">
            <a:noAutofit/>
          </a:bodyPr>
          <a:lstStyle/>
          <a:p>
            <a:endParaRPr sz="2400"/>
          </a:p>
        </p:txBody>
      </p:sp>
      <p:sp>
        <p:nvSpPr>
          <p:cNvPr id="4" name="Google Shape;371;p38"/>
          <p:cNvSpPr/>
          <p:nvPr/>
        </p:nvSpPr>
        <p:spPr>
          <a:xfrm>
            <a:off x="10504822" y="5740844"/>
            <a:ext cx="2076000" cy="2076000"/>
          </a:xfrm>
          <a:prstGeom prst="ellipse">
            <a:avLst/>
          </a:prstGeom>
          <a:solidFill>
            <a:srgbClr val="106E65"/>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9609991" y="-1406628"/>
            <a:ext cx="2723200" cy="2723200"/>
          </a:xfrm>
          <a:prstGeom prst="ellipse">
            <a:avLst/>
          </a:prstGeom>
          <a:noFill/>
          <a:ln w="19050" cap="flat" cmpd="sng">
            <a:solidFill>
              <a:srgbClr val="179B8E"/>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179B8E"/>
              </a:solidFill>
            </a:endParaRPr>
          </a:p>
        </p:txBody>
      </p:sp>
      <p:sp>
        <p:nvSpPr>
          <p:cNvPr id="5" name="Rectangle 4"/>
          <p:cNvSpPr/>
          <p:nvPr/>
        </p:nvSpPr>
        <p:spPr>
          <a:xfrm>
            <a:off x="2327804" y="746619"/>
            <a:ext cx="7635981" cy="584775"/>
          </a:xfrm>
          <a:prstGeom prst="rect">
            <a:avLst/>
          </a:prstGeom>
          <a:noFill/>
        </p:spPr>
        <p:txBody>
          <a:bodyPr wrap="square" lIns="91440" tIns="45720" rIns="91440" bIns="45720">
            <a:spAutoFit/>
          </a:bodyPr>
          <a:lstStyle/>
          <a:p>
            <a:pPr algn="ctr"/>
            <a:r>
              <a:rPr lang="en-US" sz="1600" dirty="0">
                <a:solidFill>
                  <a:srgbClr val="1A998E"/>
                </a:solidFill>
                <a:latin typeface="Adobe Gothic Std B" panose="020B0800000000000000" pitchFamily="34" charset="-128"/>
                <a:ea typeface="Adobe Gothic Std B" panose="020B0800000000000000" pitchFamily="34" charset="-128"/>
              </a:rPr>
              <a:t>summarizes the presented exhaustive survey of state-of-the-art studies related to Brain tumors based on deep Learning</a:t>
            </a:r>
            <a:endParaRPr lang="en-US" sz="1600" b="0" cap="none" spc="0" dirty="0">
              <a:ln w="0"/>
              <a:solidFill>
                <a:srgbClr val="1A998E"/>
              </a:solidFill>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endParaRPr>
          </a:p>
        </p:txBody>
      </p:sp>
      <p:sp>
        <p:nvSpPr>
          <p:cNvPr id="8" name="Rectangle 7"/>
          <p:cNvSpPr/>
          <p:nvPr/>
        </p:nvSpPr>
        <p:spPr>
          <a:xfrm>
            <a:off x="3060654" y="107948"/>
            <a:ext cx="6170279" cy="892552"/>
          </a:xfrm>
          <a:prstGeom prst="rect">
            <a:avLst/>
          </a:prstGeom>
          <a:noFill/>
        </p:spPr>
        <p:txBody>
          <a:bodyPr wrap="none" lIns="91440" tIns="45720" rIns="91440" bIns="45720">
            <a:spAutoFit/>
          </a:bodyPr>
          <a:lstStyle/>
          <a:p>
            <a:pPr algn="ctr"/>
            <a:r>
              <a:rPr lang="en-US" sz="3200" dirty="0">
                <a:solidFill>
                  <a:srgbClr val="FFC000"/>
                </a:solidFill>
                <a:latin typeface="Berlin Sans FB Demi" panose="020E0802020502020306" pitchFamily="34" charset="0"/>
                <a:ea typeface="Adobe Gothic Std B" panose="020B0800000000000000" pitchFamily="34" charset="-128"/>
              </a:rPr>
              <a:t>Summarization of Related Work </a:t>
            </a:r>
          </a:p>
          <a:p>
            <a:pPr algn="ctr"/>
            <a:endParaRPr lang="en-US" sz="2000" b="0" cap="none" spc="0" dirty="0">
              <a:ln w="0"/>
              <a:solidFill>
                <a:srgbClr val="FFC000"/>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2483" b="8099"/>
          <a:stretch/>
        </p:blipFill>
        <p:spPr>
          <a:xfrm>
            <a:off x="2327804" y="1591802"/>
            <a:ext cx="7375178" cy="4610215"/>
          </a:xfrm>
          <a:prstGeom prst="rect">
            <a:avLst/>
          </a:prstGeom>
          <a:gradFill>
            <a:gsLst>
              <a:gs pos="0">
                <a:schemeClr val="accent4">
                  <a:lumMod val="0"/>
                  <a:lumOff val="100000"/>
                </a:schemeClr>
              </a:gs>
              <a:gs pos="61000">
                <a:schemeClr val="accent4">
                  <a:lumMod val="0"/>
                  <a:lumOff val="100000"/>
                </a:schemeClr>
              </a:gs>
              <a:gs pos="96000">
                <a:srgbClr val="5C1582"/>
              </a:gs>
            </a:gsLst>
            <a:lin ang="0" scaled="1"/>
          </a:gradFill>
        </p:spPr>
      </p:pic>
      <p:pic>
        <p:nvPicPr>
          <p:cNvPr id="10" name="Picture 9"/>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C02F-9BF4-3E6A-41EC-A29C782716EA}"/>
              </a:ext>
            </a:extLst>
          </p:cNvPr>
          <p:cNvSpPr>
            <a:spLocks noGrp="1"/>
          </p:cNvSpPr>
          <p:nvPr>
            <p:ph type="title"/>
          </p:nvPr>
        </p:nvSpPr>
        <p:spPr>
          <a:xfrm>
            <a:off x="4108872" y="0"/>
            <a:ext cx="4358951" cy="1325563"/>
          </a:xfrm>
        </p:spPr>
        <p:txBody>
          <a:bodyPr/>
          <a:lstStyle/>
          <a:p>
            <a:r>
              <a:rPr lang="en-US" sz="4400" dirty="0">
                <a:ln w="0"/>
                <a:solidFill>
                  <a:srgbClr val="FFC000"/>
                </a:solidFill>
                <a:effectLst>
                  <a:outerShdw blurRad="38100" dist="19050" dir="2700000" algn="tl" rotWithShape="0">
                    <a:schemeClr val="dk1">
                      <a:alpha val="40000"/>
                    </a:schemeClr>
                  </a:outerShdw>
                </a:effectLst>
                <a:latin typeface="Berlin Sans FB Demi" panose="020E0802020502020306" pitchFamily="34" charset="0"/>
              </a:rPr>
              <a:t>Data set</a:t>
            </a:r>
            <a:br>
              <a:rPr lang="en-US" sz="4400" dirty="0">
                <a:ln w="0"/>
                <a:solidFill>
                  <a:srgbClr val="FFC000"/>
                </a:solidFill>
                <a:effectLst>
                  <a:outerShdw blurRad="38100" dist="19050" dir="2700000" algn="tl" rotWithShape="0">
                    <a:schemeClr val="dk1">
                      <a:alpha val="40000"/>
                    </a:schemeClr>
                  </a:outerShdw>
                </a:effectLst>
                <a:latin typeface="Berlin Sans FB Demi" panose="020E0802020502020306" pitchFamily="34" charset="0"/>
              </a:rPr>
            </a:br>
            <a:endParaRPr lang="en-001" dirty="0"/>
          </a:p>
        </p:txBody>
      </p:sp>
      <p:grpSp>
        <p:nvGrpSpPr>
          <p:cNvPr id="3" name="Google Shape;2596;p93">
            <a:extLst>
              <a:ext uri="{FF2B5EF4-FFF2-40B4-BE49-F238E27FC236}">
                <a16:creationId xmlns:a16="http://schemas.microsoft.com/office/drawing/2014/main" id="{DE4BBA1A-62EB-A150-0C91-9AC6D909A127}"/>
              </a:ext>
            </a:extLst>
          </p:cNvPr>
          <p:cNvGrpSpPr/>
          <p:nvPr/>
        </p:nvGrpSpPr>
        <p:grpSpPr>
          <a:xfrm>
            <a:off x="8007824" y="1027291"/>
            <a:ext cx="4108587" cy="3440042"/>
            <a:chOff x="713188" y="1179125"/>
            <a:chExt cx="3595988" cy="3169928"/>
          </a:xfrm>
        </p:grpSpPr>
        <p:grpSp>
          <p:nvGrpSpPr>
            <p:cNvPr id="4" name="Google Shape;2597;p93">
              <a:extLst>
                <a:ext uri="{FF2B5EF4-FFF2-40B4-BE49-F238E27FC236}">
                  <a16:creationId xmlns:a16="http://schemas.microsoft.com/office/drawing/2014/main" id="{8E510856-FB81-AECD-3759-25D3D0390024}"/>
                </a:ext>
              </a:extLst>
            </p:cNvPr>
            <p:cNvGrpSpPr/>
            <p:nvPr/>
          </p:nvGrpSpPr>
          <p:grpSpPr>
            <a:xfrm>
              <a:off x="927869" y="1365135"/>
              <a:ext cx="3228903" cy="2983918"/>
              <a:chOff x="927869" y="1365135"/>
              <a:chExt cx="3228903" cy="2983918"/>
            </a:xfrm>
          </p:grpSpPr>
          <p:sp>
            <p:nvSpPr>
              <p:cNvPr id="14" name="Google Shape;2598;p93">
                <a:extLst>
                  <a:ext uri="{FF2B5EF4-FFF2-40B4-BE49-F238E27FC236}">
                    <a16:creationId xmlns:a16="http://schemas.microsoft.com/office/drawing/2014/main" id="{000F8014-CA30-4728-5097-72717683DF5B}"/>
                  </a:ext>
                </a:extLst>
              </p:cNvPr>
              <p:cNvSpPr/>
              <p:nvPr/>
            </p:nvSpPr>
            <p:spPr>
              <a:xfrm>
                <a:off x="1202878" y="1365135"/>
                <a:ext cx="2679256" cy="2983918"/>
              </a:xfrm>
              <a:custGeom>
                <a:avLst/>
                <a:gdLst/>
                <a:ahLst/>
                <a:cxnLst/>
                <a:rect l="l" t="t" r="r" b="b"/>
                <a:pathLst>
                  <a:path w="188117" h="209508" extrusionOk="0">
                    <a:moveTo>
                      <a:pt x="10696" y="0"/>
                    </a:moveTo>
                    <a:cubicBezTo>
                      <a:pt x="4792" y="0"/>
                      <a:pt x="0" y="4793"/>
                      <a:pt x="0" y="10719"/>
                    </a:cubicBezTo>
                    <a:lnTo>
                      <a:pt x="0" y="198812"/>
                    </a:lnTo>
                    <a:cubicBezTo>
                      <a:pt x="0" y="204716"/>
                      <a:pt x="4792" y="209507"/>
                      <a:pt x="10696" y="209507"/>
                    </a:cubicBezTo>
                    <a:lnTo>
                      <a:pt x="177421" y="209507"/>
                    </a:lnTo>
                    <a:cubicBezTo>
                      <a:pt x="183324" y="209507"/>
                      <a:pt x="188116" y="204716"/>
                      <a:pt x="188116" y="198812"/>
                    </a:cubicBezTo>
                    <a:lnTo>
                      <a:pt x="188116" y="10719"/>
                    </a:lnTo>
                    <a:cubicBezTo>
                      <a:pt x="188116" y="4793"/>
                      <a:pt x="183324" y="0"/>
                      <a:pt x="177421" y="0"/>
                    </a:cubicBezTo>
                    <a:close/>
                  </a:path>
                </a:pathLst>
              </a:custGeom>
              <a:solidFill>
                <a:srgbClr val="69E5D9"/>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9;p93">
                <a:extLst>
                  <a:ext uri="{FF2B5EF4-FFF2-40B4-BE49-F238E27FC236}">
                    <a16:creationId xmlns:a16="http://schemas.microsoft.com/office/drawing/2014/main" id="{303ED3D4-9133-6196-3293-5DCAC7D64746}"/>
                  </a:ext>
                </a:extLst>
              </p:cNvPr>
              <p:cNvSpPr/>
              <p:nvPr/>
            </p:nvSpPr>
            <p:spPr>
              <a:xfrm>
                <a:off x="1974408" y="1565271"/>
                <a:ext cx="1606369" cy="93972"/>
              </a:xfrm>
              <a:custGeom>
                <a:avLst/>
                <a:gdLst/>
                <a:ahLst/>
                <a:cxnLst/>
                <a:rect l="l" t="t" r="r" b="b"/>
                <a:pathLst>
                  <a:path w="112787" h="6598" extrusionOk="0">
                    <a:moveTo>
                      <a:pt x="3287" y="1"/>
                    </a:moveTo>
                    <a:cubicBezTo>
                      <a:pt x="1482" y="1"/>
                      <a:pt x="0" y="1483"/>
                      <a:pt x="0" y="3310"/>
                    </a:cubicBezTo>
                    <a:cubicBezTo>
                      <a:pt x="0" y="5140"/>
                      <a:pt x="1482" y="6598"/>
                      <a:pt x="3287" y="6598"/>
                    </a:cubicBezTo>
                    <a:lnTo>
                      <a:pt x="109475" y="6598"/>
                    </a:lnTo>
                    <a:cubicBezTo>
                      <a:pt x="111305" y="6598"/>
                      <a:pt x="112786" y="5140"/>
                      <a:pt x="112786" y="3310"/>
                    </a:cubicBezTo>
                    <a:cubicBezTo>
                      <a:pt x="112786" y="1483"/>
                      <a:pt x="111305" y="1"/>
                      <a:pt x="109475" y="1"/>
                    </a:cubicBezTo>
                    <a:close/>
                  </a:path>
                </a:pathLst>
              </a:custGeom>
              <a:solidFill>
                <a:srgbClr val="1A998E"/>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00;p93">
                <a:extLst>
                  <a:ext uri="{FF2B5EF4-FFF2-40B4-BE49-F238E27FC236}">
                    <a16:creationId xmlns:a16="http://schemas.microsoft.com/office/drawing/2014/main" id="{F32B266F-C68B-8682-1AB5-D74620FD96F6}"/>
                  </a:ext>
                </a:extLst>
              </p:cNvPr>
              <p:cNvSpPr/>
              <p:nvPr/>
            </p:nvSpPr>
            <p:spPr>
              <a:xfrm>
                <a:off x="1974408" y="1767372"/>
                <a:ext cx="1336659" cy="94314"/>
              </a:xfrm>
              <a:custGeom>
                <a:avLst/>
                <a:gdLst/>
                <a:ahLst/>
                <a:cxnLst/>
                <a:rect l="l" t="t" r="r" b="b"/>
                <a:pathLst>
                  <a:path w="93850" h="6622" extrusionOk="0">
                    <a:moveTo>
                      <a:pt x="3287" y="1"/>
                    </a:moveTo>
                    <a:cubicBezTo>
                      <a:pt x="1482" y="1"/>
                      <a:pt x="0" y="1483"/>
                      <a:pt x="0" y="3312"/>
                    </a:cubicBezTo>
                    <a:cubicBezTo>
                      <a:pt x="0" y="5140"/>
                      <a:pt x="1482" y="6622"/>
                      <a:pt x="3287" y="6622"/>
                    </a:cubicBezTo>
                    <a:lnTo>
                      <a:pt x="90539" y="6622"/>
                    </a:lnTo>
                    <a:cubicBezTo>
                      <a:pt x="92368" y="6622"/>
                      <a:pt x="93850" y="5140"/>
                      <a:pt x="93850" y="3312"/>
                    </a:cubicBezTo>
                    <a:cubicBezTo>
                      <a:pt x="93850" y="1483"/>
                      <a:pt x="92368" y="1"/>
                      <a:pt x="90539" y="1"/>
                    </a:cubicBezTo>
                    <a:close/>
                  </a:path>
                </a:pathLst>
              </a:custGeom>
              <a:solidFill>
                <a:srgbClr val="106E65"/>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1;p93">
                <a:extLst>
                  <a:ext uri="{FF2B5EF4-FFF2-40B4-BE49-F238E27FC236}">
                    <a16:creationId xmlns:a16="http://schemas.microsoft.com/office/drawing/2014/main" id="{F7F470B8-8143-5C27-CA9C-742D7EB4BA7F}"/>
                  </a:ext>
                </a:extLst>
              </p:cNvPr>
              <p:cNvSpPr/>
              <p:nvPr/>
            </p:nvSpPr>
            <p:spPr>
              <a:xfrm>
                <a:off x="2385546" y="3810629"/>
                <a:ext cx="1195231" cy="93972"/>
              </a:xfrm>
              <a:custGeom>
                <a:avLst/>
                <a:gdLst/>
                <a:ahLst/>
                <a:cxnLst/>
                <a:rect l="l" t="t" r="r" b="b"/>
                <a:pathLst>
                  <a:path w="83920" h="6598" extrusionOk="0">
                    <a:moveTo>
                      <a:pt x="3312" y="0"/>
                    </a:moveTo>
                    <a:cubicBezTo>
                      <a:pt x="1482" y="0"/>
                      <a:pt x="0" y="1482"/>
                      <a:pt x="0" y="3288"/>
                    </a:cubicBezTo>
                    <a:cubicBezTo>
                      <a:pt x="0" y="5116"/>
                      <a:pt x="1482" y="6597"/>
                      <a:pt x="3312" y="6597"/>
                    </a:cubicBezTo>
                    <a:lnTo>
                      <a:pt x="80608" y="6597"/>
                    </a:lnTo>
                    <a:cubicBezTo>
                      <a:pt x="82438" y="6597"/>
                      <a:pt x="83919" y="5116"/>
                      <a:pt x="83919" y="3288"/>
                    </a:cubicBezTo>
                    <a:cubicBezTo>
                      <a:pt x="83919" y="1482"/>
                      <a:pt x="82438" y="0"/>
                      <a:pt x="80608"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2;p93">
                <a:extLst>
                  <a:ext uri="{FF2B5EF4-FFF2-40B4-BE49-F238E27FC236}">
                    <a16:creationId xmlns:a16="http://schemas.microsoft.com/office/drawing/2014/main" id="{CF04C639-A255-CABD-B45A-9208EDF8F5B6}"/>
                  </a:ext>
                </a:extLst>
              </p:cNvPr>
              <p:cNvSpPr/>
              <p:nvPr/>
            </p:nvSpPr>
            <p:spPr>
              <a:xfrm>
                <a:off x="2385546" y="4012730"/>
                <a:ext cx="925520" cy="94000"/>
              </a:xfrm>
              <a:custGeom>
                <a:avLst/>
                <a:gdLst/>
                <a:ahLst/>
                <a:cxnLst/>
                <a:rect l="l" t="t" r="r" b="b"/>
                <a:pathLst>
                  <a:path w="64983" h="6600" extrusionOk="0">
                    <a:moveTo>
                      <a:pt x="3312" y="0"/>
                    </a:moveTo>
                    <a:cubicBezTo>
                      <a:pt x="1482" y="0"/>
                      <a:pt x="0" y="1482"/>
                      <a:pt x="0" y="3288"/>
                    </a:cubicBezTo>
                    <a:cubicBezTo>
                      <a:pt x="0" y="5117"/>
                      <a:pt x="1482" y="6599"/>
                      <a:pt x="3312" y="6599"/>
                    </a:cubicBezTo>
                    <a:lnTo>
                      <a:pt x="61672" y="6599"/>
                    </a:lnTo>
                    <a:cubicBezTo>
                      <a:pt x="63501" y="6599"/>
                      <a:pt x="64983" y="5117"/>
                      <a:pt x="64983" y="3288"/>
                    </a:cubicBezTo>
                    <a:cubicBezTo>
                      <a:pt x="64983" y="1482"/>
                      <a:pt x="63501" y="0"/>
                      <a:pt x="61672"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3;p93">
                <a:extLst>
                  <a:ext uri="{FF2B5EF4-FFF2-40B4-BE49-F238E27FC236}">
                    <a16:creationId xmlns:a16="http://schemas.microsoft.com/office/drawing/2014/main" id="{21B67DF9-F056-2DBB-2C40-670DFDFC20FC}"/>
                  </a:ext>
                </a:extLst>
              </p:cNvPr>
              <p:cNvSpPr/>
              <p:nvPr/>
            </p:nvSpPr>
            <p:spPr>
              <a:xfrm>
                <a:off x="1880109" y="3804348"/>
                <a:ext cx="308621" cy="308635"/>
              </a:xfrm>
              <a:custGeom>
                <a:avLst/>
                <a:gdLst/>
                <a:ahLst/>
                <a:cxnLst/>
                <a:rect l="l" t="t" r="r" b="b"/>
                <a:pathLst>
                  <a:path w="21669" h="21670" extrusionOk="0">
                    <a:moveTo>
                      <a:pt x="10834" y="1"/>
                    </a:moveTo>
                    <a:cubicBezTo>
                      <a:pt x="4862" y="1"/>
                      <a:pt x="0" y="4840"/>
                      <a:pt x="0" y="10835"/>
                    </a:cubicBezTo>
                    <a:cubicBezTo>
                      <a:pt x="0" y="16808"/>
                      <a:pt x="4862" y="21669"/>
                      <a:pt x="10834" y="21669"/>
                    </a:cubicBezTo>
                    <a:cubicBezTo>
                      <a:pt x="16829" y="21669"/>
                      <a:pt x="21669" y="16808"/>
                      <a:pt x="21669" y="10835"/>
                    </a:cubicBezTo>
                    <a:cubicBezTo>
                      <a:pt x="21669" y="4840"/>
                      <a:pt x="16829" y="1"/>
                      <a:pt x="10834"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4;p93">
                <a:extLst>
                  <a:ext uri="{FF2B5EF4-FFF2-40B4-BE49-F238E27FC236}">
                    <a16:creationId xmlns:a16="http://schemas.microsoft.com/office/drawing/2014/main" id="{DDDEF70B-9FDB-7C65-9203-4BC6143ADC0A}"/>
                  </a:ext>
                </a:extLst>
              </p:cNvPr>
              <p:cNvSpPr/>
              <p:nvPr/>
            </p:nvSpPr>
            <p:spPr>
              <a:xfrm>
                <a:off x="1961220" y="3884733"/>
                <a:ext cx="153976" cy="140887"/>
              </a:xfrm>
              <a:custGeom>
                <a:avLst/>
                <a:gdLst/>
                <a:ahLst/>
                <a:cxnLst/>
                <a:rect l="l" t="t" r="r" b="b"/>
                <a:pathLst>
                  <a:path w="10811" h="9892" extrusionOk="0">
                    <a:moveTo>
                      <a:pt x="5382" y="0"/>
                    </a:moveTo>
                    <a:cubicBezTo>
                      <a:pt x="4114" y="0"/>
                      <a:pt x="2847" y="480"/>
                      <a:pt x="1874" y="1441"/>
                    </a:cubicBezTo>
                    <a:cubicBezTo>
                      <a:pt x="232" y="3085"/>
                      <a:pt x="0" y="5585"/>
                      <a:pt x="1158" y="7484"/>
                    </a:cubicBezTo>
                    <a:lnTo>
                      <a:pt x="509" y="9891"/>
                    </a:lnTo>
                    <a:lnTo>
                      <a:pt x="2963" y="9243"/>
                    </a:lnTo>
                    <a:cubicBezTo>
                      <a:pt x="3726" y="9671"/>
                      <a:pt x="4572" y="9886"/>
                      <a:pt x="5415" y="9886"/>
                    </a:cubicBezTo>
                    <a:cubicBezTo>
                      <a:pt x="6670" y="9886"/>
                      <a:pt x="7921" y="9411"/>
                      <a:pt x="8890" y="8456"/>
                    </a:cubicBezTo>
                    <a:cubicBezTo>
                      <a:pt x="10810" y="6511"/>
                      <a:pt x="10810" y="3385"/>
                      <a:pt x="8890" y="1441"/>
                    </a:cubicBezTo>
                    <a:cubicBezTo>
                      <a:pt x="7917" y="480"/>
                      <a:pt x="6650" y="0"/>
                      <a:pt x="5382"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05;p93">
                <a:extLst>
                  <a:ext uri="{FF2B5EF4-FFF2-40B4-BE49-F238E27FC236}">
                    <a16:creationId xmlns:a16="http://schemas.microsoft.com/office/drawing/2014/main" id="{E055605D-817A-BABA-A083-9C48DB8BBA26}"/>
                  </a:ext>
                </a:extLst>
              </p:cNvPr>
              <p:cNvSpPr/>
              <p:nvPr/>
            </p:nvSpPr>
            <p:spPr>
              <a:xfrm>
                <a:off x="2005058" y="3943483"/>
                <a:ext cx="23429" cy="23443"/>
              </a:xfrm>
              <a:custGeom>
                <a:avLst/>
                <a:gdLst/>
                <a:ahLst/>
                <a:cxnLst/>
                <a:rect l="l" t="t" r="r" b="b"/>
                <a:pathLst>
                  <a:path w="1645" h="1646" extrusionOk="0">
                    <a:moveTo>
                      <a:pt x="811" y="1"/>
                    </a:moveTo>
                    <a:cubicBezTo>
                      <a:pt x="371" y="1"/>
                      <a:pt x="0" y="371"/>
                      <a:pt x="0" y="834"/>
                    </a:cubicBezTo>
                    <a:cubicBezTo>
                      <a:pt x="0" y="1275"/>
                      <a:pt x="371" y="1646"/>
                      <a:pt x="811" y="1646"/>
                    </a:cubicBezTo>
                    <a:cubicBezTo>
                      <a:pt x="1274" y="1646"/>
                      <a:pt x="1645" y="1275"/>
                      <a:pt x="1645" y="834"/>
                    </a:cubicBezTo>
                    <a:cubicBezTo>
                      <a:pt x="1645" y="371"/>
                      <a:pt x="1274" y="1"/>
                      <a:pt x="811" y="1"/>
                    </a:cubicBezTo>
                    <a:close/>
                  </a:path>
                </a:pathLst>
              </a:custGeom>
              <a:solidFill>
                <a:srgbClr val="DEFF3F"/>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06;p93">
                <a:extLst>
                  <a:ext uri="{FF2B5EF4-FFF2-40B4-BE49-F238E27FC236}">
                    <a16:creationId xmlns:a16="http://schemas.microsoft.com/office/drawing/2014/main" id="{49FF607B-8D6B-45A1-85FB-D5018900AD40}"/>
                  </a:ext>
                </a:extLst>
              </p:cNvPr>
              <p:cNvSpPr/>
              <p:nvPr/>
            </p:nvSpPr>
            <p:spPr>
              <a:xfrm>
                <a:off x="2047600" y="3943483"/>
                <a:ext cx="23087" cy="23443"/>
              </a:xfrm>
              <a:custGeom>
                <a:avLst/>
                <a:gdLst/>
                <a:ahLst/>
                <a:cxnLst/>
                <a:rect l="l" t="t" r="r" b="b"/>
                <a:pathLst>
                  <a:path w="1621" h="1646" extrusionOk="0">
                    <a:moveTo>
                      <a:pt x="810" y="1"/>
                    </a:moveTo>
                    <a:cubicBezTo>
                      <a:pt x="371" y="1"/>
                      <a:pt x="0" y="371"/>
                      <a:pt x="0" y="834"/>
                    </a:cubicBezTo>
                    <a:cubicBezTo>
                      <a:pt x="0" y="1275"/>
                      <a:pt x="371" y="1646"/>
                      <a:pt x="810" y="1646"/>
                    </a:cubicBezTo>
                    <a:cubicBezTo>
                      <a:pt x="1251" y="1646"/>
                      <a:pt x="1621" y="1275"/>
                      <a:pt x="1621" y="834"/>
                    </a:cubicBezTo>
                    <a:cubicBezTo>
                      <a:pt x="1621" y="371"/>
                      <a:pt x="1251" y="1"/>
                      <a:pt x="810" y="1"/>
                    </a:cubicBezTo>
                    <a:close/>
                  </a:path>
                </a:pathLst>
              </a:custGeom>
              <a:solidFill>
                <a:srgbClr val="DEFF3F"/>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07;p93">
                <a:extLst>
                  <a:ext uri="{FF2B5EF4-FFF2-40B4-BE49-F238E27FC236}">
                    <a16:creationId xmlns:a16="http://schemas.microsoft.com/office/drawing/2014/main" id="{2B354ED1-DC71-8E64-585C-E4C29D77F254}"/>
                  </a:ext>
                </a:extLst>
              </p:cNvPr>
              <p:cNvSpPr/>
              <p:nvPr/>
            </p:nvSpPr>
            <p:spPr>
              <a:xfrm>
                <a:off x="1403996" y="2010453"/>
                <a:ext cx="2277020" cy="1521626"/>
              </a:xfrm>
              <a:custGeom>
                <a:avLst/>
                <a:gdLst/>
                <a:ahLst/>
                <a:cxnLst/>
                <a:rect l="l" t="t" r="r" b="b"/>
                <a:pathLst>
                  <a:path w="159875" h="106837" extrusionOk="0">
                    <a:moveTo>
                      <a:pt x="5649" y="0"/>
                    </a:moveTo>
                    <a:cubicBezTo>
                      <a:pt x="2523" y="0"/>
                      <a:pt x="1" y="2523"/>
                      <a:pt x="1" y="5649"/>
                    </a:cubicBezTo>
                    <a:lnTo>
                      <a:pt x="1" y="101188"/>
                    </a:lnTo>
                    <a:cubicBezTo>
                      <a:pt x="1" y="104314"/>
                      <a:pt x="2523" y="106837"/>
                      <a:pt x="5649" y="106837"/>
                    </a:cubicBezTo>
                    <a:lnTo>
                      <a:pt x="154248" y="106837"/>
                    </a:lnTo>
                    <a:cubicBezTo>
                      <a:pt x="157350" y="106837"/>
                      <a:pt x="159874" y="104314"/>
                      <a:pt x="159874" y="101188"/>
                    </a:cubicBezTo>
                    <a:lnTo>
                      <a:pt x="159874" y="5649"/>
                    </a:lnTo>
                    <a:cubicBezTo>
                      <a:pt x="159874" y="2523"/>
                      <a:pt x="157350" y="0"/>
                      <a:pt x="154248" y="0"/>
                    </a:cubicBezTo>
                    <a:close/>
                  </a:path>
                </a:pathLst>
              </a:custGeom>
              <a:solidFill>
                <a:srgbClr val="1A998E"/>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08;p93">
                <a:extLst>
                  <a:ext uri="{FF2B5EF4-FFF2-40B4-BE49-F238E27FC236}">
                    <a16:creationId xmlns:a16="http://schemas.microsoft.com/office/drawing/2014/main" id="{241288DB-A811-5DCB-4D0D-93902BAFFFF7}"/>
                  </a:ext>
                </a:extLst>
              </p:cNvPr>
              <p:cNvSpPr/>
              <p:nvPr/>
            </p:nvSpPr>
            <p:spPr>
              <a:xfrm>
                <a:off x="1403996" y="1559004"/>
                <a:ext cx="308635" cy="308621"/>
              </a:xfrm>
              <a:custGeom>
                <a:avLst/>
                <a:gdLst/>
                <a:ahLst/>
                <a:cxnLst/>
                <a:rect l="l" t="t" r="r" b="b"/>
                <a:pathLst>
                  <a:path w="21670" h="21669" extrusionOk="0">
                    <a:moveTo>
                      <a:pt x="10835" y="0"/>
                    </a:moveTo>
                    <a:cubicBezTo>
                      <a:pt x="4838" y="0"/>
                      <a:pt x="1" y="4862"/>
                      <a:pt x="1" y="10834"/>
                    </a:cubicBezTo>
                    <a:cubicBezTo>
                      <a:pt x="1" y="16831"/>
                      <a:pt x="4838" y="21669"/>
                      <a:pt x="10835" y="21669"/>
                    </a:cubicBezTo>
                    <a:cubicBezTo>
                      <a:pt x="16808" y="21669"/>
                      <a:pt x="21669" y="16831"/>
                      <a:pt x="21669" y="10834"/>
                    </a:cubicBezTo>
                    <a:cubicBezTo>
                      <a:pt x="21669" y="4862"/>
                      <a:pt x="16808" y="0"/>
                      <a:pt x="10835" y="0"/>
                    </a:cubicBezTo>
                    <a:close/>
                  </a:path>
                </a:pathLst>
              </a:custGeom>
              <a:solidFill>
                <a:srgbClr val="23CBBB"/>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09;p93">
                <a:extLst>
                  <a:ext uri="{FF2B5EF4-FFF2-40B4-BE49-F238E27FC236}">
                    <a16:creationId xmlns:a16="http://schemas.microsoft.com/office/drawing/2014/main" id="{E5E21330-BA14-4913-A81F-DB9E7C8DA5F8}"/>
                  </a:ext>
                </a:extLst>
              </p:cNvPr>
              <p:cNvSpPr/>
              <p:nvPr/>
            </p:nvSpPr>
            <p:spPr>
              <a:xfrm>
                <a:off x="1403996" y="3804348"/>
                <a:ext cx="308635" cy="308635"/>
              </a:xfrm>
              <a:custGeom>
                <a:avLst/>
                <a:gdLst/>
                <a:ahLst/>
                <a:cxnLst/>
                <a:rect l="l" t="t" r="r" b="b"/>
                <a:pathLst>
                  <a:path w="21670" h="21670" extrusionOk="0">
                    <a:moveTo>
                      <a:pt x="10835" y="1"/>
                    </a:moveTo>
                    <a:cubicBezTo>
                      <a:pt x="4838" y="1"/>
                      <a:pt x="1" y="4840"/>
                      <a:pt x="1" y="10835"/>
                    </a:cubicBezTo>
                    <a:cubicBezTo>
                      <a:pt x="1" y="16808"/>
                      <a:pt x="4838" y="21669"/>
                      <a:pt x="10835" y="21669"/>
                    </a:cubicBezTo>
                    <a:cubicBezTo>
                      <a:pt x="16808" y="21669"/>
                      <a:pt x="21669" y="16808"/>
                      <a:pt x="21669" y="10835"/>
                    </a:cubicBezTo>
                    <a:cubicBezTo>
                      <a:pt x="21669" y="4840"/>
                      <a:pt x="16808" y="1"/>
                      <a:pt x="10835"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10;p93">
                <a:extLst>
                  <a:ext uri="{FF2B5EF4-FFF2-40B4-BE49-F238E27FC236}">
                    <a16:creationId xmlns:a16="http://schemas.microsoft.com/office/drawing/2014/main" id="{1F625535-1838-8D73-3CD9-FC445CD1C322}"/>
                  </a:ext>
                </a:extLst>
              </p:cNvPr>
              <p:cNvSpPr/>
              <p:nvPr/>
            </p:nvSpPr>
            <p:spPr>
              <a:xfrm>
                <a:off x="1490391" y="3896355"/>
                <a:ext cx="135845" cy="124650"/>
              </a:xfrm>
              <a:custGeom>
                <a:avLst/>
                <a:gdLst/>
                <a:ahLst/>
                <a:cxnLst/>
                <a:rect l="l" t="t" r="r" b="b"/>
                <a:pathLst>
                  <a:path w="9538" h="8752" extrusionOk="0">
                    <a:moveTo>
                      <a:pt x="2615" y="0"/>
                    </a:moveTo>
                    <a:cubicBezTo>
                      <a:pt x="1158" y="0"/>
                      <a:pt x="0" y="1158"/>
                      <a:pt x="0" y="2615"/>
                    </a:cubicBezTo>
                    <a:cubicBezTo>
                      <a:pt x="0" y="4421"/>
                      <a:pt x="1621" y="5880"/>
                      <a:pt x="4074" y="8125"/>
                    </a:cubicBezTo>
                    <a:lnTo>
                      <a:pt x="4769" y="8751"/>
                    </a:lnTo>
                    <a:lnTo>
                      <a:pt x="5463" y="8125"/>
                    </a:lnTo>
                    <a:cubicBezTo>
                      <a:pt x="7917" y="5880"/>
                      <a:pt x="9538" y="4421"/>
                      <a:pt x="9538" y="2615"/>
                    </a:cubicBezTo>
                    <a:cubicBezTo>
                      <a:pt x="9538" y="1158"/>
                      <a:pt x="8380" y="0"/>
                      <a:pt x="6899" y="0"/>
                    </a:cubicBezTo>
                    <a:cubicBezTo>
                      <a:pt x="6088" y="0"/>
                      <a:pt x="5278" y="393"/>
                      <a:pt x="4769" y="995"/>
                    </a:cubicBezTo>
                    <a:cubicBezTo>
                      <a:pt x="4236" y="393"/>
                      <a:pt x="3449" y="0"/>
                      <a:pt x="2615" y="0"/>
                    </a:cubicBezTo>
                    <a:close/>
                  </a:path>
                </a:pathLst>
              </a:custGeom>
              <a:solidFill>
                <a:srgbClr val="23CBBB"/>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11;p93">
                <a:extLst>
                  <a:ext uri="{FF2B5EF4-FFF2-40B4-BE49-F238E27FC236}">
                    <a16:creationId xmlns:a16="http://schemas.microsoft.com/office/drawing/2014/main" id="{9B6ECA43-B681-A8FD-71E4-D8942FB3C1D6}"/>
                  </a:ext>
                </a:extLst>
              </p:cNvPr>
              <p:cNvSpPr/>
              <p:nvPr/>
            </p:nvSpPr>
            <p:spPr>
              <a:xfrm>
                <a:off x="1690512" y="2297905"/>
                <a:ext cx="38255" cy="1056067"/>
              </a:xfrm>
              <a:custGeom>
                <a:avLst/>
                <a:gdLst/>
                <a:ahLst/>
                <a:cxnLst/>
                <a:rect l="l" t="t" r="r" b="b"/>
                <a:pathLst>
                  <a:path w="2686" h="74149" extrusionOk="0">
                    <a:moveTo>
                      <a:pt x="1343" y="0"/>
                    </a:moveTo>
                    <a:cubicBezTo>
                      <a:pt x="602" y="0"/>
                      <a:pt x="0" y="602"/>
                      <a:pt x="0" y="1343"/>
                    </a:cubicBezTo>
                    <a:lnTo>
                      <a:pt x="0" y="72806"/>
                    </a:lnTo>
                    <a:cubicBezTo>
                      <a:pt x="0" y="73547"/>
                      <a:pt x="602" y="74149"/>
                      <a:pt x="1343" y="74149"/>
                    </a:cubicBezTo>
                    <a:cubicBezTo>
                      <a:pt x="2084" y="74149"/>
                      <a:pt x="2686" y="73547"/>
                      <a:pt x="2686" y="72806"/>
                    </a:cubicBezTo>
                    <a:lnTo>
                      <a:pt x="2686" y="1343"/>
                    </a:lnTo>
                    <a:cubicBezTo>
                      <a:pt x="2686"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12;p93">
                <a:extLst>
                  <a:ext uri="{FF2B5EF4-FFF2-40B4-BE49-F238E27FC236}">
                    <a16:creationId xmlns:a16="http://schemas.microsoft.com/office/drawing/2014/main" id="{CBF911E0-1625-15CB-C96B-0DD2B41AEB02}"/>
                  </a:ext>
                </a:extLst>
              </p:cNvPr>
              <p:cNvSpPr/>
              <p:nvPr/>
            </p:nvSpPr>
            <p:spPr>
              <a:xfrm>
                <a:off x="2023858" y="2297905"/>
                <a:ext cx="37914" cy="1056067"/>
              </a:xfrm>
              <a:custGeom>
                <a:avLst/>
                <a:gdLst/>
                <a:ahLst/>
                <a:cxnLst/>
                <a:rect l="l" t="t" r="r" b="b"/>
                <a:pathLst>
                  <a:path w="2662" h="74149" extrusionOk="0">
                    <a:moveTo>
                      <a:pt x="1319" y="0"/>
                    </a:moveTo>
                    <a:cubicBezTo>
                      <a:pt x="603" y="0"/>
                      <a:pt x="1" y="602"/>
                      <a:pt x="1" y="1343"/>
                    </a:cubicBezTo>
                    <a:lnTo>
                      <a:pt x="1" y="72806"/>
                    </a:lnTo>
                    <a:cubicBezTo>
                      <a:pt x="1" y="73547"/>
                      <a:pt x="603"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13;p93">
                <a:extLst>
                  <a:ext uri="{FF2B5EF4-FFF2-40B4-BE49-F238E27FC236}">
                    <a16:creationId xmlns:a16="http://schemas.microsoft.com/office/drawing/2014/main" id="{E32BCF3F-D07A-0F16-6782-15A6A00AF93F}"/>
                  </a:ext>
                </a:extLst>
              </p:cNvPr>
              <p:cNvSpPr/>
              <p:nvPr/>
            </p:nvSpPr>
            <p:spPr>
              <a:xfrm>
                <a:off x="2356876" y="2297905"/>
                <a:ext cx="38255" cy="1056067"/>
              </a:xfrm>
              <a:custGeom>
                <a:avLst/>
                <a:gdLst/>
                <a:ahLst/>
                <a:cxnLst/>
                <a:rect l="l" t="t" r="r" b="b"/>
                <a:pathLst>
                  <a:path w="2686" h="74149" extrusionOk="0">
                    <a:moveTo>
                      <a:pt x="1343" y="0"/>
                    </a:moveTo>
                    <a:cubicBezTo>
                      <a:pt x="602" y="0"/>
                      <a:pt x="0" y="602"/>
                      <a:pt x="0" y="1343"/>
                    </a:cubicBezTo>
                    <a:lnTo>
                      <a:pt x="0" y="72806"/>
                    </a:lnTo>
                    <a:cubicBezTo>
                      <a:pt x="0" y="73547"/>
                      <a:pt x="602" y="74149"/>
                      <a:pt x="1343" y="74149"/>
                    </a:cubicBezTo>
                    <a:cubicBezTo>
                      <a:pt x="2084" y="74149"/>
                      <a:pt x="2685" y="73547"/>
                      <a:pt x="2685" y="72806"/>
                    </a:cubicBezTo>
                    <a:lnTo>
                      <a:pt x="2685" y="1343"/>
                    </a:lnTo>
                    <a:cubicBezTo>
                      <a:pt x="2685"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14;p93">
                <a:extLst>
                  <a:ext uri="{FF2B5EF4-FFF2-40B4-BE49-F238E27FC236}">
                    <a16:creationId xmlns:a16="http://schemas.microsoft.com/office/drawing/2014/main" id="{E6DA66B6-215C-47C3-0A65-7B95984F069C}"/>
                  </a:ext>
                </a:extLst>
              </p:cNvPr>
              <p:cNvSpPr/>
              <p:nvPr/>
            </p:nvSpPr>
            <p:spPr>
              <a:xfrm>
                <a:off x="2690194" y="2297905"/>
                <a:ext cx="37942" cy="1056067"/>
              </a:xfrm>
              <a:custGeom>
                <a:avLst/>
                <a:gdLst/>
                <a:ahLst/>
                <a:cxnLst/>
                <a:rect l="l" t="t" r="r" b="b"/>
                <a:pathLst>
                  <a:path w="2664" h="74149" extrusionOk="0">
                    <a:moveTo>
                      <a:pt x="1321" y="0"/>
                    </a:moveTo>
                    <a:cubicBezTo>
                      <a:pt x="603" y="0"/>
                      <a:pt x="1" y="602"/>
                      <a:pt x="1" y="1343"/>
                    </a:cubicBezTo>
                    <a:lnTo>
                      <a:pt x="1" y="72806"/>
                    </a:lnTo>
                    <a:cubicBezTo>
                      <a:pt x="1" y="73547"/>
                      <a:pt x="603" y="74149"/>
                      <a:pt x="1321" y="74149"/>
                    </a:cubicBezTo>
                    <a:cubicBezTo>
                      <a:pt x="2062" y="74149"/>
                      <a:pt x="2664" y="73547"/>
                      <a:pt x="2664" y="72806"/>
                    </a:cubicBezTo>
                    <a:lnTo>
                      <a:pt x="2664" y="1343"/>
                    </a:lnTo>
                    <a:cubicBezTo>
                      <a:pt x="2664" y="602"/>
                      <a:pt x="2062" y="0"/>
                      <a:pt x="1321"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15;p93">
                <a:extLst>
                  <a:ext uri="{FF2B5EF4-FFF2-40B4-BE49-F238E27FC236}">
                    <a16:creationId xmlns:a16="http://schemas.microsoft.com/office/drawing/2014/main" id="{4781FC44-6BD3-F81C-306B-31A49D83A9CD}"/>
                  </a:ext>
                </a:extLst>
              </p:cNvPr>
              <p:cNvSpPr/>
              <p:nvPr/>
            </p:nvSpPr>
            <p:spPr>
              <a:xfrm>
                <a:off x="3023212" y="2297905"/>
                <a:ext cx="37942" cy="1056067"/>
              </a:xfrm>
              <a:custGeom>
                <a:avLst/>
                <a:gdLst/>
                <a:ahLst/>
                <a:cxnLst/>
                <a:rect l="l" t="t" r="r" b="b"/>
                <a:pathLst>
                  <a:path w="2664" h="74149" extrusionOk="0">
                    <a:moveTo>
                      <a:pt x="1343" y="0"/>
                    </a:moveTo>
                    <a:cubicBezTo>
                      <a:pt x="602" y="0"/>
                      <a:pt x="0" y="602"/>
                      <a:pt x="0" y="1343"/>
                    </a:cubicBezTo>
                    <a:lnTo>
                      <a:pt x="0" y="72806"/>
                    </a:lnTo>
                    <a:cubicBezTo>
                      <a:pt x="0" y="73547"/>
                      <a:pt x="602" y="74149"/>
                      <a:pt x="1343" y="74149"/>
                    </a:cubicBezTo>
                    <a:cubicBezTo>
                      <a:pt x="2084" y="74149"/>
                      <a:pt x="2663" y="73547"/>
                      <a:pt x="2663" y="72806"/>
                    </a:cubicBezTo>
                    <a:lnTo>
                      <a:pt x="2663" y="1343"/>
                    </a:lnTo>
                    <a:cubicBezTo>
                      <a:pt x="2663"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6;p93">
                <a:extLst>
                  <a:ext uri="{FF2B5EF4-FFF2-40B4-BE49-F238E27FC236}">
                    <a16:creationId xmlns:a16="http://schemas.microsoft.com/office/drawing/2014/main" id="{EA8B6925-71E7-C805-2B38-074F0BD98815}"/>
                  </a:ext>
                </a:extLst>
              </p:cNvPr>
              <p:cNvSpPr/>
              <p:nvPr/>
            </p:nvSpPr>
            <p:spPr>
              <a:xfrm>
                <a:off x="3356557" y="2297905"/>
                <a:ext cx="37914" cy="1056067"/>
              </a:xfrm>
              <a:custGeom>
                <a:avLst/>
                <a:gdLst/>
                <a:ahLst/>
                <a:cxnLst/>
                <a:rect l="l" t="t" r="r" b="b"/>
                <a:pathLst>
                  <a:path w="2662" h="74149" extrusionOk="0">
                    <a:moveTo>
                      <a:pt x="1319" y="0"/>
                    </a:moveTo>
                    <a:cubicBezTo>
                      <a:pt x="578" y="0"/>
                      <a:pt x="1" y="602"/>
                      <a:pt x="1" y="1343"/>
                    </a:cubicBezTo>
                    <a:lnTo>
                      <a:pt x="1" y="72806"/>
                    </a:lnTo>
                    <a:cubicBezTo>
                      <a:pt x="1" y="73547"/>
                      <a:pt x="578"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17;p93">
                <a:extLst>
                  <a:ext uri="{FF2B5EF4-FFF2-40B4-BE49-F238E27FC236}">
                    <a16:creationId xmlns:a16="http://schemas.microsoft.com/office/drawing/2014/main" id="{91A63AA2-2683-6DC9-991B-196E81CFDFE3}"/>
                  </a:ext>
                </a:extLst>
              </p:cNvPr>
              <p:cNvSpPr/>
              <p:nvPr/>
            </p:nvSpPr>
            <p:spPr>
              <a:xfrm>
                <a:off x="927869" y="2173083"/>
                <a:ext cx="3228903" cy="673214"/>
              </a:xfrm>
              <a:custGeom>
                <a:avLst/>
                <a:gdLst/>
                <a:ahLst/>
                <a:cxnLst/>
                <a:rect l="l" t="t" r="r" b="b"/>
                <a:pathLst>
                  <a:path w="226709" h="47268" extrusionOk="0">
                    <a:moveTo>
                      <a:pt x="213069" y="1"/>
                    </a:moveTo>
                    <a:cubicBezTo>
                      <a:pt x="210959" y="1"/>
                      <a:pt x="208862" y="194"/>
                      <a:pt x="206777" y="499"/>
                    </a:cubicBezTo>
                    <a:cubicBezTo>
                      <a:pt x="201499" y="1264"/>
                      <a:pt x="196452" y="3347"/>
                      <a:pt x="191845" y="6008"/>
                    </a:cubicBezTo>
                    <a:cubicBezTo>
                      <a:pt x="186983" y="8811"/>
                      <a:pt x="182585" y="12398"/>
                      <a:pt x="178418" y="16126"/>
                    </a:cubicBezTo>
                    <a:cubicBezTo>
                      <a:pt x="174229" y="19876"/>
                      <a:pt x="170037" y="24136"/>
                      <a:pt x="165732" y="27423"/>
                    </a:cubicBezTo>
                    <a:cubicBezTo>
                      <a:pt x="156959" y="34044"/>
                      <a:pt x="147514" y="38511"/>
                      <a:pt x="136748" y="40480"/>
                    </a:cubicBezTo>
                    <a:cubicBezTo>
                      <a:pt x="133159" y="41135"/>
                      <a:pt x="129220" y="41443"/>
                      <a:pt x="125270" y="41443"/>
                    </a:cubicBezTo>
                    <a:cubicBezTo>
                      <a:pt x="123642" y="41443"/>
                      <a:pt x="122012" y="41391"/>
                      <a:pt x="120404" y="41289"/>
                    </a:cubicBezTo>
                    <a:cubicBezTo>
                      <a:pt x="114455" y="40943"/>
                      <a:pt x="108875" y="39739"/>
                      <a:pt x="103112" y="37887"/>
                    </a:cubicBezTo>
                    <a:cubicBezTo>
                      <a:pt x="91374" y="34137"/>
                      <a:pt x="80216" y="28673"/>
                      <a:pt x="67854" y="27238"/>
                    </a:cubicBezTo>
                    <a:cubicBezTo>
                      <a:pt x="66373" y="27068"/>
                      <a:pt x="64899" y="26992"/>
                      <a:pt x="63432" y="26992"/>
                    </a:cubicBezTo>
                    <a:cubicBezTo>
                      <a:pt x="53691" y="26992"/>
                      <a:pt x="44243" y="30366"/>
                      <a:pt x="34727" y="32238"/>
                    </a:cubicBezTo>
                    <a:cubicBezTo>
                      <a:pt x="30805" y="33016"/>
                      <a:pt x="26949" y="33563"/>
                      <a:pt x="22914" y="33563"/>
                    </a:cubicBezTo>
                    <a:cubicBezTo>
                      <a:pt x="21663" y="33563"/>
                      <a:pt x="20394" y="33511"/>
                      <a:pt x="19100" y="33396"/>
                    </a:cubicBezTo>
                    <a:cubicBezTo>
                      <a:pt x="17874" y="33303"/>
                      <a:pt x="17156" y="33164"/>
                      <a:pt x="15767" y="32862"/>
                    </a:cubicBezTo>
                    <a:cubicBezTo>
                      <a:pt x="14494" y="32609"/>
                      <a:pt x="13244" y="32238"/>
                      <a:pt x="12040" y="31798"/>
                    </a:cubicBezTo>
                    <a:cubicBezTo>
                      <a:pt x="9957" y="31057"/>
                      <a:pt x="7294" y="29575"/>
                      <a:pt x="5395" y="28094"/>
                    </a:cubicBezTo>
                    <a:cubicBezTo>
                      <a:pt x="4738" y="27571"/>
                      <a:pt x="3965" y="27259"/>
                      <a:pt x="3202" y="27259"/>
                    </a:cubicBezTo>
                    <a:cubicBezTo>
                      <a:pt x="2514" y="27259"/>
                      <a:pt x="1834" y="27512"/>
                      <a:pt x="1252" y="28094"/>
                    </a:cubicBezTo>
                    <a:cubicBezTo>
                      <a:pt x="232" y="29112"/>
                      <a:pt x="1" y="31242"/>
                      <a:pt x="1252" y="32238"/>
                    </a:cubicBezTo>
                    <a:cubicBezTo>
                      <a:pt x="6044" y="36011"/>
                      <a:pt x="11461" y="38280"/>
                      <a:pt x="17504" y="39091"/>
                    </a:cubicBezTo>
                    <a:cubicBezTo>
                      <a:pt x="19251" y="39322"/>
                      <a:pt x="21005" y="39422"/>
                      <a:pt x="22759" y="39422"/>
                    </a:cubicBezTo>
                    <a:cubicBezTo>
                      <a:pt x="26630" y="39422"/>
                      <a:pt x="30503" y="38933"/>
                      <a:pt x="34311" y="38280"/>
                    </a:cubicBezTo>
                    <a:cubicBezTo>
                      <a:pt x="39750" y="37307"/>
                      <a:pt x="45098" y="35872"/>
                      <a:pt x="50491" y="34622"/>
                    </a:cubicBezTo>
                    <a:cubicBezTo>
                      <a:pt x="54990" y="33588"/>
                      <a:pt x="58936" y="32858"/>
                      <a:pt x="63315" y="32858"/>
                    </a:cubicBezTo>
                    <a:cubicBezTo>
                      <a:pt x="64322" y="32858"/>
                      <a:pt x="65353" y="32897"/>
                      <a:pt x="66419" y="32979"/>
                    </a:cubicBezTo>
                    <a:cubicBezTo>
                      <a:pt x="78179" y="33881"/>
                      <a:pt x="89592" y="39600"/>
                      <a:pt x="100843" y="43326"/>
                    </a:cubicBezTo>
                    <a:cubicBezTo>
                      <a:pt x="108799" y="45931"/>
                      <a:pt x="116986" y="47267"/>
                      <a:pt x="125237" y="47267"/>
                    </a:cubicBezTo>
                    <a:cubicBezTo>
                      <a:pt x="128942" y="47267"/>
                      <a:pt x="132661" y="46998"/>
                      <a:pt x="136378" y="46452"/>
                    </a:cubicBezTo>
                    <a:cubicBezTo>
                      <a:pt x="147236" y="44832"/>
                      <a:pt x="157537" y="40363"/>
                      <a:pt x="166496" y="34066"/>
                    </a:cubicBezTo>
                    <a:cubicBezTo>
                      <a:pt x="175849" y="27516"/>
                      <a:pt x="183279" y="18463"/>
                      <a:pt x="192656" y="12398"/>
                    </a:cubicBezTo>
                    <a:cubicBezTo>
                      <a:pt x="197123" y="9481"/>
                      <a:pt x="201290" y="7583"/>
                      <a:pt x="206475" y="6496"/>
                    </a:cubicBezTo>
                    <a:cubicBezTo>
                      <a:pt x="208585" y="6054"/>
                      <a:pt x="210623" y="5856"/>
                      <a:pt x="212939" y="5856"/>
                    </a:cubicBezTo>
                    <a:cubicBezTo>
                      <a:pt x="213293" y="5856"/>
                      <a:pt x="213654" y="5860"/>
                      <a:pt x="214022" y="5870"/>
                    </a:cubicBezTo>
                    <a:cubicBezTo>
                      <a:pt x="215204" y="5916"/>
                      <a:pt x="216800" y="6033"/>
                      <a:pt x="217726" y="6171"/>
                    </a:cubicBezTo>
                    <a:cubicBezTo>
                      <a:pt x="218445" y="6264"/>
                      <a:pt x="219162" y="6379"/>
                      <a:pt x="219856" y="6518"/>
                    </a:cubicBezTo>
                    <a:cubicBezTo>
                      <a:pt x="220551" y="6657"/>
                      <a:pt x="221569" y="6518"/>
                      <a:pt x="221940" y="6703"/>
                    </a:cubicBezTo>
                    <a:cubicBezTo>
                      <a:pt x="222455" y="6921"/>
                      <a:pt x="222993" y="7040"/>
                      <a:pt x="223512" y="7040"/>
                    </a:cubicBezTo>
                    <a:cubicBezTo>
                      <a:pt x="224486" y="7040"/>
                      <a:pt x="225394" y="6620"/>
                      <a:pt x="225968" y="5638"/>
                    </a:cubicBezTo>
                    <a:cubicBezTo>
                      <a:pt x="226708" y="4388"/>
                      <a:pt x="226362" y="2282"/>
                      <a:pt x="224903" y="1634"/>
                    </a:cubicBezTo>
                    <a:cubicBezTo>
                      <a:pt x="223930" y="1193"/>
                      <a:pt x="223097" y="915"/>
                      <a:pt x="222032" y="823"/>
                    </a:cubicBezTo>
                    <a:cubicBezTo>
                      <a:pt x="221291" y="754"/>
                      <a:pt x="221014" y="801"/>
                      <a:pt x="220343" y="684"/>
                    </a:cubicBezTo>
                    <a:cubicBezTo>
                      <a:pt x="218699" y="384"/>
                      <a:pt x="217032" y="199"/>
                      <a:pt x="215389" y="82"/>
                    </a:cubicBezTo>
                    <a:cubicBezTo>
                      <a:pt x="214614" y="27"/>
                      <a:pt x="213841" y="1"/>
                      <a:pt x="213069" y="1"/>
                    </a:cubicBezTo>
                    <a:close/>
                  </a:path>
                </a:pathLst>
              </a:custGeom>
              <a:solidFill>
                <a:srgbClr val="B687C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618;p93">
              <a:extLst>
                <a:ext uri="{FF2B5EF4-FFF2-40B4-BE49-F238E27FC236}">
                  <a16:creationId xmlns:a16="http://schemas.microsoft.com/office/drawing/2014/main" id="{67061876-AE6C-D419-F3EB-CA0427E0C9DE}"/>
                </a:ext>
              </a:extLst>
            </p:cNvPr>
            <p:cNvGrpSpPr/>
            <p:nvPr/>
          </p:nvGrpSpPr>
          <p:grpSpPr>
            <a:xfrm rot="-5400000">
              <a:off x="3475535" y="2673870"/>
              <a:ext cx="825591" cy="825591"/>
              <a:chOff x="5289166" y="402821"/>
              <a:chExt cx="801000" cy="801000"/>
            </a:xfrm>
          </p:grpSpPr>
          <p:sp>
            <p:nvSpPr>
              <p:cNvPr id="12" name="Google Shape;2619;p93">
                <a:extLst>
                  <a:ext uri="{FF2B5EF4-FFF2-40B4-BE49-F238E27FC236}">
                    <a16:creationId xmlns:a16="http://schemas.microsoft.com/office/drawing/2014/main" id="{2AE191B8-DF65-6DE4-5993-9F820AE19889}"/>
                  </a:ext>
                </a:extLst>
              </p:cNvPr>
              <p:cNvSpPr/>
              <p:nvPr/>
            </p:nvSpPr>
            <p:spPr>
              <a:xfrm>
                <a:off x="5289166" y="402821"/>
                <a:ext cx="801000" cy="801000"/>
              </a:xfrm>
              <a:prstGeom prst="blockArc">
                <a:avLst>
                  <a:gd name="adj1" fmla="val 10800000"/>
                  <a:gd name="adj2" fmla="val 0"/>
                  <a:gd name="adj3" fmla="val 25000"/>
                </a:avLst>
              </a:prstGeom>
              <a:solidFill>
                <a:srgbClr val="E3F3F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0;p93">
                <a:extLst>
                  <a:ext uri="{FF2B5EF4-FFF2-40B4-BE49-F238E27FC236}">
                    <a16:creationId xmlns:a16="http://schemas.microsoft.com/office/drawing/2014/main" id="{DB50200E-458A-A6F1-5AAF-AE7FC27471B2}"/>
                  </a:ext>
                </a:extLst>
              </p:cNvPr>
              <p:cNvSpPr/>
              <p:nvPr/>
            </p:nvSpPr>
            <p:spPr>
              <a:xfrm rot="10800000" flipH="1">
                <a:off x="5289166" y="402821"/>
                <a:ext cx="801000" cy="801000"/>
              </a:xfrm>
              <a:prstGeom prst="blockArc">
                <a:avLst>
                  <a:gd name="adj1" fmla="val 10800000"/>
                  <a:gd name="adj2" fmla="val 0"/>
                  <a:gd name="adj3" fmla="val 25000"/>
                </a:avLst>
              </a:prstGeom>
              <a:solidFill>
                <a:schemeClr val="dk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621;p93">
              <a:extLst>
                <a:ext uri="{FF2B5EF4-FFF2-40B4-BE49-F238E27FC236}">
                  <a16:creationId xmlns:a16="http://schemas.microsoft.com/office/drawing/2014/main" id="{AD22B30A-3502-5B19-4801-D451039CA5A1}"/>
                </a:ext>
              </a:extLst>
            </p:cNvPr>
            <p:cNvGrpSpPr/>
            <p:nvPr/>
          </p:nvGrpSpPr>
          <p:grpSpPr>
            <a:xfrm rot="5400000">
              <a:off x="3817373" y="1296095"/>
              <a:ext cx="608773" cy="374833"/>
              <a:chOff x="6686629" y="3192836"/>
              <a:chExt cx="608773" cy="374833"/>
            </a:xfrm>
          </p:grpSpPr>
          <p:sp>
            <p:nvSpPr>
              <p:cNvPr id="10" name="Google Shape;2622;p93">
                <a:extLst>
                  <a:ext uri="{FF2B5EF4-FFF2-40B4-BE49-F238E27FC236}">
                    <a16:creationId xmlns:a16="http://schemas.microsoft.com/office/drawing/2014/main" id="{7644D5E9-ECC8-5781-1C0D-33AFB897F0CE}"/>
                  </a:ext>
                </a:extLst>
              </p:cNvPr>
              <p:cNvSpPr/>
              <p:nvPr/>
            </p:nvSpPr>
            <p:spPr>
              <a:xfrm>
                <a:off x="7174802" y="31928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3;p93">
                <a:extLst>
                  <a:ext uri="{FF2B5EF4-FFF2-40B4-BE49-F238E27FC236}">
                    <a16:creationId xmlns:a16="http://schemas.microsoft.com/office/drawing/2014/main" id="{C7AC1ACA-3CCB-3582-7655-13FC3AF31199}"/>
                  </a:ext>
                </a:extLst>
              </p:cNvPr>
              <p:cNvSpPr/>
              <p:nvPr/>
            </p:nvSpPr>
            <p:spPr>
              <a:xfrm>
                <a:off x="6686629" y="3455169"/>
                <a:ext cx="112500" cy="1125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624;p93">
              <a:extLst>
                <a:ext uri="{FF2B5EF4-FFF2-40B4-BE49-F238E27FC236}">
                  <a16:creationId xmlns:a16="http://schemas.microsoft.com/office/drawing/2014/main" id="{89593E48-645C-5233-2154-4F6934FE9057}"/>
                </a:ext>
              </a:extLst>
            </p:cNvPr>
            <p:cNvGrpSpPr/>
            <p:nvPr/>
          </p:nvGrpSpPr>
          <p:grpSpPr>
            <a:xfrm rot="5400000">
              <a:off x="520045" y="3286905"/>
              <a:ext cx="575161" cy="188875"/>
              <a:chOff x="6872640" y="3345236"/>
              <a:chExt cx="575161" cy="188875"/>
            </a:xfrm>
          </p:grpSpPr>
          <p:sp>
            <p:nvSpPr>
              <p:cNvPr id="8" name="Google Shape;2625;p93">
                <a:extLst>
                  <a:ext uri="{FF2B5EF4-FFF2-40B4-BE49-F238E27FC236}">
                    <a16:creationId xmlns:a16="http://schemas.microsoft.com/office/drawing/2014/main" id="{FD4E8E78-EF9F-C2FC-CD46-0C2F0A20E3C5}"/>
                  </a:ext>
                </a:extLst>
              </p:cNvPr>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26;p93">
                <a:extLst>
                  <a:ext uri="{FF2B5EF4-FFF2-40B4-BE49-F238E27FC236}">
                    <a16:creationId xmlns:a16="http://schemas.microsoft.com/office/drawing/2014/main" id="{CF7EE8CE-2572-2D15-DE84-4E92A6C85270}"/>
                  </a:ext>
                </a:extLst>
              </p:cNvPr>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TextBox 34">
            <a:extLst>
              <a:ext uri="{FF2B5EF4-FFF2-40B4-BE49-F238E27FC236}">
                <a16:creationId xmlns:a16="http://schemas.microsoft.com/office/drawing/2014/main" id="{6C827938-FADC-909A-46F3-ADA11B03C11E}"/>
              </a:ext>
            </a:extLst>
          </p:cNvPr>
          <p:cNvSpPr txBox="1"/>
          <p:nvPr/>
        </p:nvSpPr>
        <p:spPr>
          <a:xfrm>
            <a:off x="145829" y="796575"/>
            <a:ext cx="8204989" cy="1154162"/>
          </a:xfrm>
          <a:prstGeom prst="rect">
            <a:avLst/>
          </a:prstGeom>
          <a:noFill/>
        </p:spPr>
        <p:txBody>
          <a:bodyPr wrap="square">
            <a:spAutoFit/>
          </a:bodyPr>
          <a:lstStyle/>
          <a:p>
            <a:r>
              <a:rPr lang="en-US" sz="2300" dirty="0">
                <a:solidFill>
                  <a:srgbClr val="E3F3F2"/>
                </a:solidFill>
                <a:latin typeface="Adobe Caslon Pro Bold" panose="0205070206050A020403" pitchFamily="18" charset="0"/>
                <a:ea typeface="Adobe Fangsong Std R" panose="02020400000000000000" pitchFamily="18" charset="-128"/>
              </a:rPr>
              <a:t>1-Dataset-1 : Brain tumor dataset containing a total of 5732 MRI images is available at the American Brain Tumor Association ( Brain Tumor Education website)</a:t>
            </a:r>
            <a:endParaRPr lang="en-001" sz="2300" dirty="0">
              <a:solidFill>
                <a:srgbClr val="E3F3F2"/>
              </a:solidFill>
              <a:latin typeface="Adobe Caslon Pro Bold" panose="0205070206050A020403" pitchFamily="18" charset="0"/>
              <a:ea typeface="Adobe Fangsong Std R" panose="02020400000000000000" pitchFamily="18" charset="-128"/>
            </a:endParaRPr>
          </a:p>
        </p:txBody>
      </p:sp>
      <p:sp>
        <p:nvSpPr>
          <p:cNvPr id="37" name="TextBox 36">
            <a:extLst>
              <a:ext uri="{FF2B5EF4-FFF2-40B4-BE49-F238E27FC236}">
                <a16:creationId xmlns:a16="http://schemas.microsoft.com/office/drawing/2014/main" id="{07D47260-07D1-E3A6-01BA-FC82EFF5788E}"/>
              </a:ext>
            </a:extLst>
          </p:cNvPr>
          <p:cNvSpPr txBox="1"/>
          <p:nvPr/>
        </p:nvSpPr>
        <p:spPr>
          <a:xfrm>
            <a:off x="75589" y="2264345"/>
            <a:ext cx="7827394" cy="1154162"/>
          </a:xfrm>
          <a:prstGeom prst="rect">
            <a:avLst/>
          </a:prstGeom>
          <a:noFill/>
        </p:spPr>
        <p:txBody>
          <a:bodyPr wrap="square">
            <a:spAutoFit/>
          </a:bodyPr>
          <a:lstStyle/>
          <a:p>
            <a:r>
              <a:rPr lang="en-US" sz="2300" dirty="0">
                <a:solidFill>
                  <a:srgbClr val="E3F3F2"/>
                </a:solidFill>
                <a:latin typeface="Adobe Caslon Pro Bold" panose="0205070206050A020403" pitchFamily="18" charset="0"/>
                <a:ea typeface="Adobe Fangsong Std R" panose="02020400000000000000" pitchFamily="18" charset="-128"/>
              </a:rPr>
              <a:t>2-Dataset-2 containing a total of 5712 MRI images is available at Shenzhen University Association                 (Brain Tumor Education website)</a:t>
            </a:r>
            <a:endParaRPr lang="en-001" sz="2300" dirty="0">
              <a:solidFill>
                <a:srgbClr val="E3F3F2"/>
              </a:solidFill>
              <a:latin typeface="Adobe Caslon Pro Bold" panose="0205070206050A020403" pitchFamily="18" charset="0"/>
              <a:ea typeface="Adobe Fangsong Std R" panose="02020400000000000000" pitchFamily="18" charset="-128"/>
            </a:endParaRPr>
          </a:p>
        </p:txBody>
      </p:sp>
      <p:sp>
        <p:nvSpPr>
          <p:cNvPr id="39" name="TextBox 38">
            <a:extLst>
              <a:ext uri="{FF2B5EF4-FFF2-40B4-BE49-F238E27FC236}">
                <a16:creationId xmlns:a16="http://schemas.microsoft.com/office/drawing/2014/main" id="{BC2BD5EA-BDEC-BE0D-7052-06D2EA729156}"/>
              </a:ext>
            </a:extLst>
          </p:cNvPr>
          <p:cNvSpPr txBox="1"/>
          <p:nvPr/>
        </p:nvSpPr>
        <p:spPr>
          <a:xfrm>
            <a:off x="304450" y="4340440"/>
            <a:ext cx="8245519" cy="800219"/>
          </a:xfrm>
          <a:prstGeom prst="rect">
            <a:avLst/>
          </a:prstGeom>
          <a:noFill/>
        </p:spPr>
        <p:txBody>
          <a:bodyPr wrap="square">
            <a:spAutoFit/>
          </a:bodyPr>
          <a:lstStyle/>
          <a:p>
            <a:pPr marL="342900" indent="-342900">
              <a:buFont typeface="Arial" panose="020B0604020202020204" pitchFamily="34" charset="0"/>
              <a:buChar char="•"/>
            </a:pPr>
            <a:r>
              <a:rPr lang="en-001" sz="2300" dirty="0">
                <a:solidFill>
                  <a:srgbClr val="E3F3F2"/>
                </a:solidFill>
                <a:latin typeface="Algerian" panose="04020705040A02060702" pitchFamily="82" charset="0"/>
                <a:ea typeface="Adobe Fangsong Std R" panose="02020400000000000000" pitchFamily="18" charset="-128"/>
              </a:rPr>
              <a:t>Merging Dataset-1 and Dataset-2 would result in a new dataset with a total of 11450 MRI images</a:t>
            </a:r>
            <a:r>
              <a:rPr lang="en-US" sz="2300" dirty="0">
                <a:solidFill>
                  <a:srgbClr val="E3F3F2"/>
                </a:solidFill>
                <a:latin typeface="Algerian" panose="04020705040A02060702" pitchFamily="82" charset="0"/>
                <a:ea typeface="Adobe Fangsong Std R" panose="02020400000000000000" pitchFamily="18" charset="-128"/>
              </a:rPr>
              <a:t> .</a:t>
            </a:r>
            <a:endParaRPr lang="en-001" sz="2300" dirty="0">
              <a:solidFill>
                <a:srgbClr val="E3F3F2"/>
              </a:solidFill>
              <a:latin typeface="Algerian" panose="04020705040A02060702" pitchFamily="82" charset="0"/>
              <a:ea typeface="Adobe Fangsong Std R" panose="02020400000000000000" pitchFamily="18" charset="-128"/>
            </a:endParaRPr>
          </a:p>
        </p:txBody>
      </p:sp>
      <p:pic>
        <p:nvPicPr>
          <p:cNvPr id="38" name="Picture 37"/>
          <p:cNvPicPr>
            <a:picLocks noChangeAspect="1"/>
          </p:cNvPicPr>
          <p:nvPr/>
        </p:nvPicPr>
        <p:blipFill>
          <a:blip r:embed="rId2"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2939553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8" name="Google Shape;371;p38">
            <a:extLst>
              <a:ext uri="{FF2B5EF4-FFF2-40B4-BE49-F238E27FC236}">
                <a16:creationId xmlns:a16="http://schemas.microsoft.com/office/drawing/2014/main" id="{3E24AF84-27A9-87F9-106F-0E29445D3322}"/>
              </a:ext>
            </a:extLst>
          </p:cNvPr>
          <p:cNvSpPr/>
          <p:nvPr/>
        </p:nvSpPr>
        <p:spPr>
          <a:xfrm>
            <a:off x="9922013" y="669088"/>
            <a:ext cx="2269987" cy="1877006"/>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3" name="Google Shape;371;p38"/>
          <p:cNvSpPr/>
          <p:nvPr/>
        </p:nvSpPr>
        <p:spPr>
          <a:xfrm>
            <a:off x="-1121514" y="-953114"/>
            <a:ext cx="2076000" cy="2076000"/>
          </a:xfrm>
          <a:prstGeom prst="ellipse">
            <a:avLst/>
          </a:prstGeom>
          <a:solidFill>
            <a:srgbClr val="B7F3ED"/>
          </a:solidFill>
          <a:ln>
            <a:noFill/>
          </a:ln>
        </p:spPr>
        <p:txBody>
          <a:bodyPr spcFirstLastPara="1" wrap="square" lIns="121900" tIns="121900" rIns="121900" bIns="121900" anchor="ctr" anchorCtr="0">
            <a:noAutofit/>
          </a:bodyPr>
          <a:lstStyle/>
          <a:p>
            <a:endParaRPr sz="2400"/>
          </a:p>
        </p:txBody>
      </p:sp>
      <p:sp>
        <p:nvSpPr>
          <p:cNvPr id="4" name="Google Shape;371;p38"/>
          <p:cNvSpPr/>
          <p:nvPr/>
        </p:nvSpPr>
        <p:spPr>
          <a:xfrm>
            <a:off x="10930537" y="6364742"/>
            <a:ext cx="2076000" cy="20760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7655078" y="-1600314"/>
            <a:ext cx="2723200" cy="2723200"/>
          </a:xfrm>
          <a:prstGeom prst="ellipse">
            <a:avLst/>
          </a:prstGeom>
          <a:noFill/>
          <a:ln w="19050" cap="flat" cmpd="sng">
            <a:solidFill>
              <a:srgbClr val="E6F3F3"/>
            </a:solidFill>
            <a:prstDash val="solid"/>
            <a:round/>
            <a:headEnd type="none" w="sm" len="sm"/>
            <a:tailEnd type="none" w="sm" len="sm"/>
          </a:ln>
        </p:spPr>
        <p:txBody>
          <a:bodyPr spcFirstLastPara="1" wrap="square" lIns="121900" tIns="121900" rIns="121900" bIns="121900" anchor="ctr" anchorCtr="0">
            <a:noAutofit/>
          </a:bodyPr>
          <a:lstStyle/>
          <a:p>
            <a:endParaRPr lang="en-001" sz="2400"/>
          </a:p>
        </p:txBody>
      </p:sp>
      <p:sp>
        <p:nvSpPr>
          <p:cNvPr id="7" name="Google Shape;370;p38"/>
          <p:cNvSpPr/>
          <p:nvPr/>
        </p:nvSpPr>
        <p:spPr>
          <a:xfrm>
            <a:off x="-429153" y="5845823"/>
            <a:ext cx="2723200" cy="2723200"/>
          </a:xfrm>
          <a:prstGeom prst="ellipse">
            <a:avLst/>
          </a:prstGeom>
          <a:noFill/>
          <a:ln w="19050" cap="flat" cmpd="sng">
            <a:solidFill>
              <a:srgbClr val="E3F3F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 name="Rectangle 133"/>
          <p:cNvSpPr/>
          <p:nvPr/>
        </p:nvSpPr>
        <p:spPr>
          <a:xfrm>
            <a:off x="5879920" y="2475807"/>
            <a:ext cx="4921158" cy="523220"/>
          </a:xfrm>
          <a:prstGeom prst="rect">
            <a:avLst/>
          </a:prstGeom>
          <a:noFill/>
        </p:spPr>
        <p:txBody>
          <a:bodyPr wrap="square" lIns="91440" tIns="45720" rIns="91440" bIns="45720">
            <a:spAutoFit/>
          </a:bodyPr>
          <a:lstStyle/>
          <a:p>
            <a:pPr algn="ctr"/>
            <a:r>
              <a:rPr lang="en-US" sz="2800" dirty="0">
                <a:solidFill>
                  <a:srgbClr val="FFC000"/>
                </a:solidFill>
                <a:latin typeface="Adobe Gothic Std B" panose="020B0800000000000000" pitchFamily="34" charset="-128"/>
                <a:ea typeface="Adobe Gothic Std B" panose="020B0800000000000000" pitchFamily="34" charset="-128"/>
              </a:rPr>
              <a:t> </a:t>
            </a:r>
          </a:p>
        </p:txBody>
      </p:sp>
      <p:sp>
        <p:nvSpPr>
          <p:cNvPr id="10" name="Rectangle 9">
            <a:extLst>
              <a:ext uri="{FF2B5EF4-FFF2-40B4-BE49-F238E27FC236}">
                <a16:creationId xmlns:a16="http://schemas.microsoft.com/office/drawing/2014/main" id="{79C8E521-A78A-264E-445F-61535A655E32}"/>
              </a:ext>
            </a:extLst>
          </p:cNvPr>
          <p:cNvSpPr/>
          <p:nvPr/>
        </p:nvSpPr>
        <p:spPr>
          <a:xfrm>
            <a:off x="439240" y="857540"/>
            <a:ext cx="10881360" cy="1200329"/>
          </a:xfrm>
          <a:prstGeom prst="rect">
            <a:avLst/>
          </a:prstGeom>
        </p:spPr>
        <p:txBody>
          <a:bodyPr wrap="square">
            <a:spAutoFit/>
          </a:bodyPr>
          <a:lstStyle/>
          <a:p>
            <a:pPr algn="ctr"/>
            <a:r>
              <a:rPr lang="en-US" sz="7200" dirty="0">
                <a:solidFill>
                  <a:srgbClr val="FFC000"/>
                </a:solidFill>
                <a:latin typeface="Cooper Black" panose="0208090404030B020404" pitchFamily="18" charset="0"/>
                <a:ea typeface="+mn-lt"/>
                <a:cs typeface="+mn-lt"/>
              </a:rPr>
              <a:t>Our </a:t>
            </a:r>
            <a:r>
              <a:rPr lang="en-US" sz="7200" dirty="0">
                <a:solidFill>
                  <a:srgbClr val="E3F3F2"/>
                </a:solidFill>
                <a:latin typeface="Cooper Black" panose="0208090404030B020404" pitchFamily="18" charset="0"/>
                <a:ea typeface="+mn-lt"/>
                <a:cs typeface="+mn-lt"/>
              </a:rPr>
              <a:t>Model(RESNet-50)</a:t>
            </a:r>
          </a:p>
        </p:txBody>
      </p:sp>
      <p:pic>
        <p:nvPicPr>
          <p:cNvPr id="11" name="Picture 10">
            <a:extLst>
              <a:ext uri="{FF2B5EF4-FFF2-40B4-BE49-F238E27FC236}">
                <a16:creationId xmlns:a16="http://schemas.microsoft.com/office/drawing/2014/main" id="{C6EF6B80-155B-5DD2-0819-D407F3C4B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88" y="3968436"/>
            <a:ext cx="11823820" cy="2279117"/>
          </a:xfrm>
          <a:prstGeom prst="rect">
            <a:avLst/>
          </a:prstGeom>
        </p:spPr>
      </p:pic>
      <p:sp>
        <p:nvSpPr>
          <p:cNvPr id="5" name="TextBox 4">
            <a:extLst>
              <a:ext uri="{FF2B5EF4-FFF2-40B4-BE49-F238E27FC236}">
                <a16:creationId xmlns:a16="http://schemas.microsoft.com/office/drawing/2014/main" id="{F0B537C0-7E23-2EFF-6C0F-9391AC54F7FB}"/>
              </a:ext>
            </a:extLst>
          </p:cNvPr>
          <p:cNvSpPr txBox="1"/>
          <p:nvPr/>
        </p:nvSpPr>
        <p:spPr>
          <a:xfrm>
            <a:off x="-592334" y="2397545"/>
            <a:ext cx="9248269" cy="830997"/>
          </a:xfrm>
          <a:prstGeom prst="rect">
            <a:avLst/>
          </a:prstGeom>
          <a:noFill/>
        </p:spPr>
        <p:txBody>
          <a:bodyPr wrap="square">
            <a:spAutoFit/>
          </a:bodyPr>
          <a:lstStyle/>
          <a:p>
            <a:pPr lvl="3"/>
            <a:r>
              <a:rPr lang="en-US" sz="2400" u="sng" dirty="0">
                <a:solidFill>
                  <a:srgbClr val="E3F3F2"/>
                </a:solidFill>
                <a:latin typeface="Adobe Caslon Pro Bold" panose="0205070206050A020403" pitchFamily="18" charset="0"/>
                <a:ea typeface="Adobe Fangsong Std R" panose="02020400000000000000" pitchFamily="18" charset="-128"/>
              </a:rPr>
              <a:t>The architecture consists of 48 convolutional layers, one MaxPool layer, and one average pool layer.</a:t>
            </a:r>
          </a:p>
        </p:txBody>
      </p:sp>
      <p:pic>
        <p:nvPicPr>
          <p:cNvPr id="12" name="Picture 11"/>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BFC6-5E6E-C763-7C2D-3B2AADA16D89}"/>
              </a:ext>
            </a:extLst>
          </p:cNvPr>
          <p:cNvSpPr>
            <a:spLocks noGrp="1"/>
          </p:cNvSpPr>
          <p:nvPr>
            <p:ph type="title"/>
          </p:nvPr>
        </p:nvSpPr>
        <p:spPr>
          <a:xfrm>
            <a:off x="838200" y="378379"/>
            <a:ext cx="10515600" cy="1145622"/>
          </a:xfrm>
        </p:spPr>
        <p:txBody>
          <a:bodyPr>
            <a:normAutofit/>
          </a:bodyPr>
          <a:lstStyle/>
          <a:p>
            <a:pPr algn="ctr"/>
            <a:r>
              <a:rPr lang="en-US" sz="5400" dirty="0">
                <a:solidFill>
                  <a:srgbClr val="FFC000"/>
                </a:solidFill>
                <a:latin typeface="Berlin Sans FB Demi" panose="020E0802020502020306" pitchFamily="34" charset="0"/>
                <a:ea typeface="+mn-ea"/>
                <a:cs typeface="+mn-cs"/>
              </a:rPr>
              <a:t>Why to use ResNet-50</a:t>
            </a:r>
          </a:p>
        </p:txBody>
      </p:sp>
      <p:sp>
        <p:nvSpPr>
          <p:cNvPr id="3" name="Title 1">
            <a:extLst>
              <a:ext uri="{FF2B5EF4-FFF2-40B4-BE49-F238E27FC236}">
                <a16:creationId xmlns:a16="http://schemas.microsoft.com/office/drawing/2014/main" id="{36E21121-D984-49A2-BD55-EDF067C90726}"/>
              </a:ext>
            </a:extLst>
          </p:cNvPr>
          <p:cNvSpPr txBox="1">
            <a:spLocks/>
          </p:cNvSpPr>
          <p:nvPr/>
        </p:nvSpPr>
        <p:spPr>
          <a:xfrm>
            <a:off x="838200" y="663101"/>
            <a:ext cx="10515600" cy="37798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solidFill>
                <a:srgbClr val="CBBAF5"/>
              </a:solidFill>
              <a:latin typeface="Adobe Caslon Pro Bold" panose="0205070206050A020403" pitchFamily="18" charset="0"/>
              <a:ea typeface="Adobe Fangsong Std R" panose="02020400000000000000" pitchFamily="18" charset="-128"/>
              <a:cs typeface="+mn-cs"/>
            </a:endParaRPr>
          </a:p>
        </p:txBody>
      </p:sp>
      <p:sp>
        <p:nvSpPr>
          <p:cNvPr id="6" name="Google Shape;371;p38"/>
          <p:cNvSpPr/>
          <p:nvPr/>
        </p:nvSpPr>
        <p:spPr>
          <a:xfrm>
            <a:off x="-1363316" y="-153552"/>
            <a:ext cx="2076000" cy="2076000"/>
          </a:xfrm>
          <a:prstGeom prst="ellipse">
            <a:avLst/>
          </a:prstGeom>
          <a:solidFill>
            <a:srgbClr val="B7F3ED"/>
          </a:solidFill>
          <a:ln>
            <a:noFill/>
          </a:ln>
        </p:spPr>
        <p:txBody>
          <a:bodyPr spcFirstLastPara="1" wrap="square" lIns="121900" tIns="121900" rIns="121900" bIns="121900" anchor="ctr" anchorCtr="0">
            <a:noAutofit/>
          </a:bodyPr>
          <a:lstStyle/>
          <a:p>
            <a:endParaRPr sz="2400"/>
          </a:p>
        </p:txBody>
      </p:sp>
      <p:sp>
        <p:nvSpPr>
          <p:cNvPr id="7" name="Google Shape;370;p38"/>
          <p:cNvSpPr/>
          <p:nvPr/>
        </p:nvSpPr>
        <p:spPr>
          <a:xfrm>
            <a:off x="11198087" y="-1794637"/>
            <a:ext cx="2723200" cy="2723200"/>
          </a:xfrm>
          <a:prstGeom prst="ellipse">
            <a:avLst/>
          </a:prstGeom>
          <a:noFill/>
          <a:ln w="19050" cap="flat" cmpd="sng">
            <a:solidFill>
              <a:srgbClr val="23CBB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370;p38"/>
          <p:cNvSpPr/>
          <p:nvPr/>
        </p:nvSpPr>
        <p:spPr>
          <a:xfrm>
            <a:off x="-1361600" y="5270442"/>
            <a:ext cx="2723200" cy="2723200"/>
          </a:xfrm>
          <a:prstGeom prst="ellipse">
            <a:avLst/>
          </a:prstGeom>
          <a:noFill/>
          <a:ln w="19050" cap="flat" cmpd="sng">
            <a:solidFill>
              <a:srgbClr val="69E5D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TextBox 8">
            <a:extLst>
              <a:ext uri="{FF2B5EF4-FFF2-40B4-BE49-F238E27FC236}">
                <a16:creationId xmlns:a16="http://schemas.microsoft.com/office/drawing/2014/main" id="{13853C13-F7DB-3A5F-6116-F28B91462169}"/>
              </a:ext>
            </a:extLst>
          </p:cNvPr>
          <p:cNvSpPr txBox="1"/>
          <p:nvPr/>
        </p:nvSpPr>
        <p:spPr>
          <a:xfrm>
            <a:off x="1197297" y="1808723"/>
            <a:ext cx="10672510" cy="4339650"/>
          </a:xfrm>
          <a:prstGeom prst="rect">
            <a:avLst/>
          </a:prstGeom>
          <a:noFill/>
        </p:spPr>
        <p:txBody>
          <a:bodyPr wrap="square">
            <a:spAutoFit/>
          </a:bodyPr>
          <a:lstStyle/>
          <a:p>
            <a:pPr marL="285750" indent="-285750">
              <a:buFont typeface="Arial" panose="020B0604020202020204" pitchFamily="34" charset="0"/>
              <a:buChar char="•"/>
            </a:pPr>
            <a:r>
              <a:rPr lang="en-001" sz="2300" dirty="0">
                <a:solidFill>
                  <a:srgbClr val="E6F3F3"/>
                </a:solidFill>
                <a:latin typeface="Adobe Caslon Pro Bold" panose="0205070206050A020403" pitchFamily="18" charset="0"/>
                <a:ea typeface="Adobe Fangsong Std R" panose="02020400000000000000" pitchFamily="18" charset="-128"/>
              </a:rPr>
              <a:t>ResNet-50  is a pre-trained CNN model that has been modified and used for feature extraction.</a:t>
            </a:r>
            <a:endParaRPr lang="en-US" sz="2300" dirty="0">
              <a:solidFill>
                <a:srgbClr val="E6F3F3"/>
              </a:solidFill>
              <a:latin typeface="Adobe Caslon Pro Bold" panose="0205070206050A020403" pitchFamily="18" charset="0"/>
              <a:ea typeface="Adobe Fangsong Std R" panose="02020400000000000000" pitchFamily="18" charset="-128"/>
            </a:endParaRPr>
          </a:p>
          <a:p>
            <a:endParaRPr lang="en-US" sz="2300" dirty="0">
              <a:solidFill>
                <a:srgbClr val="E6F3F3"/>
              </a:solidFill>
              <a:latin typeface="Adobe Caslon Pro Bold" panose="0205070206050A020403" pitchFamily="18" charset="0"/>
              <a:ea typeface="Adobe Fangsong Std R" panose="02020400000000000000" pitchFamily="18" charset="-128"/>
            </a:endParaRPr>
          </a:p>
          <a:p>
            <a:pPr marL="285750" indent="-285750">
              <a:buFont typeface="Arial" panose="020B0604020202020204" pitchFamily="34" charset="0"/>
              <a:buChar char="•"/>
            </a:pPr>
            <a:r>
              <a:rPr lang="en-US" sz="2300" dirty="0">
                <a:solidFill>
                  <a:srgbClr val="E6F3F3"/>
                </a:solidFill>
                <a:latin typeface="Adobe Caslon Pro Bold" panose="0205070206050A020403" pitchFamily="18" charset="0"/>
                <a:ea typeface="Adobe Fangsong Std R" panose="02020400000000000000" pitchFamily="18" charset="-128"/>
              </a:rPr>
              <a:t>ResNet-50 is a popular variant of CNNs that address the vanishing gradient problem and achieve state-of-the-art performance by using Skip connections.</a:t>
            </a:r>
          </a:p>
          <a:p>
            <a:pPr marL="285750" indent="-285750">
              <a:buFont typeface="Arial" panose="020B0604020202020204" pitchFamily="34" charset="0"/>
              <a:buChar char="•"/>
            </a:pPr>
            <a:endParaRPr lang="en-US" sz="2300" dirty="0">
              <a:solidFill>
                <a:srgbClr val="E6F3F3"/>
              </a:solidFill>
              <a:latin typeface="Adobe Caslon Pro Bold" panose="0205070206050A020403" pitchFamily="18" charset="0"/>
              <a:ea typeface="Adobe Fangsong Std R" panose="02020400000000000000" pitchFamily="18" charset="-128"/>
            </a:endParaRPr>
          </a:p>
          <a:p>
            <a:pPr marL="285750" indent="-285750">
              <a:buFont typeface="Arial" panose="020B0604020202020204" pitchFamily="34" charset="0"/>
              <a:buChar char="•"/>
            </a:pPr>
            <a:r>
              <a:rPr lang="en-US" sz="2300" dirty="0">
                <a:solidFill>
                  <a:srgbClr val="E6F3F3"/>
                </a:solidFill>
                <a:latin typeface="Adobe Caslon Pro Bold" panose="0205070206050A020403" pitchFamily="18" charset="0"/>
                <a:ea typeface="Adobe Fangsong Std R" panose="02020400000000000000" pitchFamily="18" charset="-128"/>
              </a:rPr>
              <a:t>ResNet-50 that balances performance and computational efficiency .</a:t>
            </a:r>
          </a:p>
          <a:p>
            <a:endParaRPr lang="en-US" sz="2300" dirty="0">
              <a:solidFill>
                <a:srgbClr val="E6F3F3"/>
              </a:solidFill>
              <a:latin typeface="Adobe Caslon Pro Bold" panose="0205070206050A020403" pitchFamily="18" charset="0"/>
              <a:ea typeface="Adobe Fangsong Std R" panose="02020400000000000000" pitchFamily="18" charset="-128"/>
            </a:endParaRPr>
          </a:p>
          <a:p>
            <a:pPr marL="285750" indent="-285750">
              <a:buFont typeface="Arial" panose="020B0604020202020204" pitchFamily="34" charset="0"/>
              <a:buChar char="•"/>
            </a:pPr>
            <a:r>
              <a:rPr lang="en-US" sz="2300" dirty="0">
                <a:solidFill>
                  <a:srgbClr val="E6F3F3"/>
                </a:solidFill>
                <a:latin typeface="Adobe Caslon Pro Bold" panose="0205070206050A020403" pitchFamily="18" charset="0"/>
                <a:ea typeface="Adobe Fangsong Std R" panose="02020400000000000000" pitchFamily="18" charset="-128"/>
              </a:rPr>
              <a:t>ResNet was developed to address several pitfalls of deep neural networks.</a:t>
            </a:r>
          </a:p>
          <a:p>
            <a:endParaRPr lang="en-US" sz="2300" dirty="0">
              <a:solidFill>
                <a:srgbClr val="E6F3F3"/>
              </a:solidFill>
              <a:latin typeface="Adobe Caslon Pro Bold" panose="0205070206050A020403" pitchFamily="18" charset="0"/>
              <a:ea typeface="Adobe Fangsong Std R" panose="02020400000000000000" pitchFamily="18" charset="-128"/>
            </a:endParaRPr>
          </a:p>
          <a:p>
            <a:pPr marL="285750" indent="-285750">
              <a:buFont typeface="Arial" panose="020B0604020202020204" pitchFamily="34" charset="0"/>
              <a:buChar char="•"/>
            </a:pPr>
            <a:r>
              <a:rPr lang="en-US" sz="2300" dirty="0">
                <a:solidFill>
                  <a:srgbClr val="E6F3F3"/>
                </a:solidFill>
                <a:latin typeface="Adobe Caslon Pro Bold" panose="0205070206050A020403" pitchFamily="18" charset="0"/>
                <a:ea typeface="Adobe Fangsong Std R" panose="02020400000000000000" pitchFamily="18" charset="-128"/>
              </a:rPr>
              <a:t>resNet-50’s architecture enables it to handle complex image features effectively, making it a popular choice for various computer vision tasks.</a:t>
            </a:r>
            <a:endParaRPr lang="en-001" sz="2300" dirty="0">
              <a:solidFill>
                <a:srgbClr val="E6F3F3"/>
              </a:solidFill>
              <a:latin typeface="Adobe Caslon Pro Bold" panose="0205070206050A020403" pitchFamily="18" charset="0"/>
              <a:ea typeface="Adobe Fangsong Std R" panose="02020400000000000000" pitchFamily="18" charset="-128"/>
            </a:endParaRPr>
          </a:p>
        </p:txBody>
      </p:sp>
      <p:sp>
        <p:nvSpPr>
          <p:cNvPr id="14" name="Google Shape;371;p38">
            <a:extLst>
              <a:ext uri="{FF2B5EF4-FFF2-40B4-BE49-F238E27FC236}">
                <a16:creationId xmlns:a16="http://schemas.microsoft.com/office/drawing/2014/main" id="{96AB7967-BA7E-BC8C-EE20-FB556580299C}"/>
              </a:ext>
            </a:extLst>
          </p:cNvPr>
          <p:cNvSpPr/>
          <p:nvPr/>
        </p:nvSpPr>
        <p:spPr>
          <a:xfrm>
            <a:off x="9603471" y="-19075"/>
            <a:ext cx="2076000" cy="1620839"/>
          </a:xfrm>
          <a:prstGeom prst="ellipse">
            <a:avLst/>
          </a:prstGeom>
          <a:solidFill>
            <a:srgbClr val="23CBBB"/>
          </a:solidFill>
          <a:ln>
            <a:noFill/>
          </a:ln>
        </p:spPr>
        <p:txBody>
          <a:bodyPr spcFirstLastPara="1" wrap="square" lIns="121900" tIns="121900" rIns="121900" bIns="121900" anchor="ctr" anchorCtr="0">
            <a:noAutofit/>
          </a:bodyPr>
          <a:lstStyle/>
          <a:p>
            <a:endParaRPr sz="2400"/>
          </a:p>
        </p:txBody>
      </p:sp>
      <p:sp>
        <p:nvSpPr>
          <p:cNvPr id="15" name="Google Shape;371;p38">
            <a:extLst>
              <a:ext uri="{FF2B5EF4-FFF2-40B4-BE49-F238E27FC236}">
                <a16:creationId xmlns:a16="http://schemas.microsoft.com/office/drawing/2014/main" id="{8ADE9C3B-6270-5AC3-6519-1C7570C05D5A}"/>
              </a:ext>
            </a:extLst>
          </p:cNvPr>
          <p:cNvSpPr/>
          <p:nvPr/>
        </p:nvSpPr>
        <p:spPr>
          <a:xfrm>
            <a:off x="-77657" y="-90233"/>
            <a:ext cx="1796155" cy="1485204"/>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pic>
        <p:nvPicPr>
          <p:cNvPr id="10" name="Picture 9"/>
          <p:cNvPicPr>
            <a:picLocks noChangeAspect="1"/>
          </p:cNvPicPr>
          <p:nvPr/>
        </p:nvPicPr>
        <p:blipFill>
          <a:blip r:embed="rId2"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305059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4E699AD-5471-9504-D266-9F5E79219C1A}"/>
              </a:ext>
            </a:extLst>
          </p:cNvPr>
          <p:cNvSpPr/>
          <p:nvPr/>
        </p:nvSpPr>
        <p:spPr>
          <a:xfrm>
            <a:off x="446411" y="0"/>
            <a:ext cx="11299178" cy="1200329"/>
          </a:xfrm>
          <a:prstGeom prst="rect">
            <a:avLst/>
          </a:prstGeom>
        </p:spPr>
        <p:txBody>
          <a:bodyPr wrap="square">
            <a:spAutoFit/>
          </a:bodyPr>
          <a:lstStyle/>
          <a:p>
            <a:pPr algn="ctr"/>
            <a:r>
              <a:rPr lang="en-US" sz="7200" dirty="0">
                <a:solidFill>
                  <a:srgbClr val="69E5D9"/>
                </a:solidFill>
                <a:latin typeface="Cooper Black" panose="0208090404030B020404" pitchFamily="18" charset="0"/>
                <a:ea typeface="+mn-lt"/>
                <a:cs typeface="+mn-lt"/>
              </a:rPr>
              <a:t>Accuracy</a:t>
            </a:r>
            <a:r>
              <a:rPr lang="en-US" sz="7200" dirty="0">
                <a:solidFill>
                  <a:schemeClr val="accent5">
                    <a:lumMod val="20000"/>
                    <a:lumOff val="80000"/>
                  </a:schemeClr>
                </a:solidFill>
                <a:latin typeface="Cooper Black" panose="0208090404030B020404" pitchFamily="18" charset="0"/>
                <a:ea typeface="+mn-lt"/>
                <a:cs typeface="+mn-lt"/>
              </a:rPr>
              <a:t> </a:t>
            </a:r>
            <a:r>
              <a:rPr lang="en-US" sz="7200" dirty="0">
                <a:solidFill>
                  <a:srgbClr val="FFC000"/>
                </a:solidFill>
                <a:latin typeface="Cooper Black" panose="0208090404030B020404" pitchFamily="18" charset="0"/>
                <a:ea typeface="+mn-lt"/>
                <a:cs typeface="+mn-lt"/>
              </a:rPr>
              <a:t>Of our </a:t>
            </a:r>
            <a:r>
              <a:rPr lang="en-US" sz="7200" dirty="0">
                <a:solidFill>
                  <a:srgbClr val="69E5D9"/>
                </a:solidFill>
                <a:latin typeface="Cooper Black" panose="0208090404030B020404" pitchFamily="18" charset="0"/>
                <a:ea typeface="+mn-lt"/>
                <a:cs typeface="+mn-lt"/>
              </a:rPr>
              <a:t>Model</a:t>
            </a:r>
            <a:r>
              <a:rPr lang="en-US" sz="7200" dirty="0">
                <a:solidFill>
                  <a:schemeClr val="accent5">
                    <a:lumMod val="20000"/>
                    <a:lumOff val="80000"/>
                  </a:schemeClr>
                </a:solidFill>
                <a:latin typeface="Cooper Black" panose="0208090404030B020404" pitchFamily="18" charset="0"/>
                <a:ea typeface="+mn-lt"/>
                <a:cs typeface="+mn-lt"/>
              </a:rPr>
              <a:t> </a:t>
            </a:r>
          </a:p>
        </p:txBody>
      </p:sp>
      <p:sp>
        <p:nvSpPr>
          <p:cNvPr id="5" name="Title 4">
            <a:extLst>
              <a:ext uri="{FF2B5EF4-FFF2-40B4-BE49-F238E27FC236}">
                <a16:creationId xmlns:a16="http://schemas.microsoft.com/office/drawing/2014/main" id="{291B8954-64E0-B2B3-2B9D-3C5F66237333}"/>
              </a:ext>
            </a:extLst>
          </p:cNvPr>
          <p:cNvSpPr>
            <a:spLocks noGrp="1"/>
          </p:cNvSpPr>
          <p:nvPr>
            <p:ph type="title"/>
          </p:nvPr>
        </p:nvSpPr>
        <p:spPr>
          <a:xfrm>
            <a:off x="642305" y="1603441"/>
            <a:ext cx="10907389" cy="2320951"/>
          </a:xfrm>
        </p:spPr>
        <p:txBody>
          <a:bodyPr>
            <a:noAutofit/>
          </a:bodyPr>
          <a:lstStyle/>
          <a:p>
            <a:r>
              <a:rPr lang="en-US" sz="3200" dirty="0">
                <a:solidFill>
                  <a:srgbClr val="FFC000"/>
                </a:solidFill>
                <a:latin typeface="Adobe Caslon Pro Bold" panose="0205070206050A020403" pitchFamily="18" charset="0"/>
                <a:ea typeface="+mn-ea"/>
                <a:cs typeface="+mn-cs"/>
              </a:rPr>
              <a:t>The proposed model achieves a classification accuracy of up to 99.1% without increasing the data, and after increasing the data to 11450 by using other data, the model achieved a classification accuracy of up to 99.5%, outperforming the current models in terms of accuracy . </a:t>
            </a:r>
            <a:endParaRPr lang="en-001" sz="3200" dirty="0">
              <a:solidFill>
                <a:srgbClr val="FFC000"/>
              </a:solidFill>
              <a:latin typeface="Adobe Caslon Pro Bold" panose="0205070206050A020403" pitchFamily="18" charset="0"/>
              <a:ea typeface="+mn-ea"/>
              <a:cs typeface="+mn-cs"/>
            </a:endParaRPr>
          </a:p>
        </p:txBody>
      </p:sp>
      <p:sp>
        <p:nvSpPr>
          <p:cNvPr id="7" name="Google Shape;371;p38">
            <a:extLst>
              <a:ext uri="{FF2B5EF4-FFF2-40B4-BE49-F238E27FC236}">
                <a16:creationId xmlns:a16="http://schemas.microsoft.com/office/drawing/2014/main" id="{F67F4BF0-6C20-2ED0-C3A7-579F09239BEF}"/>
              </a:ext>
            </a:extLst>
          </p:cNvPr>
          <p:cNvSpPr/>
          <p:nvPr/>
        </p:nvSpPr>
        <p:spPr>
          <a:xfrm>
            <a:off x="9599145" y="4168480"/>
            <a:ext cx="2076000" cy="20760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8" name="Google Shape;371;p38">
            <a:extLst>
              <a:ext uri="{FF2B5EF4-FFF2-40B4-BE49-F238E27FC236}">
                <a16:creationId xmlns:a16="http://schemas.microsoft.com/office/drawing/2014/main" id="{EDE8EA8A-F5AC-1D67-6BD5-1C5C4D8E1DA7}"/>
              </a:ext>
            </a:extLst>
          </p:cNvPr>
          <p:cNvSpPr/>
          <p:nvPr/>
        </p:nvSpPr>
        <p:spPr>
          <a:xfrm>
            <a:off x="8376782" y="4410162"/>
            <a:ext cx="2076000" cy="2076000"/>
          </a:xfrm>
          <a:prstGeom prst="ellipse">
            <a:avLst/>
          </a:prstGeom>
          <a:solidFill>
            <a:srgbClr val="23CBBB"/>
          </a:solidFill>
          <a:ln>
            <a:noFill/>
          </a:ln>
        </p:spPr>
        <p:txBody>
          <a:bodyPr spcFirstLastPara="1" wrap="square" lIns="121900" tIns="121900" rIns="121900" bIns="121900" anchor="ctr" anchorCtr="0">
            <a:noAutofit/>
          </a:bodyPr>
          <a:lstStyle/>
          <a:p>
            <a:endParaRPr sz="2400">
              <a:solidFill>
                <a:srgbClr val="106E65"/>
              </a:solidFill>
            </a:endParaRPr>
          </a:p>
        </p:txBody>
      </p:sp>
      <p:sp>
        <p:nvSpPr>
          <p:cNvPr id="9" name="Google Shape;370;p38">
            <a:extLst>
              <a:ext uri="{FF2B5EF4-FFF2-40B4-BE49-F238E27FC236}">
                <a16:creationId xmlns:a16="http://schemas.microsoft.com/office/drawing/2014/main" id="{87A54C80-CF33-7B0E-A624-738BCB55019B}"/>
              </a:ext>
            </a:extLst>
          </p:cNvPr>
          <p:cNvSpPr/>
          <p:nvPr/>
        </p:nvSpPr>
        <p:spPr>
          <a:xfrm>
            <a:off x="6774219" y="4086562"/>
            <a:ext cx="2723200" cy="2723200"/>
          </a:xfrm>
          <a:prstGeom prst="ellipse">
            <a:avLst/>
          </a:prstGeom>
          <a:noFill/>
          <a:ln w="19050" cap="flat" cmpd="sng">
            <a:solidFill>
              <a:srgbClr val="B7F3E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 name="Picture 9"/>
          <p:cNvPicPr>
            <a:picLocks noChangeAspect="1"/>
          </p:cNvPicPr>
          <p:nvPr/>
        </p:nvPicPr>
        <p:blipFill>
          <a:blip r:embed="rId2"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565563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8977" y="491369"/>
            <a:ext cx="5353653" cy="1325563"/>
          </a:xfrm>
        </p:spPr>
        <p:txBody>
          <a:bodyPr>
            <a:normAutofit fontScale="90000"/>
          </a:bodyPr>
          <a:lstStyle/>
          <a:p>
            <a:r>
              <a:rPr lang="en-US" sz="4800" dirty="0">
                <a:solidFill>
                  <a:srgbClr val="FFC000"/>
                </a:solidFill>
                <a:latin typeface="Berlin Sans FB Demi" panose="020E0802020502020306" pitchFamily="34" charset="0"/>
              </a:rPr>
              <a:t>Our team </a:t>
            </a:r>
            <a:r>
              <a:rPr lang="en-US" sz="4800" dirty="0">
                <a:ln w="0"/>
                <a:solidFill>
                  <a:srgbClr val="E3F3F2"/>
                </a:solidFill>
                <a:effectLst>
                  <a:outerShdw blurRad="38100" dist="19050" dir="2700000" algn="tl" rotWithShape="0">
                    <a:schemeClr val="dk1">
                      <a:alpha val="40000"/>
                    </a:schemeClr>
                  </a:outerShdw>
                </a:effectLst>
                <a:latin typeface="Berlin Sans FB Demi" panose="020E0802020502020306" pitchFamily="34" charset="0"/>
                <a:ea typeface="Adobe Gothic Std B" panose="020B0800000000000000" pitchFamily="34" charset="-128"/>
              </a:rPr>
              <a:t>Members</a:t>
            </a:r>
            <a:endParaRPr lang="ar-EG" sz="4800" dirty="0">
              <a:solidFill>
                <a:srgbClr val="FFC000"/>
              </a:solidFill>
              <a:latin typeface="Berlin Sans FB Demi" panose="020E0802020502020306" pitchFamily="34" charset="0"/>
            </a:endParaRPr>
          </a:p>
        </p:txBody>
      </p:sp>
      <p:sp>
        <p:nvSpPr>
          <p:cNvPr id="4" name="Google Shape;371;p38"/>
          <p:cNvSpPr/>
          <p:nvPr/>
        </p:nvSpPr>
        <p:spPr>
          <a:xfrm>
            <a:off x="11154000" y="6271855"/>
            <a:ext cx="2076000" cy="20760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5" name="Google Shape;371;p38"/>
          <p:cNvSpPr/>
          <p:nvPr/>
        </p:nvSpPr>
        <p:spPr>
          <a:xfrm>
            <a:off x="-1496476" y="307532"/>
            <a:ext cx="2076000" cy="20760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7773186" y="-1717777"/>
            <a:ext cx="2723200" cy="2723200"/>
          </a:xfrm>
          <a:prstGeom prst="ellipse">
            <a:avLst/>
          </a:prstGeom>
          <a:noFill/>
          <a:ln w="19050" cap="flat" cmpd="sng">
            <a:solidFill>
              <a:srgbClr val="E6F3F3"/>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179B8E"/>
              </a:solidFill>
            </a:endParaRPr>
          </a:p>
        </p:txBody>
      </p:sp>
      <p:sp>
        <p:nvSpPr>
          <p:cNvPr id="7" name="Google Shape;370;p38"/>
          <p:cNvSpPr/>
          <p:nvPr/>
        </p:nvSpPr>
        <p:spPr>
          <a:xfrm>
            <a:off x="680150" y="6314157"/>
            <a:ext cx="2723200" cy="2723200"/>
          </a:xfrm>
          <a:prstGeom prst="ellipse">
            <a:avLst/>
          </a:prstGeom>
          <a:noFill/>
          <a:ln w="19050" cap="flat" cmpd="sng">
            <a:solidFill>
              <a:srgbClr val="E3F3F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436;p41"/>
          <p:cNvSpPr/>
          <p:nvPr/>
        </p:nvSpPr>
        <p:spPr>
          <a:xfrm>
            <a:off x="9408706" y="4200484"/>
            <a:ext cx="1604100" cy="1604100"/>
          </a:xfrm>
          <a:prstGeom prst="ellipse">
            <a:avLst/>
          </a:prstGeom>
          <a:solidFill>
            <a:srgbClr val="CBBAF5">
              <a:alpha val="44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6;p41"/>
          <p:cNvSpPr/>
          <p:nvPr/>
        </p:nvSpPr>
        <p:spPr>
          <a:xfrm>
            <a:off x="7292821" y="4186193"/>
            <a:ext cx="1604100" cy="1604100"/>
          </a:xfrm>
          <a:prstGeom prst="ellipse">
            <a:avLst/>
          </a:prstGeom>
          <a:solidFill>
            <a:srgbClr val="B687C6">
              <a:alpha val="44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6;p41"/>
          <p:cNvSpPr/>
          <p:nvPr/>
        </p:nvSpPr>
        <p:spPr>
          <a:xfrm>
            <a:off x="5427644" y="1587907"/>
            <a:ext cx="1604100" cy="1604100"/>
          </a:xfrm>
          <a:prstGeom prst="ellipse">
            <a:avLst/>
          </a:prstGeom>
          <a:solidFill>
            <a:srgbClr val="CBBAF5">
              <a:alpha val="44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6;p41"/>
          <p:cNvSpPr/>
          <p:nvPr/>
        </p:nvSpPr>
        <p:spPr>
          <a:xfrm>
            <a:off x="7481916" y="1581482"/>
            <a:ext cx="1604100" cy="1604100"/>
          </a:xfrm>
          <a:prstGeom prst="ellipse">
            <a:avLst/>
          </a:prstGeom>
          <a:solidFill>
            <a:srgbClr val="947AD6">
              <a:alpha val="44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6;p41"/>
          <p:cNvSpPr/>
          <p:nvPr/>
        </p:nvSpPr>
        <p:spPr>
          <a:xfrm>
            <a:off x="5467880" y="4176629"/>
            <a:ext cx="1604100" cy="1604100"/>
          </a:xfrm>
          <a:prstGeom prst="ellipse">
            <a:avLst/>
          </a:prstGeom>
          <a:solidFill>
            <a:schemeClr val="accent5">
              <a:lumMod val="75000"/>
              <a:alpha val="44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p41"/>
          <p:cNvSpPr/>
          <p:nvPr/>
        </p:nvSpPr>
        <p:spPr>
          <a:xfrm>
            <a:off x="9435453" y="1611580"/>
            <a:ext cx="1604100" cy="1604100"/>
          </a:xfrm>
          <a:prstGeom prst="ellipse">
            <a:avLst/>
          </a:prstGeom>
          <a:solidFill>
            <a:srgbClr val="F4BCF4">
              <a:alpha val="44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p41"/>
          <p:cNvSpPr/>
          <p:nvPr/>
        </p:nvSpPr>
        <p:spPr>
          <a:xfrm>
            <a:off x="3301946" y="2588723"/>
            <a:ext cx="1914905" cy="1882028"/>
          </a:xfrm>
          <a:prstGeom prst="ellipse">
            <a:avLst/>
          </a:prstGeom>
          <a:solidFill>
            <a:srgbClr val="551582">
              <a:alpha val="44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p:cNvSpPr/>
          <p:nvPr/>
        </p:nvSpPr>
        <p:spPr>
          <a:xfrm>
            <a:off x="78551" y="2035947"/>
            <a:ext cx="2798569" cy="707886"/>
          </a:xfrm>
          <a:prstGeom prst="rect">
            <a:avLst/>
          </a:prstGeom>
          <a:noFill/>
        </p:spPr>
        <p:txBody>
          <a:bodyPr wrap="square" lIns="91440" tIns="45720" rIns="91440" bIns="45720">
            <a:spAutoFit/>
          </a:bodyPr>
          <a:lstStyle/>
          <a:p>
            <a:pPr algn="ctr"/>
            <a:r>
              <a:rPr lang="en-US" sz="4000" dirty="0">
                <a:ln w="0"/>
                <a:solidFill>
                  <a:srgbClr val="E3F3F2"/>
                </a:solidFill>
                <a:effectLst>
                  <a:outerShdw blurRad="38100" dist="19050" dir="2700000" algn="tl" rotWithShape="0">
                    <a:schemeClr val="dk1">
                      <a:alpha val="40000"/>
                    </a:schemeClr>
                  </a:outerShdw>
                </a:effectLst>
                <a:latin typeface="Berlin Sans FB Demi" panose="020E0802020502020306" pitchFamily="34" charset="0"/>
                <a:ea typeface="Adobe Gothic Std B" panose="020B0800000000000000" pitchFamily="34" charset="-128"/>
              </a:rPr>
              <a:t>Supervisor :</a:t>
            </a:r>
            <a:r>
              <a:rPr lang="en-US" sz="4000" b="1" cap="none" spc="0" dirty="0">
                <a:ln w="12700">
                  <a:solidFill>
                    <a:schemeClr val="accent5"/>
                  </a:solidFill>
                  <a:prstDash val="solid"/>
                </a:ln>
                <a:solidFill>
                  <a:srgbClr val="E3F3F2"/>
                </a:solidFill>
                <a:effectLst/>
                <a:latin typeface="Berlin Sans FB Demi" panose="020E0802020502020306" pitchFamily="34" charset="0"/>
                <a:ea typeface="Adobe Gothic Std B" panose="020B0800000000000000" pitchFamily="34" charset="-128"/>
              </a:rPr>
              <a:t> </a:t>
            </a:r>
          </a:p>
        </p:txBody>
      </p:sp>
      <p:sp>
        <p:nvSpPr>
          <p:cNvPr id="20" name="Rectangle 19"/>
          <p:cNvSpPr/>
          <p:nvPr/>
        </p:nvSpPr>
        <p:spPr>
          <a:xfrm>
            <a:off x="9403035" y="5733246"/>
            <a:ext cx="2221899" cy="1077218"/>
          </a:xfrm>
          <a:prstGeom prst="rect">
            <a:avLst/>
          </a:prstGeom>
          <a:noFill/>
        </p:spPr>
        <p:txBody>
          <a:bodyPr wrap="squar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rPr>
              <a:t>Karim Mohamed</a:t>
            </a:r>
          </a:p>
        </p:txBody>
      </p:sp>
      <p:sp>
        <p:nvSpPr>
          <p:cNvPr id="21" name="Rectangle 20"/>
          <p:cNvSpPr/>
          <p:nvPr/>
        </p:nvSpPr>
        <p:spPr>
          <a:xfrm>
            <a:off x="7538114" y="3195365"/>
            <a:ext cx="1711960" cy="954107"/>
          </a:xfrm>
          <a:prstGeom prst="rect">
            <a:avLst/>
          </a:prstGeom>
          <a:noFill/>
        </p:spPr>
        <p:txBody>
          <a:bodyPr wrap="squar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cs typeface="Cooper Black" panose="0208090404030B020404" pitchFamily="18" charset="0"/>
              </a:rPr>
              <a:t>Khaled Waleed</a:t>
            </a:r>
          </a:p>
        </p:txBody>
      </p:sp>
      <p:sp>
        <p:nvSpPr>
          <p:cNvPr id="22" name="Rectangle 21"/>
          <p:cNvSpPr/>
          <p:nvPr/>
        </p:nvSpPr>
        <p:spPr>
          <a:xfrm>
            <a:off x="7480860" y="5737421"/>
            <a:ext cx="1602740" cy="954107"/>
          </a:xfrm>
          <a:prstGeom prst="rect">
            <a:avLst/>
          </a:prstGeom>
          <a:noFill/>
        </p:spPr>
        <p:txBody>
          <a:bodyPr wrap="squar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cs typeface="Cooper Black" panose="0208090404030B020404" pitchFamily="18" charset="0"/>
              </a:rPr>
              <a:t>Yousef </a:t>
            </a:r>
            <a:r>
              <a:rPr lang="en-US" sz="2800" dirty="0" err="1">
                <a:ln w="0"/>
                <a:solidFill>
                  <a:schemeClr val="bg1"/>
                </a:solidFill>
                <a:effectLst>
                  <a:outerShdw blurRad="38100" dist="19050" dir="2700000" algn="tl" rotWithShape="0">
                    <a:schemeClr val="dk1">
                      <a:alpha val="40000"/>
                    </a:schemeClr>
                  </a:outerShdw>
                </a:effectLst>
                <a:latin typeface="Cooper Black" panose="0208090404030B020404" pitchFamily="18" charset="0"/>
                <a:cs typeface="Cooper Black" panose="0208090404030B020404" pitchFamily="18" charset="0"/>
              </a:rPr>
              <a:t>Azer</a:t>
            </a:r>
            <a:endParaRPr lang="en-US" sz="28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cs typeface="Cooper Black" panose="0208090404030B020404" pitchFamily="18" charset="0"/>
            </a:endParaRPr>
          </a:p>
        </p:txBody>
      </p:sp>
      <p:sp>
        <p:nvSpPr>
          <p:cNvPr id="23" name="Rectangle 22"/>
          <p:cNvSpPr/>
          <p:nvPr/>
        </p:nvSpPr>
        <p:spPr>
          <a:xfrm>
            <a:off x="5467880" y="5772474"/>
            <a:ext cx="1693545" cy="954107"/>
          </a:xfrm>
          <a:prstGeom prst="rect">
            <a:avLst/>
          </a:prstGeom>
          <a:noFill/>
        </p:spPr>
        <p:txBody>
          <a:bodyPr wrap="square" lIns="91440" tIns="45720" rIns="91440" bIns="45720">
            <a:spAutoFit/>
          </a:bodyPr>
          <a:lstStyle/>
          <a:p>
            <a:pPr algn="ctr"/>
            <a:r>
              <a:rPr lang="en-US" sz="2800" dirty="0" err="1">
                <a:ln w="0"/>
                <a:solidFill>
                  <a:schemeClr val="bg1"/>
                </a:solidFill>
                <a:effectLst>
                  <a:outerShdw blurRad="38100" dist="19050" dir="2700000" algn="tl" rotWithShape="0">
                    <a:schemeClr val="dk1">
                      <a:alpha val="40000"/>
                    </a:schemeClr>
                  </a:outerShdw>
                </a:effectLst>
                <a:latin typeface="Cooper Black" panose="0208090404030B020404" pitchFamily="18" charset="0"/>
                <a:cs typeface="Cooper Black" panose="0208090404030B020404" pitchFamily="18" charset="0"/>
              </a:rPr>
              <a:t>Raghda</a:t>
            </a:r>
            <a:r>
              <a:rPr lang="en-US" sz="28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cs typeface="Cooper Black" panose="0208090404030B020404" pitchFamily="18" charset="0"/>
              </a:rPr>
              <a:t> Ragab</a:t>
            </a:r>
          </a:p>
        </p:txBody>
      </p:sp>
      <p:sp>
        <p:nvSpPr>
          <p:cNvPr id="24" name="Rectangle 23"/>
          <p:cNvSpPr/>
          <p:nvPr/>
        </p:nvSpPr>
        <p:spPr>
          <a:xfrm>
            <a:off x="5214610" y="3145341"/>
            <a:ext cx="2055976" cy="954107"/>
          </a:xfrm>
          <a:prstGeom prst="rect">
            <a:avLst/>
          </a:prstGeom>
          <a:noFill/>
        </p:spPr>
        <p:txBody>
          <a:bodyPr wrap="squar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rPr>
              <a:t>Ziad Ashraf</a:t>
            </a:r>
          </a:p>
        </p:txBody>
      </p:sp>
      <p:sp>
        <p:nvSpPr>
          <p:cNvPr id="25" name="Rectangle 24"/>
          <p:cNvSpPr/>
          <p:nvPr/>
        </p:nvSpPr>
        <p:spPr>
          <a:xfrm>
            <a:off x="-115957" y="2746499"/>
            <a:ext cx="3029381" cy="1200329"/>
          </a:xfrm>
          <a:prstGeom prst="rect">
            <a:avLst/>
          </a:prstGeom>
          <a:noFill/>
        </p:spPr>
        <p:txBody>
          <a:bodyPr wrap="square" lIns="91440" tIns="45720" rIns="91440" bIns="45720">
            <a:spAutoFit/>
          </a:bodyPr>
          <a:lstStyle/>
          <a:p>
            <a:pPr algn="ctr"/>
            <a:r>
              <a:rPr lang="en-US" sz="36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rPr>
              <a:t>DR.BASSM MOHAMED</a:t>
            </a:r>
          </a:p>
        </p:txBody>
      </p:sp>
      <p:sp>
        <p:nvSpPr>
          <p:cNvPr id="26" name="Rectangle 25"/>
          <p:cNvSpPr/>
          <p:nvPr/>
        </p:nvSpPr>
        <p:spPr>
          <a:xfrm>
            <a:off x="9488056" y="3132855"/>
            <a:ext cx="2050315" cy="954107"/>
          </a:xfrm>
          <a:prstGeom prst="rect">
            <a:avLst/>
          </a:prstGeom>
          <a:noFill/>
        </p:spPr>
        <p:txBody>
          <a:bodyPr wrap="squar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cs typeface="Cooper Black" panose="0208090404030B020404" pitchFamily="18" charset="0"/>
              </a:rPr>
              <a:t>Ahmed badr</a:t>
            </a:r>
          </a:p>
        </p:txBody>
      </p:sp>
      <p:sp>
        <p:nvSpPr>
          <p:cNvPr id="27" name="Rectangle 26"/>
          <p:cNvSpPr/>
          <p:nvPr/>
        </p:nvSpPr>
        <p:spPr>
          <a:xfrm>
            <a:off x="5383356" y="3945208"/>
            <a:ext cx="450063" cy="922020"/>
          </a:xfrm>
          <a:prstGeom prst="rect">
            <a:avLst/>
          </a:prstGeom>
          <a:noFill/>
        </p:spPr>
        <p:txBody>
          <a:bodyPr wrap="squar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Picture 2" descr="Screenshot 2024-01-27 215830"/>
          <p:cNvPicPr>
            <a:picLocks noChangeAspect="1"/>
          </p:cNvPicPr>
          <p:nvPr/>
        </p:nvPicPr>
        <p:blipFill>
          <a:blip r:embed="rId2"/>
          <a:srcRect l="6436" t="3316" r="11695" b="19643"/>
          <a:stretch>
            <a:fillRect/>
          </a:stretch>
        </p:blipFill>
        <p:spPr>
          <a:xfrm>
            <a:off x="5546893" y="1585663"/>
            <a:ext cx="1583690" cy="1619885"/>
          </a:xfrm>
          <a:prstGeom prst="ellipse">
            <a:avLst/>
          </a:prstGeom>
        </p:spPr>
      </p:pic>
      <p:pic>
        <p:nvPicPr>
          <p:cNvPr id="17" name="Picture 16" descr="Screenshot 2024-01-27 215900"/>
          <p:cNvPicPr>
            <a:picLocks noChangeAspect="1"/>
          </p:cNvPicPr>
          <p:nvPr/>
        </p:nvPicPr>
        <p:blipFill>
          <a:blip r:embed="rId3"/>
          <a:srcRect l="15999" t="6699" r="23867" b="34135"/>
          <a:stretch>
            <a:fillRect/>
          </a:stretch>
        </p:blipFill>
        <p:spPr>
          <a:xfrm>
            <a:off x="7553062" y="1574233"/>
            <a:ext cx="1586230" cy="1631315"/>
          </a:xfrm>
          <a:prstGeom prst="ellipse">
            <a:avLst/>
          </a:prstGeom>
        </p:spPr>
      </p:pic>
      <p:pic>
        <p:nvPicPr>
          <p:cNvPr id="28" name="Picture 27" descr="WhatsApp Image 2024-01-27 at 7.27.53 PM"/>
          <p:cNvPicPr>
            <a:picLocks noChangeAspect="1"/>
          </p:cNvPicPr>
          <p:nvPr/>
        </p:nvPicPr>
        <p:blipFill>
          <a:blip r:embed="rId4"/>
          <a:srcRect l="6283" t="16611" r="397" b="31017"/>
          <a:stretch>
            <a:fillRect/>
          </a:stretch>
        </p:blipFill>
        <p:spPr>
          <a:xfrm>
            <a:off x="5588264" y="4170876"/>
            <a:ext cx="1570355" cy="1566545"/>
          </a:xfrm>
          <a:prstGeom prst="ellipse">
            <a:avLst/>
          </a:prstGeom>
        </p:spPr>
      </p:pic>
      <p:pic>
        <p:nvPicPr>
          <p:cNvPr id="29" name="Picture 28" descr="WhatsApp Image 2024-01-27 at 9.50.38 PM"/>
          <p:cNvPicPr>
            <a:picLocks noChangeAspect="1"/>
          </p:cNvPicPr>
          <p:nvPr/>
        </p:nvPicPr>
        <p:blipFill>
          <a:blip r:embed="rId5"/>
          <a:srcRect l="13037" t="2606" r="15062" b="39866"/>
          <a:stretch>
            <a:fillRect/>
          </a:stretch>
        </p:blipFill>
        <p:spPr>
          <a:xfrm>
            <a:off x="9550942" y="1524310"/>
            <a:ext cx="1598295" cy="1704975"/>
          </a:xfrm>
          <a:prstGeom prst="ellipse">
            <a:avLst/>
          </a:prstGeom>
        </p:spPr>
      </p:pic>
      <p:pic>
        <p:nvPicPr>
          <p:cNvPr id="30" name="Picture 29" descr="Screenshot 2024-01-27 220917"/>
          <p:cNvPicPr>
            <a:picLocks noChangeAspect="1"/>
          </p:cNvPicPr>
          <p:nvPr/>
        </p:nvPicPr>
        <p:blipFill>
          <a:blip r:embed="rId6"/>
          <a:srcRect l="16152" t="-164" r="10390" b="27661"/>
          <a:stretch>
            <a:fillRect/>
          </a:stretch>
        </p:blipFill>
        <p:spPr>
          <a:xfrm>
            <a:off x="9517602" y="4110404"/>
            <a:ext cx="1607820" cy="1694180"/>
          </a:xfrm>
          <a:prstGeom prst="ellipse">
            <a:avLst/>
          </a:prstGeom>
        </p:spPr>
      </p:pic>
      <p:pic>
        <p:nvPicPr>
          <p:cNvPr id="32" name="Picture 31" descr="Screenshot 2024-01-28 134157"/>
          <p:cNvPicPr>
            <a:picLocks noChangeAspect="1"/>
          </p:cNvPicPr>
          <p:nvPr/>
        </p:nvPicPr>
        <p:blipFill>
          <a:blip r:embed="rId7"/>
          <a:srcRect l="17149" t="7057" r="28514" b="49919"/>
          <a:stretch>
            <a:fillRect/>
          </a:stretch>
        </p:blipFill>
        <p:spPr>
          <a:xfrm>
            <a:off x="7395726" y="4167905"/>
            <a:ext cx="1557020" cy="1651635"/>
          </a:xfrm>
          <a:prstGeom prst="ellipse">
            <a:avLst/>
          </a:prstGeom>
        </p:spPr>
      </p:pic>
      <p:pic>
        <p:nvPicPr>
          <p:cNvPr id="33" name="Picture 32"/>
          <p:cNvPicPr>
            <a:picLocks noChangeAspect="1"/>
          </p:cNvPicPr>
          <p:nvPr/>
        </p:nvPicPr>
        <p:blipFill rotWithShape="1">
          <a:blip r:embed="rId8">
            <a:extLst>
              <a:ext uri="{28A0092B-C50C-407E-A947-70E740481C1C}">
                <a14:useLocalDpi xmlns:a14="http://schemas.microsoft.com/office/drawing/2010/main" val="0"/>
              </a:ext>
            </a:extLst>
          </a:blip>
          <a:srcRect l="16345" t="663" r="26635" b="36214"/>
          <a:stretch/>
        </p:blipFill>
        <p:spPr>
          <a:xfrm>
            <a:off x="3426436" y="2541145"/>
            <a:ext cx="1870281" cy="1869841"/>
          </a:xfrm>
          <a:prstGeom prst="ellipse">
            <a:avLst/>
          </a:prstGeom>
        </p:spPr>
      </p:pic>
      <p:sp>
        <p:nvSpPr>
          <p:cNvPr id="34" name="Rectangle 33"/>
          <p:cNvSpPr/>
          <p:nvPr/>
        </p:nvSpPr>
        <p:spPr>
          <a:xfrm>
            <a:off x="3559526" y="4351780"/>
            <a:ext cx="1604100" cy="830997"/>
          </a:xfrm>
          <a:prstGeom prst="rect">
            <a:avLst/>
          </a:prstGeom>
          <a:no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rPr>
              <a:t>Ahmed Farooq</a:t>
            </a:r>
          </a:p>
        </p:txBody>
      </p:sp>
      <p:pic>
        <p:nvPicPr>
          <p:cNvPr id="66" name="Picture 65"/>
          <p:cNvPicPr>
            <a:picLocks noChangeAspect="1"/>
          </p:cNvPicPr>
          <p:nvPr/>
        </p:nvPicPr>
        <p:blipFill>
          <a:blip r:embed="rId9"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9591" y="94830"/>
            <a:ext cx="670559" cy="656704"/>
          </a:xfrm>
          <a:prstGeom prst="rect">
            <a:avLst/>
          </a:prstGeom>
          <a:noFill/>
        </p:spPr>
      </p:pic>
      <p:sp>
        <p:nvSpPr>
          <p:cNvPr id="15" name="Rectangle 14">
            <a:extLst>
              <a:ext uri="{FF2B5EF4-FFF2-40B4-BE49-F238E27FC236}">
                <a16:creationId xmlns:a16="http://schemas.microsoft.com/office/drawing/2014/main" id="{B7BAB014-45DC-1E87-1514-3E0BE378A27E}"/>
              </a:ext>
            </a:extLst>
          </p:cNvPr>
          <p:cNvSpPr/>
          <p:nvPr/>
        </p:nvSpPr>
        <p:spPr>
          <a:xfrm>
            <a:off x="-223088" y="4186193"/>
            <a:ext cx="3353466" cy="1200329"/>
          </a:xfrm>
          <a:prstGeom prst="rect">
            <a:avLst/>
          </a:prstGeom>
          <a:noFill/>
        </p:spPr>
        <p:txBody>
          <a:bodyPr wrap="square" lIns="91440" tIns="45720" rIns="91440" bIns="45720">
            <a:spAutoFit/>
          </a:bodyPr>
          <a:lstStyle/>
          <a:p>
            <a:pPr algn="ctr"/>
            <a:r>
              <a:rPr lang="en-US" sz="36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rPr>
              <a:t> ENG : Fatma Saudi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3" name="Google Shape;371;p38"/>
          <p:cNvSpPr/>
          <p:nvPr/>
        </p:nvSpPr>
        <p:spPr>
          <a:xfrm>
            <a:off x="4681728" y="2547824"/>
            <a:ext cx="6236208" cy="1292656"/>
          </a:xfrm>
          <a:prstGeom prst="ellipse">
            <a:avLst/>
          </a:prstGeom>
          <a:solidFill>
            <a:srgbClr val="69E5D9"/>
          </a:solidFill>
          <a:ln>
            <a:noFill/>
          </a:ln>
        </p:spPr>
        <p:txBody>
          <a:bodyPr spcFirstLastPara="1" wrap="square" lIns="121900" tIns="121900" rIns="121900" bIns="121900" anchor="ctr" anchorCtr="0">
            <a:noAutofit/>
          </a:bodyPr>
          <a:lstStyle/>
          <a:p>
            <a:endParaRPr sz="2400"/>
          </a:p>
        </p:txBody>
      </p:sp>
      <p:sp>
        <p:nvSpPr>
          <p:cNvPr id="4" name="Google Shape;371;p38"/>
          <p:cNvSpPr/>
          <p:nvPr/>
        </p:nvSpPr>
        <p:spPr>
          <a:xfrm>
            <a:off x="11034145" y="5429637"/>
            <a:ext cx="2076000" cy="20760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5" name="Google Shape;371;p38"/>
          <p:cNvSpPr/>
          <p:nvPr/>
        </p:nvSpPr>
        <p:spPr>
          <a:xfrm>
            <a:off x="-533953" y="-283136"/>
            <a:ext cx="2076000" cy="2076000"/>
          </a:xfrm>
          <a:prstGeom prst="ellipse">
            <a:avLst/>
          </a:prstGeom>
          <a:solidFill>
            <a:srgbClr val="B7F3ED"/>
          </a:solidFill>
          <a:ln>
            <a:noFill/>
          </a:ln>
        </p:spPr>
        <p:txBody>
          <a:bodyPr spcFirstLastPara="1" wrap="square" lIns="121900" tIns="121900" rIns="121900" bIns="121900" anchor="ctr" anchorCtr="0">
            <a:noAutofit/>
          </a:bodyPr>
          <a:lstStyle/>
          <a:p>
            <a:endParaRPr sz="2400"/>
          </a:p>
        </p:txBody>
      </p:sp>
      <p:sp>
        <p:nvSpPr>
          <p:cNvPr id="6" name="Rectangle 5"/>
          <p:cNvSpPr/>
          <p:nvPr/>
        </p:nvSpPr>
        <p:spPr>
          <a:xfrm>
            <a:off x="504047" y="2581462"/>
            <a:ext cx="10881360" cy="1200329"/>
          </a:xfrm>
          <a:prstGeom prst="rect">
            <a:avLst/>
          </a:prstGeom>
        </p:spPr>
        <p:txBody>
          <a:bodyPr wrap="square">
            <a:spAutoFit/>
          </a:bodyPr>
          <a:lstStyle/>
          <a:p>
            <a:pPr algn="ctr"/>
            <a:r>
              <a:rPr lang="en-US" sz="7200" dirty="0">
                <a:solidFill>
                  <a:srgbClr val="FFC000"/>
                </a:solidFill>
                <a:latin typeface="Cooper Black" panose="0208090404030B020404" pitchFamily="18" charset="0"/>
                <a:ea typeface="+mn-lt"/>
                <a:cs typeface="+mn-lt"/>
              </a:rPr>
              <a:t>Project</a:t>
            </a:r>
            <a:r>
              <a:rPr lang="en-US" sz="7200" dirty="0">
                <a:solidFill>
                  <a:schemeClr val="accent5">
                    <a:lumMod val="20000"/>
                    <a:lumOff val="80000"/>
                  </a:schemeClr>
                </a:solidFill>
                <a:latin typeface="Cooper Black" panose="0208090404030B020404" pitchFamily="18" charset="0"/>
                <a:ea typeface="+mn-lt"/>
                <a:cs typeface="+mn-lt"/>
              </a:rPr>
              <a:t> </a:t>
            </a:r>
            <a:r>
              <a:rPr lang="en-US" sz="7200" dirty="0">
                <a:solidFill>
                  <a:srgbClr val="106E65"/>
                </a:solidFill>
                <a:latin typeface="Cooper Black" panose="0208090404030B020404" pitchFamily="18" charset="0"/>
                <a:ea typeface="+mn-lt"/>
                <a:cs typeface="+mn-lt"/>
              </a:rPr>
              <a:t>Management</a:t>
            </a:r>
          </a:p>
        </p:txBody>
      </p:sp>
      <p:pic>
        <p:nvPicPr>
          <p:cNvPr id="8" name="Picture 7"/>
          <p:cNvPicPr>
            <a:picLocks noChangeAspect="1"/>
          </p:cNvPicPr>
          <p:nvPr/>
        </p:nvPicPr>
        <p:blipFill>
          <a:blip r:embed="rId2"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1363030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31" name="Google Shape;2003;p84"/>
          <p:cNvSpPr/>
          <p:nvPr/>
        </p:nvSpPr>
        <p:spPr>
          <a:xfrm>
            <a:off x="601878" y="3498505"/>
            <a:ext cx="2603200" cy="4508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2" name="Google Shape;2004;p84"/>
          <p:cNvSpPr/>
          <p:nvPr/>
        </p:nvSpPr>
        <p:spPr>
          <a:xfrm>
            <a:off x="4079071" y="5071700"/>
            <a:ext cx="3347399" cy="4508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3" name="Google Shape;2005;p84"/>
          <p:cNvSpPr/>
          <p:nvPr/>
        </p:nvSpPr>
        <p:spPr>
          <a:xfrm>
            <a:off x="4018729" y="3498505"/>
            <a:ext cx="3364906" cy="4508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4" name="Google Shape;2006;p84"/>
          <p:cNvSpPr/>
          <p:nvPr/>
        </p:nvSpPr>
        <p:spPr>
          <a:xfrm>
            <a:off x="8303755" y="4620900"/>
            <a:ext cx="3013992" cy="4508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5" name="Google Shape;2008;p84"/>
          <p:cNvSpPr/>
          <p:nvPr/>
        </p:nvSpPr>
        <p:spPr>
          <a:xfrm>
            <a:off x="802069" y="5031701"/>
            <a:ext cx="2603200" cy="4508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6" name="Google Shape;2009;p84"/>
          <p:cNvSpPr txBox="1">
            <a:spLocks noGrp="1"/>
          </p:cNvSpPr>
          <p:nvPr/>
        </p:nvSpPr>
        <p:spPr>
          <a:xfrm>
            <a:off x="8303755" y="3698129"/>
            <a:ext cx="2925067" cy="646400"/>
          </a:xfrm>
          <a:prstGeom prst="rect">
            <a:avLst/>
          </a:prstGeom>
        </p:spPr>
        <p:txBody>
          <a:bodyPr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1865" kern="1200">
                <a:solidFill>
                  <a:schemeClr val="tx1"/>
                </a:solidFill>
                <a:latin typeface="Darker Grotesque Medium"/>
                <a:ea typeface="Darker Grotesque Medium"/>
                <a:cs typeface="Darker Grotesque Medium"/>
                <a:sym typeface="Darker Grotesque Medium"/>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2135"/>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2135"/>
              </a:spcBef>
              <a:spcAft>
                <a:spcPts val="2135"/>
              </a:spcAft>
              <a:buSzPts val="1400"/>
              <a:buFont typeface="Arial" panose="020B0604020202020204" pitchFamily="34" charset="0"/>
              <a:buNone/>
              <a:defRPr sz="1800" kern="1200">
                <a:solidFill>
                  <a:schemeClr val="tx1"/>
                </a:solidFill>
                <a:latin typeface="+mn-lt"/>
                <a:ea typeface="+mn-ea"/>
                <a:cs typeface="+mn-cs"/>
              </a:defRPr>
            </a:lvl9pPr>
          </a:lstStyle>
          <a:p>
            <a:pPr marL="0" indent="0" algn="ctr"/>
            <a:r>
              <a:rPr lang="en-US" dirty="0">
                <a:solidFill>
                  <a:srgbClr val="B7F3ED"/>
                </a:solidFill>
                <a:latin typeface="Adobe Caslon Pro" panose="0205050205050A020403" charset="0"/>
                <a:cs typeface="Adobe Caslon Pro" panose="0205050205050A020403" charset="0"/>
              </a:rPr>
              <a:t>Professionals conducting research in the field of neurology and oncology</a:t>
            </a:r>
          </a:p>
          <a:p>
            <a:pPr marL="0" indent="0"/>
            <a:endParaRPr lang="en-US" dirty="0">
              <a:solidFill>
                <a:srgbClr val="F4BCF4"/>
              </a:solidFill>
              <a:latin typeface="Adobe Caslon Pro" panose="0205050205050A020403" charset="0"/>
              <a:cs typeface="Adobe Caslon Pro" panose="0205050205050A020403" charset="0"/>
            </a:endParaRPr>
          </a:p>
        </p:txBody>
      </p:sp>
      <p:sp>
        <p:nvSpPr>
          <p:cNvPr id="37" name="Google Shape;2010;p84"/>
          <p:cNvSpPr txBox="1">
            <a:spLocks noGrp="1"/>
          </p:cNvSpPr>
          <p:nvPr/>
        </p:nvSpPr>
        <p:spPr>
          <a:xfrm>
            <a:off x="8189225" y="5615226"/>
            <a:ext cx="3599608" cy="646400"/>
          </a:xfrm>
          <a:prstGeom prst="rect">
            <a:avLst/>
          </a:prstGeom>
          <a:noFill/>
          <a:extLst>
            <a:ext uri="{909E8E84-426E-40DD-AFC4-6F175D3DCCD1}">
              <a14:hiddenFill xmlns:a14="http://schemas.microsoft.com/office/drawing/2010/main">
                <a:solidFill>
                  <a:srgbClr val="F4BCF4"/>
                </a:solidFill>
              </a14:hiddenFill>
            </a:ext>
          </a:extLst>
        </p:spPr>
        <p:txBody>
          <a:bodyPr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1865" kern="1200">
                <a:solidFill>
                  <a:schemeClr val="tx1"/>
                </a:solidFill>
                <a:latin typeface="Darker Grotesque Medium"/>
                <a:ea typeface="Darker Grotesque Medium"/>
                <a:cs typeface="Darker Grotesque Medium"/>
                <a:sym typeface="Darker Grotesque Medium"/>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2135"/>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2135"/>
              </a:spcBef>
              <a:spcAft>
                <a:spcPts val="2135"/>
              </a:spcAft>
              <a:buSzPts val="1400"/>
              <a:buFont typeface="Arial" panose="020B0604020202020204" pitchFamily="34" charset="0"/>
              <a:buNone/>
              <a:defRPr sz="1800" kern="1200">
                <a:solidFill>
                  <a:schemeClr val="tx1"/>
                </a:solidFill>
                <a:latin typeface="+mn-lt"/>
                <a:ea typeface="+mn-ea"/>
                <a:cs typeface="+mn-cs"/>
              </a:defRPr>
            </a:lvl9pPr>
          </a:lstStyle>
          <a:p>
            <a:pPr marL="0" indent="0" algn="ctr"/>
            <a:r>
              <a:rPr lang="en-US" dirty="0">
                <a:solidFill>
                  <a:srgbClr val="23CBBB"/>
                </a:solidFill>
                <a:latin typeface="Adobe Caslon Pro" panose="0205050205050A020403" charset="0"/>
                <a:cs typeface="Adobe Caslon Pro" panose="0205050205050A020403" charset="0"/>
              </a:rPr>
              <a:t>IT professionals responsible for the maintenance, configuration, and security of the Brain Tumor Detection system</a:t>
            </a:r>
          </a:p>
        </p:txBody>
      </p:sp>
      <p:sp>
        <p:nvSpPr>
          <p:cNvPr id="38" name="Google Shape;2012;p84"/>
          <p:cNvSpPr txBox="1">
            <a:spLocks noGrp="1"/>
          </p:cNvSpPr>
          <p:nvPr/>
        </p:nvSpPr>
        <p:spPr>
          <a:xfrm>
            <a:off x="7950440" y="4469676"/>
            <a:ext cx="3369760" cy="763316"/>
          </a:xfrm>
          <a:prstGeom prst="rect">
            <a:avLst/>
          </a:prstGeom>
          <a:noFill/>
        </p:spPr>
        <p:txBody>
          <a:bodyPr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4000" kern="1200">
                <a:solidFill>
                  <a:schemeClr val="tx1"/>
                </a:solidFill>
                <a:latin typeface="+mj-lt"/>
                <a:ea typeface="+mj-ea"/>
                <a:cs typeface="+mj-cs"/>
              </a:defRPr>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r>
              <a:rPr lang="en-US" sz="1800" dirty="0">
                <a:solidFill>
                  <a:srgbClr val="106E65"/>
                </a:solidFill>
                <a:latin typeface="Adobe Gothic Std B" panose="020B0800000000000000" pitchFamily="34" charset="-128"/>
                <a:ea typeface="Adobe Gothic Std B" panose="020B0800000000000000" pitchFamily="34" charset="-128"/>
              </a:rPr>
              <a:t>Software Administrators</a:t>
            </a:r>
            <a:endParaRPr sz="1800" dirty="0">
              <a:solidFill>
                <a:srgbClr val="106E65"/>
              </a:solidFill>
              <a:latin typeface="Adobe Gothic Std B" panose="020B0800000000000000" pitchFamily="34" charset="-128"/>
              <a:ea typeface="Adobe Gothic Std B" panose="020B0800000000000000" pitchFamily="34" charset="-128"/>
            </a:endParaRPr>
          </a:p>
        </p:txBody>
      </p:sp>
      <p:sp>
        <p:nvSpPr>
          <p:cNvPr id="39" name="Google Shape;2013;p84"/>
          <p:cNvSpPr txBox="1">
            <a:spLocks noGrp="1"/>
          </p:cNvSpPr>
          <p:nvPr/>
        </p:nvSpPr>
        <p:spPr>
          <a:xfrm>
            <a:off x="603483" y="17092"/>
            <a:ext cx="10272000" cy="763600"/>
          </a:xfrm>
          <a:prstGeom prst="rect">
            <a:avLst/>
          </a:prstGeom>
        </p:spPr>
        <p:txBody>
          <a:bodyPr vert="horz" wrap="square" lIns="121900" tIns="121900" rIns="121900" bIns="121900" rtlCol="0" anchor="t" anchorCtr="0">
            <a:noAutofit/>
          </a:bodyPr>
          <a:lstStyle>
            <a:lvl1pPr lvl="0" algn="ctr" defTabSz="914400" rtl="0" eaLnBrk="1" latinLnBrk="0" hangingPunct="1">
              <a:lnSpc>
                <a:spcPct val="90000"/>
              </a:lnSpc>
              <a:spcBef>
                <a:spcPts val="0"/>
              </a:spcBef>
              <a:spcAft>
                <a:spcPts val="0"/>
              </a:spcAft>
              <a:buSzPts val="3500"/>
              <a:buNone/>
              <a:defRPr sz="4000" kern="1200">
                <a:solidFill>
                  <a:schemeClr val="tx1"/>
                </a:solidFill>
                <a:latin typeface="+mj-lt"/>
                <a:ea typeface="+mj-ea"/>
                <a:cs typeface="+mj-cs"/>
              </a:defRPr>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r>
              <a:rPr lang="en-US" dirty="0">
                <a:solidFill>
                  <a:srgbClr val="FFC000"/>
                </a:solidFill>
                <a:latin typeface="Berlin Sans FB Demi" panose="020E0802020502020306" pitchFamily="34" charset="0"/>
              </a:rPr>
              <a:t>The targeted users</a:t>
            </a:r>
            <a:endParaRPr dirty="0">
              <a:solidFill>
                <a:srgbClr val="FFC000"/>
              </a:solidFill>
              <a:latin typeface="Berlin Sans FB Demi" panose="020E0802020502020306" pitchFamily="34" charset="0"/>
            </a:endParaRPr>
          </a:p>
        </p:txBody>
      </p:sp>
      <p:sp>
        <p:nvSpPr>
          <p:cNvPr id="40" name="Google Shape;2014;p84"/>
          <p:cNvSpPr txBox="1">
            <a:spLocks noGrp="1"/>
          </p:cNvSpPr>
          <p:nvPr/>
        </p:nvSpPr>
        <p:spPr>
          <a:xfrm>
            <a:off x="450222" y="3433074"/>
            <a:ext cx="2679065" cy="581660"/>
          </a:xfrm>
          <a:prstGeom prst="rect">
            <a:avLst/>
          </a:prstGeom>
          <a:noFill/>
        </p:spPr>
        <p:txBody>
          <a:bodyPr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4000" kern="1200">
                <a:solidFill>
                  <a:schemeClr val="tx1"/>
                </a:solidFill>
                <a:latin typeface="+mj-lt"/>
                <a:ea typeface="+mj-ea"/>
                <a:cs typeface="+mj-cs"/>
              </a:defRPr>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r>
              <a:rPr lang="en-US" sz="2800" dirty="0">
                <a:solidFill>
                  <a:srgbClr val="106E65"/>
                </a:solidFill>
                <a:latin typeface="Berlin Sans FB Demi" panose="020E0802020502020306" pitchFamily="34" charset="0"/>
                <a:ea typeface="Adobe Gothic Std B" panose="020B0800000000000000" pitchFamily="34" charset="-128"/>
              </a:rPr>
              <a:t>Neurologists</a:t>
            </a:r>
            <a:endParaRPr sz="2800" dirty="0">
              <a:solidFill>
                <a:srgbClr val="106E65"/>
              </a:solidFill>
              <a:latin typeface="Berlin Sans FB Demi" panose="020E0802020502020306" pitchFamily="34" charset="0"/>
              <a:ea typeface="Adobe Gothic Std B" panose="020B0800000000000000" pitchFamily="34" charset="-128"/>
            </a:endParaRPr>
          </a:p>
        </p:txBody>
      </p:sp>
      <p:sp>
        <p:nvSpPr>
          <p:cNvPr id="41" name="Google Shape;2015;p84"/>
          <p:cNvSpPr txBox="1">
            <a:spLocks noGrp="1"/>
          </p:cNvSpPr>
          <p:nvPr/>
        </p:nvSpPr>
        <p:spPr>
          <a:xfrm>
            <a:off x="525562" y="4212375"/>
            <a:ext cx="2528384" cy="782156"/>
          </a:xfrm>
          <a:prstGeom prst="rect">
            <a:avLst/>
          </a:prstGeom>
        </p:spPr>
        <p:txBody>
          <a:bodyPr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1865" kern="1200">
                <a:solidFill>
                  <a:schemeClr val="tx1"/>
                </a:solidFill>
                <a:latin typeface="Darker Grotesque Medium"/>
                <a:ea typeface="Darker Grotesque Medium"/>
                <a:cs typeface="Darker Grotesque Medium"/>
                <a:sym typeface="Darker Grotesque Medium"/>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2135"/>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2135"/>
              </a:spcBef>
              <a:spcAft>
                <a:spcPts val="2135"/>
              </a:spcAft>
              <a:buSzPts val="1400"/>
              <a:buFont typeface="Arial" panose="020B0604020202020204" pitchFamily="34" charset="0"/>
              <a:buNone/>
              <a:defRPr sz="1800" kern="1200">
                <a:solidFill>
                  <a:schemeClr val="tx1"/>
                </a:solidFill>
                <a:latin typeface="+mn-lt"/>
                <a:ea typeface="+mn-ea"/>
                <a:cs typeface="+mn-cs"/>
              </a:defRPr>
            </a:lvl9pPr>
          </a:lstStyle>
          <a:p>
            <a:pPr marL="0" indent="0" algn="ctr"/>
            <a:r>
              <a:rPr lang="en-US" dirty="0">
                <a:solidFill>
                  <a:srgbClr val="23CBBB"/>
                </a:solidFill>
                <a:latin typeface="Adobe Caslon Pro" panose="0205050205050A020403" charset="0"/>
                <a:cs typeface="Adobe Caslon Pro" panose="0205050205050A020403" charset="0"/>
              </a:rPr>
              <a:t>Medical doctors with expertise in the nervous system</a:t>
            </a:r>
          </a:p>
        </p:txBody>
      </p:sp>
      <p:sp>
        <p:nvSpPr>
          <p:cNvPr id="42" name="Google Shape;2017;p84"/>
          <p:cNvSpPr txBox="1">
            <a:spLocks noGrp="1"/>
          </p:cNvSpPr>
          <p:nvPr/>
        </p:nvSpPr>
        <p:spPr>
          <a:xfrm>
            <a:off x="4118397" y="4215967"/>
            <a:ext cx="3124380" cy="646400"/>
          </a:xfrm>
          <a:prstGeom prst="rect">
            <a:avLst/>
          </a:prstGeom>
        </p:spPr>
        <p:txBody>
          <a:bodyPr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1865" kern="1200">
                <a:solidFill>
                  <a:schemeClr val="tx1"/>
                </a:solidFill>
                <a:latin typeface="Darker Grotesque Medium"/>
                <a:ea typeface="Darker Grotesque Medium"/>
                <a:cs typeface="Darker Grotesque Medium"/>
                <a:sym typeface="Darker Grotesque Medium"/>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2135"/>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2135"/>
              </a:spcBef>
              <a:spcAft>
                <a:spcPts val="2135"/>
              </a:spcAft>
              <a:buSzPts val="1400"/>
              <a:buFont typeface="Arial" panose="020B0604020202020204" pitchFamily="34" charset="0"/>
              <a:buNone/>
              <a:defRPr sz="1800" kern="1200">
                <a:solidFill>
                  <a:schemeClr val="tx1"/>
                </a:solidFill>
                <a:latin typeface="+mn-lt"/>
                <a:ea typeface="+mn-ea"/>
                <a:cs typeface="+mn-cs"/>
              </a:defRPr>
            </a:lvl9pPr>
          </a:lstStyle>
          <a:p>
            <a:pPr marL="0" indent="0" algn="ctr"/>
            <a:r>
              <a:rPr lang="en-US" sz="1600" dirty="0">
                <a:solidFill>
                  <a:srgbClr val="23CBBB"/>
                </a:solidFill>
                <a:latin typeface="Adobe Caslon Pro" panose="0205050205050A020403" charset="0"/>
                <a:cs typeface="Adobe Caslon Pro" panose="0205050205050A020403" charset="0"/>
              </a:rPr>
              <a:t>Professionals responsible for operating imaging equipment and capturing the necessary scans</a:t>
            </a:r>
          </a:p>
        </p:txBody>
      </p:sp>
      <p:sp>
        <p:nvSpPr>
          <p:cNvPr id="43" name="Google Shape;2018;p84"/>
          <p:cNvSpPr txBox="1">
            <a:spLocks noGrp="1"/>
          </p:cNvSpPr>
          <p:nvPr/>
        </p:nvSpPr>
        <p:spPr>
          <a:xfrm>
            <a:off x="833728" y="5192172"/>
            <a:ext cx="2175200" cy="256400"/>
          </a:xfrm>
          <a:prstGeom prst="rect">
            <a:avLst/>
          </a:prstGeom>
          <a:noFill/>
        </p:spPr>
        <p:txBody>
          <a:bodyPr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4000" kern="1200">
                <a:solidFill>
                  <a:schemeClr val="tx1"/>
                </a:solidFill>
                <a:latin typeface="+mj-lt"/>
                <a:ea typeface="+mj-ea"/>
                <a:cs typeface="+mj-cs"/>
              </a:defRPr>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r>
              <a:rPr lang="en-US" sz="2800" dirty="0">
                <a:solidFill>
                  <a:srgbClr val="106E65"/>
                </a:solidFill>
                <a:latin typeface="Adobe Gothic Std B" panose="020B0800000000000000" pitchFamily="34" charset="-128"/>
                <a:ea typeface="Adobe Gothic Std B" panose="020B0800000000000000" pitchFamily="34" charset="-128"/>
              </a:rPr>
              <a:t>Patients</a:t>
            </a:r>
          </a:p>
        </p:txBody>
      </p:sp>
      <p:sp>
        <p:nvSpPr>
          <p:cNvPr id="44" name="Google Shape;2019;p84"/>
          <p:cNvSpPr txBox="1">
            <a:spLocks noGrp="1"/>
          </p:cNvSpPr>
          <p:nvPr/>
        </p:nvSpPr>
        <p:spPr>
          <a:xfrm>
            <a:off x="467920" y="5853068"/>
            <a:ext cx="2983459" cy="646400"/>
          </a:xfrm>
          <a:prstGeom prst="rect">
            <a:avLst/>
          </a:prstGeom>
        </p:spPr>
        <p:txBody>
          <a:bodyPr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1865" kern="1200">
                <a:solidFill>
                  <a:schemeClr val="tx1"/>
                </a:solidFill>
                <a:latin typeface="Darker Grotesque Medium"/>
                <a:ea typeface="Darker Grotesque Medium"/>
                <a:cs typeface="Darker Grotesque Medium"/>
                <a:sym typeface="Darker Grotesque Medium"/>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2135"/>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2135"/>
              </a:spcBef>
              <a:spcAft>
                <a:spcPts val="2135"/>
              </a:spcAft>
              <a:buSzPts val="1400"/>
              <a:buFont typeface="Arial" panose="020B0604020202020204" pitchFamily="34" charset="0"/>
              <a:buNone/>
              <a:defRPr sz="1800" kern="1200">
                <a:solidFill>
                  <a:schemeClr val="tx1"/>
                </a:solidFill>
                <a:latin typeface="+mn-lt"/>
                <a:ea typeface="+mn-ea"/>
                <a:cs typeface="+mn-cs"/>
              </a:defRPr>
            </a:lvl9pPr>
          </a:lstStyle>
          <a:p>
            <a:pPr marL="0" indent="0" algn="ctr"/>
            <a:r>
              <a:rPr lang="en-US" dirty="0">
                <a:solidFill>
                  <a:srgbClr val="B7F3ED"/>
                </a:solidFill>
                <a:latin typeface="Adobe Caslon Pro" panose="0205050205050A020403" charset="0"/>
                <a:cs typeface="Adobe Caslon Pro" panose="0205050205050A020403" charset="0"/>
              </a:rPr>
              <a:t>Individuals undergoing brain imaging for diagnostic purposes</a:t>
            </a:r>
          </a:p>
        </p:txBody>
      </p:sp>
      <p:sp>
        <p:nvSpPr>
          <p:cNvPr id="45" name="Google Shape;2020;p84"/>
          <p:cNvSpPr txBox="1">
            <a:spLocks noGrp="1"/>
          </p:cNvSpPr>
          <p:nvPr/>
        </p:nvSpPr>
        <p:spPr>
          <a:xfrm>
            <a:off x="3482475" y="4946026"/>
            <a:ext cx="4196675" cy="657469"/>
          </a:xfrm>
          <a:prstGeom prst="rect">
            <a:avLst/>
          </a:prstGeom>
          <a:noFill/>
        </p:spPr>
        <p:txBody>
          <a:bodyPr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4000" kern="1200">
                <a:solidFill>
                  <a:schemeClr val="tx1"/>
                </a:solidFill>
                <a:latin typeface="+mj-lt"/>
                <a:ea typeface="+mj-ea"/>
                <a:cs typeface="+mj-cs"/>
              </a:defRPr>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r>
              <a:rPr lang="en-US" sz="1800" dirty="0">
                <a:solidFill>
                  <a:srgbClr val="106E65"/>
                </a:solidFill>
                <a:latin typeface="Adobe Gothic Std B" panose="020B0800000000000000" pitchFamily="34" charset="-128"/>
                <a:ea typeface="Adobe Gothic Std B" panose="020B0800000000000000" pitchFamily="34" charset="-128"/>
              </a:rPr>
              <a:t>Healthcare Administrators</a:t>
            </a:r>
            <a:endParaRPr sz="1800" dirty="0">
              <a:solidFill>
                <a:srgbClr val="106E65"/>
              </a:solidFill>
              <a:latin typeface="Adobe Gothic Std B" panose="020B0800000000000000" pitchFamily="34" charset="-128"/>
              <a:ea typeface="Adobe Gothic Std B" panose="020B0800000000000000" pitchFamily="34" charset="-128"/>
            </a:endParaRPr>
          </a:p>
        </p:txBody>
      </p:sp>
      <p:sp>
        <p:nvSpPr>
          <p:cNvPr id="46" name="Google Shape;2021;p84"/>
          <p:cNvSpPr txBox="1">
            <a:spLocks noGrp="1"/>
          </p:cNvSpPr>
          <p:nvPr/>
        </p:nvSpPr>
        <p:spPr>
          <a:xfrm>
            <a:off x="4300786" y="5938426"/>
            <a:ext cx="3057784" cy="646400"/>
          </a:xfrm>
          <a:prstGeom prst="rect">
            <a:avLst/>
          </a:prstGeom>
        </p:spPr>
        <p:txBody>
          <a:bodyPr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1865" kern="1200">
                <a:solidFill>
                  <a:schemeClr val="tx1"/>
                </a:solidFill>
                <a:latin typeface="Darker Grotesque Medium"/>
                <a:ea typeface="Darker Grotesque Medium"/>
                <a:cs typeface="Darker Grotesque Medium"/>
                <a:sym typeface="Darker Grotesque Medium"/>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2135"/>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2135"/>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2135"/>
              </a:spcBef>
              <a:spcAft>
                <a:spcPts val="2135"/>
              </a:spcAft>
              <a:buSzPts val="1400"/>
              <a:buFont typeface="Arial" panose="020B0604020202020204" pitchFamily="34" charset="0"/>
              <a:buNone/>
              <a:defRPr sz="1800" kern="1200">
                <a:solidFill>
                  <a:schemeClr val="tx1"/>
                </a:solidFill>
                <a:latin typeface="+mn-lt"/>
                <a:ea typeface="+mn-ea"/>
                <a:cs typeface="+mn-cs"/>
              </a:defRPr>
            </a:lvl9pPr>
          </a:lstStyle>
          <a:p>
            <a:pPr marL="0" indent="0" algn="ctr"/>
            <a:r>
              <a:rPr lang="en-US" dirty="0">
                <a:solidFill>
                  <a:srgbClr val="23CBBB"/>
                </a:solidFill>
                <a:latin typeface="Adobe Caslon Pro" panose="0205050205050A020403" charset="0"/>
                <a:cs typeface="Adobe Caslon Pro" panose="0205050205050A020403" charset="0"/>
              </a:rPr>
              <a:t>Professionals involved in the management and administration of healthcare facilities</a:t>
            </a:r>
          </a:p>
        </p:txBody>
      </p:sp>
      <p:sp>
        <p:nvSpPr>
          <p:cNvPr id="47" name="Google Shape;2022;p84"/>
          <p:cNvSpPr/>
          <p:nvPr/>
        </p:nvSpPr>
        <p:spPr>
          <a:xfrm>
            <a:off x="2903887" y="3488397"/>
            <a:ext cx="450800" cy="450800"/>
          </a:xfrm>
          <a:prstGeom prst="ellipse">
            <a:avLst/>
          </a:prstGeom>
          <a:solidFill>
            <a:srgbClr val="FFC000"/>
          </a:solidFill>
          <a:ln w="9525" cap="flat" cmpd="sng">
            <a:no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48" name="Google Shape;2023;p84"/>
          <p:cNvSpPr/>
          <p:nvPr/>
        </p:nvSpPr>
        <p:spPr>
          <a:xfrm>
            <a:off x="6975670" y="3498505"/>
            <a:ext cx="450800" cy="450800"/>
          </a:xfrm>
          <a:prstGeom prst="ellipse">
            <a:avLst/>
          </a:prstGeom>
          <a:solidFill>
            <a:srgbClr val="69E5D9"/>
          </a:solidFill>
          <a:ln w="9525" cap="flat" cmpd="sng">
            <a:no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solidFill>
                <a:srgbClr val="1A998E"/>
              </a:solidFill>
            </a:endParaRPr>
          </a:p>
        </p:txBody>
      </p:sp>
      <p:sp>
        <p:nvSpPr>
          <p:cNvPr id="49" name="Google Shape;2024;p84"/>
          <p:cNvSpPr/>
          <p:nvPr/>
        </p:nvSpPr>
        <p:spPr>
          <a:xfrm>
            <a:off x="7071111" y="5065094"/>
            <a:ext cx="450800" cy="450800"/>
          </a:xfrm>
          <a:prstGeom prst="ellipse">
            <a:avLst/>
          </a:prstGeom>
          <a:solidFill>
            <a:srgbClr val="95D889"/>
          </a:solidFill>
          <a:ln w="9525" cap="flat" cmpd="sng">
            <a:no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grpSp>
        <p:nvGrpSpPr>
          <p:cNvPr id="50" name="Group 49"/>
          <p:cNvGrpSpPr/>
          <p:nvPr/>
        </p:nvGrpSpPr>
        <p:grpSpPr>
          <a:xfrm>
            <a:off x="8322912" y="2823908"/>
            <a:ext cx="2937200" cy="402793"/>
            <a:chOff x="8397233" y="2603374"/>
            <a:chExt cx="2937200" cy="402793"/>
          </a:xfrm>
        </p:grpSpPr>
        <p:sp>
          <p:nvSpPr>
            <p:cNvPr id="61" name="Google Shape;2007;p84"/>
            <p:cNvSpPr/>
            <p:nvPr/>
          </p:nvSpPr>
          <p:spPr>
            <a:xfrm>
              <a:off x="8397233" y="2604525"/>
              <a:ext cx="2886755" cy="401642"/>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62" name="Google Shape;2025;p84"/>
            <p:cNvSpPr/>
            <p:nvPr/>
          </p:nvSpPr>
          <p:spPr>
            <a:xfrm>
              <a:off x="10883633" y="2603374"/>
              <a:ext cx="450800" cy="401642"/>
            </a:xfrm>
            <a:prstGeom prst="ellipse">
              <a:avLst/>
            </a:prstGeom>
            <a:solidFill>
              <a:srgbClr val="106E65"/>
            </a:solidFill>
            <a:ln w="9525" cap="flat" cmpd="sng">
              <a:no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grpSp>
      <p:sp>
        <p:nvSpPr>
          <p:cNvPr id="51" name="Google Shape;2026;p84"/>
          <p:cNvSpPr/>
          <p:nvPr/>
        </p:nvSpPr>
        <p:spPr>
          <a:xfrm>
            <a:off x="10966884" y="4614294"/>
            <a:ext cx="450800" cy="450800"/>
          </a:xfrm>
          <a:prstGeom prst="ellipse">
            <a:avLst/>
          </a:prstGeom>
          <a:solidFill>
            <a:srgbClr val="FFC000"/>
          </a:solidFill>
          <a:ln w="9525" cap="flat" cmpd="sng">
            <a:no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2" name="Google Shape;2027;p84"/>
          <p:cNvSpPr/>
          <p:nvPr/>
        </p:nvSpPr>
        <p:spPr>
          <a:xfrm>
            <a:off x="3106412" y="5021593"/>
            <a:ext cx="450800" cy="450800"/>
          </a:xfrm>
          <a:prstGeom prst="ellipse">
            <a:avLst/>
          </a:prstGeom>
          <a:solidFill>
            <a:srgbClr val="B7F3ED"/>
          </a:solidFill>
          <a:ln w="9525" cap="flat" cmpd="sng">
            <a:no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3" name="Google Shape;370;p38"/>
          <p:cNvSpPr/>
          <p:nvPr/>
        </p:nvSpPr>
        <p:spPr>
          <a:xfrm>
            <a:off x="9616372" y="-534055"/>
            <a:ext cx="2723200" cy="2723200"/>
          </a:xfrm>
          <a:prstGeom prst="ellipse">
            <a:avLst/>
          </a:prstGeom>
          <a:noFill/>
          <a:ln w="19050" cap="flat" cmpd="sng">
            <a:solidFill>
              <a:srgbClr val="23CBBB"/>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4" name="Google Shape;2016;p84"/>
          <p:cNvSpPr txBox="1">
            <a:spLocks noGrp="1"/>
          </p:cNvSpPr>
          <p:nvPr/>
        </p:nvSpPr>
        <p:spPr>
          <a:xfrm>
            <a:off x="3759870" y="3535571"/>
            <a:ext cx="3548552" cy="376667"/>
          </a:xfrm>
          <a:prstGeom prst="rect">
            <a:avLst/>
          </a:prstGeom>
          <a:noFill/>
        </p:spPr>
        <p:txBody>
          <a:bodyPr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4000" kern="1200">
                <a:solidFill>
                  <a:schemeClr val="tx1"/>
                </a:solidFill>
                <a:latin typeface="+mj-lt"/>
                <a:ea typeface="+mj-ea"/>
                <a:cs typeface="+mj-cs"/>
              </a:defRPr>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r>
              <a:rPr lang="en-US" sz="1800" dirty="0">
                <a:solidFill>
                  <a:srgbClr val="106E65"/>
                </a:solidFill>
                <a:latin typeface="Berlin Sans FB Demi" panose="020E0802020502020306" pitchFamily="34" charset="0"/>
              </a:rPr>
              <a:t>Medical Imaging Technicians</a:t>
            </a:r>
            <a:endParaRPr sz="1800" dirty="0">
              <a:solidFill>
                <a:srgbClr val="106E65"/>
              </a:solidFill>
              <a:latin typeface="Berlin Sans FB Demi" panose="020E0802020502020306" pitchFamily="34" charset="0"/>
            </a:endParaRPr>
          </a:p>
        </p:txBody>
      </p:sp>
      <p:sp>
        <p:nvSpPr>
          <p:cNvPr id="56" name="Google Shape;2011;p84"/>
          <p:cNvSpPr txBox="1">
            <a:spLocks noGrp="1"/>
          </p:cNvSpPr>
          <p:nvPr/>
        </p:nvSpPr>
        <p:spPr>
          <a:xfrm>
            <a:off x="8089742" y="2804159"/>
            <a:ext cx="3012619" cy="489156"/>
          </a:xfrm>
          <a:prstGeom prst="rect">
            <a:avLst/>
          </a:prstGeom>
          <a:noFill/>
        </p:spPr>
        <p:txBody>
          <a:bodyPr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4000" kern="1200">
                <a:solidFill>
                  <a:schemeClr val="tx1"/>
                </a:solidFill>
                <a:latin typeface="+mj-lt"/>
                <a:ea typeface="+mj-ea"/>
                <a:cs typeface="+mj-cs"/>
              </a:defRPr>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r>
              <a:rPr lang="en-US" sz="1800" dirty="0">
                <a:solidFill>
                  <a:srgbClr val="106E65"/>
                </a:solidFill>
                <a:latin typeface="Adobe Gothic Std B" panose="020B0800000000000000" pitchFamily="34" charset="-128"/>
                <a:ea typeface="Adobe Gothic Std B" panose="020B0800000000000000" pitchFamily="34" charset="-128"/>
              </a:rPr>
              <a:t>Medical Researchers</a:t>
            </a:r>
            <a:endParaRPr sz="1800" dirty="0">
              <a:solidFill>
                <a:srgbClr val="106E65"/>
              </a:solidFill>
              <a:latin typeface="Adobe Gothic Std B" panose="020B0800000000000000" pitchFamily="34" charset="-128"/>
              <a:ea typeface="Adobe Gothic Std B" panose="020B0800000000000000" pitchFamily="34" charset="-128"/>
            </a:endParaRPr>
          </a:p>
        </p:txBody>
      </p:sp>
      <p:sp>
        <p:nvSpPr>
          <p:cNvPr id="57" name="Google Shape;2007;p84"/>
          <p:cNvSpPr/>
          <p:nvPr/>
        </p:nvSpPr>
        <p:spPr>
          <a:xfrm>
            <a:off x="4300786" y="1812124"/>
            <a:ext cx="2886755" cy="473695"/>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8" name="Google Shape;2025;p84"/>
          <p:cNvSpPr/>
          <p:nvPr/>
        </p:nvSpPr>
        <p:spPr>
          <a:xfrm>
            <a:off x="6874060" y="1793332"/>
            <a:ext cx="450800" cy="473695"/>
          </a:xfrm>
          <a:prstGeom prst="ellipse">
            <a:avLst/>
          </a:prstGeom>
          <a:solidFill>
            <a:srgbClr val="E6F3F3"/>
          </a:solidFill>
          <a:ln w="9525" cap="flat" cmpd="sng">
            <a:no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9" name="Rectangle 58"/>
          <p:cNvSpPr/>
          <p:nvPr/>
        </p:nvSpPr>
        <p:spPr>
          <a:xfrm>
            <a:off x="4283106" y="1879221"/>
            <a:ext cx="2601994" cy="369332"/>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106E65"/>
                </a:solidFill>
                <a:latin typeface="Adobe Gothic Std B" panose="020B0800000000000000" pitchFamily="34" charset="-128"/>
                <a:ea typeface="Adobe Gothic Std B" panose="020B0800000000000000" pitchFamily="34" charset="-128"/>
              </a:rPr>
              <a:t>Regulatory Authorities</a:t>
            </a:r>
            <a:endParaRPr lang="en-US" b="1" cap="none" spc="0" dirty="0">
              <a:ln w="9525">
                <a:solidFill>
                  <a:schemeClr val="bg1"/>
                </a:solidFill>
                <a:prstDash val="solid"/>
              </a:ln>
              <a:solidFill>
                <a:srgbClr val="106E65"/>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endParaRPr>
          </a:p>
        </p:txBody>
      </p:sp>
      <p:sp>
        <p:nvSpPr>
          <p:cNvPr id="60" name="Rectangle 59"/>
          <p:cNvSpPr/>
          <p:nvPr/>
        </p:nvSpPr>
        <p:spPr>
          <a:xfrm>
            <a:off x="3172492" y="2435187"/>
            <a:ext cx="5131263" cy="584775"/>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B7F3ED"/>
                </a:solidFill>
                <a:latin typeface="Adobe Caslon Pro Bold" panose="0205070206050A020403" pitchFamily="18" charset="0"/>
                <a:ea typeface="Adobe Fan Heiti Std B" panose="020B0700000000000000" pitchFamily="34" charset="-128"/>
              </a:rPr>
              <a:t>Government agencies and regulatory bodies responsible for overseeing healthcare standards and practices</a:t>
            </a:r>
            <a:endParaRPr lang="en-US" sz="1600" b="0" cap="none" spc="0" dirty="0">
              <a:ln w="0"/>
              <a:solidFill>
                <a:srgbClr val="B7F3ED"/>
              </a:solidFill>
              <a:effectLst/>
              <a:latin typeface="Adobe Caslon Pro Bold" panose="0205070206050A020403" pitchFamily="18" charset="0"/>
              <a:ea typeface="Adobe Fan Heiti Std B" panose="020B0700000000000000" pitchFamily="34" charset="-128"/>
            </a:endParaRPr>
          </a:p>
        </p:txBody>
      </p:sp>
      <p:sp>
        <p:nvSpPr>
          <p:cNvPr id="63" name="Rectangle 62"/>
          <p:cNvSpPr/>
          <p:nvPr/>
        </p:nvSpPr>
        <p:spPr>
          <a:xfrm>
            <a:off x="2417342" y="746725"/>
            <a:ext cx="7755483" cy="646331"/>
          </a:xfrm>
          <a:prstGeom prst="rect">
            <a:avLst/>
          </a:prstGeom>
        </p:spPr>
        <p:txBody>
          <a:bodyPr wrap="square">
            <a:spAutoFit/>
          </a:bodyPr>
          <a:lstStyle/>
          <a:p>
            <a:pPr algn="ctr"/>
            <a:r>
              <a:rPr lang="en-US" dirty="0">
                <a:solidFill>
                  <a:srgbClr val="B7F3ED"/>
                </a:solidFill>
                <a:latin typeface="Adobe Gothic Std B" panose="020B0800000000000000" pitchFamily="34" charset="-128"/>
                <a:ea typeface="Adobe Gothic Std B" panose="020B0800000000000000" pitchFamily="34" charset="-128"/>
              </a:rPr>
              <a:t>Experienced medical professionals who specialize in the interpretation of medical images, particularly those related to brain scans</a:t>
            </a:r>
            <a:endParaRPr lang="en-US" dirty="0">
              <a:ln w="0"/>
              <a:solidFill>
                <a:srgbClr val="B7F3ED"/>
              </a:solidFill>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1139467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3" name="Google Shape;371;p38"/>
          <p:cNvSpPr/>
          <p:nvPr/>
        </p:nvSpPr>
        <p:spPr>
          <a:xfrm>
            <a:off x="976126" y="4127601"/>
            <a:ext cx="2076000" cy="2076000"/>
          </a:xfrm>
          <a:prstGeom prst="ellipse">
            <a:avLst/>
          </a:prstGeom>
          <a:solidFill>
            <a:srgbClr val="551582">
              <a:alpha val="33000"/>
            </a:srgbClr>
          </a:solidFill>
          <a:ln>
            <a:noFill/>
          </a:ln>
        </p:spPr>
        <p:txBody>
          <a:bodyPr spcFirstLastPara="1" wrap="square" lIns="121900" tIns="121900" rIns="121900" bIns="121900" anchor="ctr" anchorCtr="0">
            <a:noAutofit/>
          </a:bodyPr>
          <a:lstStyle/>
          <a:p>
            <a:endParaRPr sz="2400"/>
          </a:p>
        </p:txBody>
      </p:sp>
      <p:sp>
        <p:nvSpPr>
          <p:cNvPr id="4" name="Google Shape;371;p38"/>
          <p:cNvSpPr/>
          <p:nvPr/>
        </p:nvSpPr>
        <p:spPr>
          <a:xfrm>
            <a:off x="6890773" y="4615468"/>
            <a:ext cx="2076000" cy="2076000"/>
          </a:xfrm>
          <a:prstGeom prst="ellipse">
            <a:avLst/>
          </a:prstGeom>
          <a:solidFill>
            <a:srgbClr val="FFC000">
              <a:alpha val="20000"/>
            </a:srgbClr>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6719776" y="259180"/>
            <a:ext cx="2723200" cy="2723200"/>
          </a:xfrm>
          <a:prstGeom prst="ellipse">
            <a:avLst/>
          </a:prstGeom>
          <a:noFill/>
          <a:ln w="19050" cap="flat" cmpd="sng">
            <a:solidFill>
              <a:srgbClr val="CBBAF5">
                <a:alpha val="210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Rectangle 7"/>
          <p:cNvSpPr/>
          <p:nvPr/>
        </p:nvSpPr>
        <p:spPr>
          <a:xfrm>
            <a:off x="2705791" y="-64468"/>
            <a:ext cx="6115777" cy="769441"/>
          </a:xfrm>
          <a:prstGeom prst="rect">
            <a:avLst/>
          </a:prstGeom>
        </p:spPr>
        <p:txBody>
          <a:bodyPr wrap="none">
            <a:spAutoFit/>
          </a:bodyPr>
          <a:lstStyle/>
          <a:p>
            <a:r>
              <a:rPr lang="en-US" sz="4400" dirty="0">
                <a:solidFill>
                  <a:srgbClr val="FFC000"/>
                </a:solidFill>
                <a:latin typeface="Berlin Sans FB Demi" panose="020E0802020502020306" pitchFamily="34" charset="0"/>
              </a:rPr>
              <a:t>Functional requirement</a:t>
            </a:r>
            <a:endParaRPr lang="ar-EG" sz="4400" dirty="0">
              <a:solidFill>
                <a:srgbClr val="FFC000"/>
              </a:solidFill>
              <a:latin typeface="Berlin Sans FB Demi" panose="020E0802020502020306" pitchFamily="34" charset="0"/>
            </a:endParaRPr>
          </a:p>
        </p:txBody>
      </p:sp>
      <p:grpSp>
        <p:nvGrpSpPr>
          <p:cNvPr id="40" name="Group 39"/>
          <p:cNvGrpSpPr/>
          <p:nvPr/>
        </p:nvGrpSpPr>
        <p:grpSpPr>
          <a:xfrm>
            <a:off x="185139" y="804493"/>
            <a:ext cx="11718408" cy="5557589"/>
            <a:chOff x="1620290" y="1589476"/>
            <a:chExt cx="6014382" cy="2219136"/>
          </a:xfrm>
        </p:grpSpPr>
        <p:sp>
          <p:nvSpPr>
            <p:cNvPr id="41" name="Google Shape;2302;p87"/>
            <p:cNvSpPr/>
            <p:nvPr/>
          </p:nvSpPr>
          <p:spPr>
            <a:xfrm>
              <a:off x="1620290" y="2209547"/>
              <a:ext cx="958961" cy="156091"/>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03;p87"/>
            <p:cNvSpPr/>
            <p:nvPr/>
          </p:nvSpPr>
          <p:spPr>
            <a:xfrm>
              <a:off x="1660620" y="1589476"/>
              <a:ext cx="918631" cy="117584"/>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roup 42"/>
            <p:cNvGrpSpPr/>
            <p:nvPr/>
          </p:nvGrpSpPr>
          <p:grpSpPr>
            <a:xfrm>
              <a:off x="1687355" y="1635840"/>
              <a:ext cx="5947317" cy="2172772"/>
              <a:chOff x="1687355" y="1635840"/>
              <a:chExt cx="5947317" cy="2172772"/>
            </a:xfrm>
          </p:grpSpPr>
          <p:grpSp>
            <p:nvGrpSpPr>
              <p:cNvPr id="44" name="Google Shape;2229;p87"/>
              <p:cNvGrpSpPr/>
              <p:nvPr/>
            </p:nvGrpSpPr>
            <p:grpSpPr>
              <a:xfrm>
                <a:off x="2714808" y="1707060"/>
                <a:ext cx="3747829" cy="2101552"/>
                <a:chOff x="-352669" y="280289"/>
                <a:chExt cx="8054647" cy="4516554"/>
              </a:xfrm>
            </p:grpSpPr>
            <p:sp>
              <p:nvSpPr>
                <p:cNvPr id="63" name="Google Shape;2230;p87"/>
                <p:cNvSpPr/>
                <p:nvPr/>
              </p:nvSpPr>
              <p:spPr>
                <a:xfrm>
                  <a:off x="-352669" y="280289"/>
                  <a:ext cx="8054647" cy="4516554"/>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31;p87"/>
                <p:cNvSpPr/>
                <p:nvPr/>
              </p:nvSpPr>
              <p:spPr>
                <a:xfrm>
                  <a:off x="-205414" y="452774"/>
                  <a:ext cx="7600456" cy="4243904"/>
                </a:xfrm>
                <a:custGeom>
                  <a:avLst/>
                  <a:gdLst/>
                  <a:ahLst/>
                  <a:cxnLst/>
                  <a:rect l="l" t="t" r="r" b="b"/>
                  <a:pathLst>
                    <a:path w="227201" h="118526" extrusionOk="0">
                      <a:moveTo>
                        <a:pt x="0" y="0"/>
                      </a:moveTo>
                      <a:lnTo>
                        <a:pt x="0" y="114909"/>
                      </a:lnTo>
                      <a:cubicBezTo>
                        <a:pt x="0" y="116903"/>
                        <a:pt x="1622" y="118526"/>
                        <a:pt x="3616" y="118526"/>
                      </a:cubicBezTo>
                      <a:lnTo>
                        <a:pt x="223584" y="118526"/>
                      </a:lnTo>
                      <a:cubicBezTo>
                        <a:pt x="225577" y="118526"/>
                        <a:pt x="227201" y="116903"/>
                        <a:pt x="227201" y="114909"/>
                      </a:cubicBezTo>
                      <a:lnTo>
                        <a:pt x="227201" y="0"/>
                      </a:lnTo>
                      <a:close/>
                    </a:path>
                  </a:pathLst>
                </a:custGeom>
                <a:solidFill>
                  <a:schemeClr val="l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32;p87"/>
                <p:cNvSpPr/>
                <p:nvPr/>
              </p:nvSpPr>
              <p:spPr>
                <a:xfrm>
                  <a:off x="5194576" y="1360211"/>
                  <a:ext cx="2379230" cy="2270014"/>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33;p87"/>
                <p:cNvSpPr/>
                <p:nvPr/>
              </p:nvSpPr>
              <p:spPr>
                <a:xfrm>
                  <a:off x="5163175" y="2777525"/>
                  <a:ext cx="1096050" cy="76750"/>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34;p87"/>
                <p:cNvSpPr/>
                <p:nvPr/>
              </p:nvSpPr>
              <p:spPr>
                <a:xfrm>
                  <a:off x="5163175" y="3363425"/>
                  <a:ext cx="520925" cy="77225"/>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35;p87"/>
                <p:cNvSpPr/>
                <p:nvPr/>
              </p:nvSpPr>
              <p:spPr>
                <a:xfrm>
                  <a:off x="5163175" y="2972525"/>
                  <a:ext cx="1096050" cy="77225"/>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36;p87"/>
                <p:cNvSpPr/>
                <p:nvPr/>
              </p:nvSpPr>
              <p:spPr>
                <a:xfrm>
                  <a:off x="5163175" y="3167975"/>
                  <a:ext cx="1096050" cy="77225"/>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37;p87"/>
                <p:cNvSpPr/>
                <p:nvPr/>
              </p:nvSpPr>
              <p:spPr>
                <a:xfrm>
                  <a:off x="5032225" y="1552525"/>
                  <a:ext cx="72350" cy="72325"/>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38;p87"/>
                <p:cNvSpPr/>
                <p:nvPr/>
              </p:nvSpPr>
              <p:spPr>
                <a:xfrm>
                  <a:off x="5176350" y="1552525"/>
                  <a:ext cx="72350" cy="72325"/>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39;p87"/>
                <p:cNvSpPr/>
                <p:nvPr/>
              </p:nvSpPr>
              <p:spPr>
                <a:xfrm>
                  <a:off x="5320525"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42;p87"/>
                <p:cNvSpPr/>
                <p:nvPr/>
              </p:nvSpPr>
              <p:spPr>
                <a:xfrm>
                  <a:off x="5778375" y="1865250"/>
                  <a:ext cx="285375" cy="285400"/>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43;p87"/>
                <p:cNvSpPr/>
                <p:nvPr/>
              </p:nvSpPr>
              <p:spPr>
                <a:xfrm>
                  <a:off x="1308750" y="786800"/>
                  <a:ext cx="6086292" cy="189423"/>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44;p87"/>
                <p:cNvSpPr/>
                <p:nvPr/>
              </p:nvSpPr>
              <p:spPr>
                <a:xfrm>
                  <a:off x="1298975" y="575225"/>
                  <a:ext cx="91375" cy="9137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45;p87"/>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46;p87"/>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47;p87"/>
                <p:cNvSpPr/>
                <p:nvPr/>
              </p:nvSpPr>
              <p:spPr>
                <a:xfrm>
                  <a:off x="1419175"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48;p87"/>
                <p:cNvSpPr/>
                <p:nvPr/>
              </p:nvSpPr>
              <p:spPr>
                <a:xfrm>
                  <a:off x="3772000"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54;p87"/>
                <p:cNvSpPr/>
                <p:nvPr/>
              </p:nvSpPr>
              <p:spPr>
                <a:xfrm>
                  <a:off x="1246200" y="2803450"/>
                  <a:ext cx="130475" cy="1304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rgbClr val="870AD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55;p87"/>
                <p:cNvSpPr/>
                <p:nvPr/>
              </p:nvSpPr>
              <p:spPr>
                <a:xfrm>
                  <a:off x="1246200" y="3047775"/>
                  <a:ext cx="130475" cy="1304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rgbClr val="CBBAF5"/>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56;p87"/>
                <p:cNvSpPr/>
                <p:nvPr/>
              </p:nvSpPr>
              <p:spPr>
                <a:xfrm>
                  <a:off x="1246200" y="3292075"/>
                  <a:ext cx="130475" cy="130475"/>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57;p87"/>
                <p:cNvSpPr/>
                <p:nvPr/>
              </p:nvSpPr>
              <p:spPr>
                <a:xfrm>
                  <a:off x="3057182" y="1489975"/>
                  <a:ext cx="2047124" cy="2131606"/>
                </a:xfrm>
                <a:custGeom>
                  <a:avLst/>
                  <a:gdLst/>
                  <a:ahLst/>
                  <a:cxnLst/>
                  <a:rect l="l" t="t" r="r" b="b"/>
                  <a:pathLst>
                    <a:path w="60437" h="86177" extrusionOk="0">
                      <a:moveTo>
                        <a:pt x="1583" y="0"/>
                      </a:moveTo>
                      <a:cubicBezTo>
                        <a:pt x="704" y="0"/>
                        <a:pt x="1" y="704"/>
                        <a:pt x="1" y="1564"/>
                      </a:cubicBezTo>
                      <a:lnTo>
                        <a:pt x="1" y="84594"/>
                      </a:lnTo>
                      <a:cubicBezTo>
                        <a:pt x="1" y="85473"/>
                        <a:pt x="704" y="86177"/>
                        <a:pt x="1583" y="86177"/>
                      </a:cubicBezTo>
                      <a:lnTo>
                        <a:pt x="58852" y="86177"/>
                      </a:lnTo>
                      <a:cubicBezTo>
                        <a:pt x="59712" y="86177"/>
                        <a:pt x="60436" y="85473"/>
                        <a:pt x="60436" y="84594"/>
                      </a:cubicBezTo>
                      <a:lnTo>
                        <a:pt x="60436" y="1564"/>
                      </a:lnTo>
                      <a:cubicBezTo>
                        <a:pt x="60436" y="704"/>
                        <a:pt x="59712" y="0"/>
                        <a:pt x="58852"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60;p87"/>
                <p:cNvSpPr/>
                <p:nvPr/>
              </p:nvSpPr>
              <p:spPr>
                <a:xfrm>
                  <a:off x="3395275" y="2777525"/>
                  <a:ext cx="1096025" cy="76750"/>
                </a:xfrm>
                <a:custGeom>
                  <a:avLst/>
                  <a:gdLst/>
                  <a:ahLst/>
                  <a:cxnLst/>
                  <a:rect l="l" t="t" r="r" b="b"/>
                  <a:pathLst>
                    <a:path w="43841" h="3070" extrusionOk="0">
                      <a:moveTo>
                        <a:pt x="1543" y="1"/>
                      </a:moveTo>
                      <a:cubicBezTo>
                        <a:pt x="683" y="1"/>
                        <a:pt x="0" y="685"/>
                        <a:pt x="0" y="1525"/>
                      </a:cubicBezTo>
                      <a:cubicBezTo>
                        <a:pt x="0" y="2385"/>
                        <a:pt x="683" y="3070"/>
                        <a:pt x="1543" y="3070"/>
                      </a:cubicBezTo>
                      <a:lnTo>
                        <a:pt x="42297" y="3070"/>
                      </a:lnTo>
                      <a:cubicBezTo>
                        <a:pt x="43157" y="3070"/>
                        <a:pt x="43841" y="2385"/>
                        <a:pt x="43841" y="1525"/>
                      </a:cubicBezTo>
                      <a:cubicBezTo>
                        <a:pt x="43841" y="685"/>
                        <a:pt x="43157" y="1"/>
                        <a:pt x="42297" y="1"/>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61;p87"/>
                <p:cNvSpPr/>
                <p:nvPr/>
              </p:nvSpPr>
              <p:spPr>
                <a:xfrm>
                  <a:off x="3395275" y="3363425"/>
                  <a:ext cx="521375" cy="77225"/>
                </a:xfrm>
                <a:custGeom>
                  <a:avLst/>
                  <a:gdLst/>
                  <a:ahLst/>
                  <a:cxnLst/>
                  <a:rect l="l" t="t" r="r" b="b"/>
                  <a:pathLst>
                    <a:path w="20855" h="3089" extrusionOk="0">
                      <a:moveTo>
                        <a:pt x="1543" y="1"/>
                      </a:moveTo>
                      <a:cubicBezTo>
                        <a:pt x="683" y="1"/>
                        <a:pt x="0" y="684"/>
                        <a:pt x="0" y="1544"/>
                      </a:cubicBezTo>
                      <a:cubicBezTo>
                        <a:pt x="0" y="2385"/>
                        <a:pt x="683" y="3089"/>
                        <a:pt x="1543" y="3089"/>
                      </a:cubicBezTo>
                      <a:lnTo>
                        <a:pt x="19311" y="3089"/>
                      </a:lnTo>
                      <a:cubicBezTo>
                        <a:pt x="20151" y="3089"/>
                        <a:pt x="20855" y="2385"/>
                        <a:pt x="20855" y="1544"/>
                      </a:cubicBezTo>
                      <a:cubicBezTo>
                        <a:pt x="20855" y="684"/>
                        <a:pt x="20151" y="1"/>
                        <a:pt x="19311" y="1"/>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62;p87"/>
                <p:cNvSpPr/>
                <p:nvPr/>
              </p:nvSpPr>
              <p:spPr>
                <a:xfrm>
                  <a:off x="3395275" y="2972525"/>
                  <a:ext cx="1096025" cy="77225"/>
                </a:xfrm>
                <a:custGeom>
                  <a:avLst/>
                  <a:gdLst/>
                  <a:ahLst/>
                  <a:cxnLst/>
                  <a:rect l="l" t="t" r="r" b="b"/>
                  <a:pathLst>
                    <a:path w="43841" h="3089" extrusionOk="0">
                      <a:moveTo>
                        <a:pt x="1543" y="0"/>
                      </a:moveTo>
                      <a:cubicBezTo>
                        <a:pt x="683" y="0"/>
                        <a:pt x="0" y="704"/>
                        <a:pt x="0" y="1543"/>
                      </a:cubicBezTo>
                      <a:cubicBezTo>
                        <a:pt x="0" y="2403"/>
                        <a:pt x="683" y="3088"/>
                        <a:pt x="1543" y="3088"/>
                      </a:cubicBezTo>
                      <a:lnTo>
                        <a:pt x="42297" y="3088"/>
                      </a:lnTo>
                      <a:cubicBezTo>
                        <a:pt x="43157" y="3088"/>
                        <a:pt x="43841" y="2403"/>
                        <a:pt x="43841" y="1543"/>
                      </a:cubicBezTo>
                      <a:cubicBezTo>
                        <a:pt x="43841" y="704"/>
                        <a:pt x="43157" y="0"/>
                        <a:pt x="42297" y="0"/>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63;p87"/>
                <p:cNvSpPr/>
                <p:nvPr/>
              </p:nvSpPr>
              <p:spPr>
                <a:xfrm>
                  <a:off x="3395275" y="3167975"/>
                  <a:ext cx="1096025" cy="77225"/>
                </a:xfrm>
                <a:custGeom>
                  <a:avLst/>
                  <a:gdLst/>
                  <a:ahLst/>
                  <a:cxnLst/>
                  <a:rect l="l" t="t" r="r" b="b"/>
                  <a:pathLst>
                    <a:path w="43841" h="3089" extrusionOk="0">
                      <a:moveTo>
                        <a:pt x="1543" y="0"/>
                      </a:moveTo>
                      <a:cubicBezTo>
                        <a:pt x="683" y="0"/>
                        <a:pt x="0" y="704"/>
                        <a:pt x="0" y="1544"/>
                      </a:cubicBezTo>
                      <a:cubicBezTo>
                        <a:pt x="0" y="2404"/>
                        <a:pt x="683" y="3089"/>
                        <a:pt x="1543" y="3089"/>
                      </a:cubicBezTo>
                      <a:lnTo>
                        <a:pt x="42297" y="3089"/>
                      </a:lnTo>
                      <a:cubicBezTo>
                        <a:pt x="43157" y="3089"/>
                        <a:pt x="43841" y="2404"/>
                        <a:pt x="43841" y="1544"/>
                      </a:cubicBezTo>
                      <a:cubicBezTo>
                        <a:pt x="43841" y="704"/>
                        <a:pt x="43157" y="0"/>
                        <a:pt x="42297" y="0"/>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64;p87"/>
                <p:cNvSpPr/>
                <p:nvPr/>
              </p:nvSpPr>
              <p:spPr>
                <a:xfrm>
                  <a:off x="3264775" y="1552525"/>
                  <a:ext cx="71875" cy="72325"/>
                </a:xfrm>
                <a:custGeom>
                  <a:avLst/>
                  <a:gdLst/>
                  <a:ahLst/>
                  <a:cxnLst/>
                  <a:rect l="l" t="t" r="r" b="b"/>
                  <a:pathLst>
                    <a:path w="2875" h="2893" extrusionOk="0">
                      <a:moveTo>
                        <a:pt x="1428" y="0"/>
                      </a:moveTo>
                      <a:cubicBezTo>
                        <a:pt x="646" y="0"/>
                        <a:pt x="1" y="644"/>
                        <a:pt x="1" y="1447"/>
                      </a:cubicBezTo>
                      <a:cubicBezTo>
                        <a:pt x="1" y="2247"/>
                        <a:pt x="646" y="2893"/>
                        <a:pt x="1428" y="2893"/>
                      </a:cubicBezTo>
                      <a:cubicBezTo>
                        <a:pt x="2229" y="2893"/>
                        <a:pt x="2875" y="2247"/>
                        <a:pt x="2875" y="1447"/>
                      </a:cubicBezTo>
                      <a:cubicBezTo>
                        <a:pt x="2875" y="644"/>
                        <a:pt x="2229" y="0"/>
                        <a:pt x="1428" y="0"/>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65;p87"/>
                <p:cNvSpPr/>
                <p:nvPr/>
              </p:nvSpPr>
              <p:spPr>
                <a:xfrm>
                  <a:off x="3408450" y="1552525"/>
                  <a:ext cx="72325" cy="72325"/>
                </a:xfrm>
                <a:custGeom>
                  <a:avLst/>
                  <a:gdLst/>
                  <a:ahLst/>
                  <a:cxnLst/>
                  <a:rect l="l" t="t" r="r" b="b"/>
                  <a:pathLst>
                    <a:path w="2893" h="2893" extrusionOk="0">
                      <a:moveTo>
                        <a:pt x="1446" y="0"/>
                      </a:moveTo>
                      <a:cubicBezTo>
                        <a:pt x="665" y="0"/>
                        <a:pt x="0" y="644"/>
                        <a:pt x="0" y="1447"/>
                      </a:cubicBezTo>
                      <a:cubicBezTo>
                        <a:pt x="0" y="2247"/>
                        <a:pt x="665" y="2893"/>
                        <a:pt x="1446" y="2893"/>
                      </a:cubicBezTo>
                      <a:cubicBezTo>
                        <a:pt x="2249" y="2893"/>
                        <a:pt x="2893" y="2247"/>
                        <a:pt x="2893" y="1447"/>
                      </a:cubicBezTo>
                      <a:cubicBezTo>
                        <a:pt x="2893" y="644"/>
                        <a:pt x="2249" y="0"/>
                        <a:pt x="1446"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66;p87"/>
                <p:cNvSpPr/>
                <p:nvPr/>
              </p:nvSpPr>
              <p:spPr>
                <a:xfrm>
                  <a:off x="3552600"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8" y="2893"/>
                        <a:pt x="2894" y="2247"/>
                        <a:pt x="2894" y="1447"/>
                      </a:cubicBezTo>
                      <a:cubicBezTo>
                        <a:pt x="2894" y="644"/>
                        <a:pt x="2248" y="0"/>
                        <a:pt x="1447" y="0"/>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69;p87"/>
                <p:cNvSpPr/>
                <p:nvPr/>
              </p:nvSpPr>
              <p:spPr>
                <a:xfrm>
                  <a:off x="6255800" y="950975"/>
                  <a:ext cx="48375" cy="48425"/>
                </a:xfrm>
                <a:custGeom>
                  <a:avLst/>
                  <a:gdLst/>
                  <a:ahLst/>
                  <a:cxnLst/>
                  <a:rect l="l" t="t" r="r" b="b"/>
                  <a:pathLst>
                    <a:path w="1935" h="1937" extrusionOk="0">
                      <a:moveTo>
                        <a:pt x="977" y="1"/>
                      </a:moveTo>
                      <a:cubicBezTo>
                        <a:pt x="430" y="1"/>
                        <a:pt x="0" y="431"/>
                        <a:pt x="0" y="959"/>
                      </a:cubicBezTo>
                      <a:cubicBezTo>
                        <a:pt x="0" y="1506"/>
                        <a:pt x="430" y="1936"/>
                        <a:pt x="977" y="1936"/>
                      </a:cubicBezTo>
                      <a:cubicBezTo>
                        <a:pt x="1504" y="1936"/>
                        <a:pt x="1934" y="1506"/>
                        <a:pt x="1934" y="959"/>
                      </a:cubicBezTo>
                      <a:cubicBezTo>
                        <a:pt x="1934" y="431"/>
                        <a:pt x="1504" y="1"/>
                        <a:pt x="977" y="1"/>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70;p87"/>
                <p:cNvSpPr/>
                <p:nvPr/>
              </p:nvSpPr>
              <p:spPr>
                <a:xfrm>
                  <a:off x="6361350" y="950975"/>
                  <a:ext cx="48375" cy="48425"/>
                </a:xfrm>
                <a:custGeom>
                  <a:avLst/>
                  <a:gdLst/>
                  <a:ahLst/>
                  <a:cxnLst/>
                  <a:rect l="l" t="t" r="r" b="b"/>
                  <a:pathLst>
                    <a:path w="1935" h="1937" extrusionOk="0">
                      <a:moveTo>
                        <a:pt x="957" y="1"/>
                      </a:moveTo>
                      <a:cubicBezTo>
                        <a:pt x="430" y="1"/>
                        <a:pt x="0" y="431"/>
                        <a:pt x="0" y="959"/>
                      </a:cubicBezTo>
                      <a:cubicBezTo>
                        <a:pt x="0" y="1506"/>
                        <a:pt x="430" y="1936"/>
                        <a:pt x="957" y="1936"/>
                      </a:cubicBezTo>
                      <a:cubicBezTo>
                        <a:pt x="1504" y="1936"/>
                        <a:pt x="1934" y="1506"/>
                        <a:pt x="1934" y="959"/>
                      </a:cubicBezTo>
                      <a:cubicBezTo>
                        <a:pt x="1934" y="431"/>
                        <a:pt x="1504" y="1"/>
                        <a:pt x="957"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71;p87"/>
                <p:cNvSpPr/>
                <p:nvPr/>
              </p:nvSpPr>
              <p:spPr>
                <a:xfrm>
                  <a:off x="6466875" y="950975"/>
                  <a:ext cx="48400" cy="48425"/>
                </a:xfrm>
                <a:custGeom>
                  <a:avLst/>
                  <a:gdLst/>
                  <a:ahLst/>
                  <a:cxnLst/>
                  <a:rect l="l" t="t" r="r" b="b"/>
                  <a:pathLst>
                    <a:path w="1936" h="1937" extrusionOk="0">
                      <a:moveTo>
                        <a:pt x="958" y="1"/>
                      </a:moveTo>
                      <a:cubicBezTo>
                        <a:pt x="431" y="1"/>
                        <a:pt x="1" y="431"/>
                        <a:pt x="1" y="959"/>
                      </a:cubicBezTo>
                      <a:cubicBezTo>
                        <a:pt x="1" y="1506"/>
                        <a:pt x="431" y="1936"/>
                        <a:pt x="958" y="1936"/>
                      </a:cubicBezTo>
                      <a:cubicBezTo>
                        <a:pt x="1505" y="1936"/>
                        <a:pt x="1935" y="1506"/>
                        <a:pt x="1935" y="959"/>
                      </a:cubicBezTo>
                      <a:cubicBezTo>
                        <a:pt x="1935" y="431"/>
                        <a:pt x="1505" y="1"/>
                        <a:pt x="958" y="1"/>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72;p87"/>
                <p:cNvSpPr/>
                <p:nvPr/>
              </p:nvSpPr>
              <p:spPr>
                <a:xfrm>
                  <a:off x="2596846" y="1069997"/>
                  <a:ext cx="186700" cy="186700"/>
                </a:xfrm>
                <a:custGeom>
                  <a:avLst/>
                  <a:gdLst/>
                  <a:ahLst/>
                  <a:cxnLst/>
                  <a:rect l="l" t="t" r="r" b="b"/>
                  <a:pathLst>
                    <a:path w="7468" h="7468" extrusionOk="0">
                      <a:moveTo>
                        <a:pt x="3733" y="1"/>
                      </a:moveTo>
                      <a:cubicBezTo>
                        <a:pt x="1682" y="1"/>
                        <a:pt x="1" y="1682"/>
                        <a:pt x="1" y="3733"/>
                      </a:cubicBezTo>
                      <a:cubicBezTo>
                        <a:pt x="1" y="5805"/>
                        <a:pt x="1682" y="7467"/>
                        <a:pt x="3733" y="7467"/>
                      </a:cubicBezTo>
                      <a:cubicBezTo>
                        <a:pt x="5786" y="7467"/>
                        <a:pt x="7467" y="5805"/>
                        <a:pt x="7467" y="3733"/>
                      </a:cubicBezTo>
                      <a:cubicBezTo>
                        <a:pt x="7467" y="1682"/>
                        <a:pt x="5786" y="1"/>
                        <a:pt x="3733"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73;p87"/>
                <p:cNvSpPr/>
                <p:nvPr/>
              </p:nvSpPr>
              <p:spPr>
                <a:xfrm>
                  <a:off x="2968356" y="1090766"/>
                  <a:ext cx="655275" cy="43500"/>
                </a:xfrm>
                <a:custGeom>
                  <a:avLst/>
                  <a:gdLst/>
                  <a:ahLst/>
                  <a:cxnLst/>
                  <a:rect l="l" t="t" r="r" b="b"/>
                  <a:pathLst>
                    <a:path w="26211" h="1740" extrusionOk="0">
                      <a:moveTo>
                        <a:pt x="801" y="1"/>
                      </a:moveTo>
                      <a:cubicBezTo>
                        <a:pt x="371" y="1"/>
                        <a:pt x="1" y="371"/>
                        <a:pt x="1" y="801"/>
                      </a:cubicBezTo>
                      <a:lnTo>
                        <a:pt x="1" y="939"/>
                      </a:lnTo>
                      <a:cubicBezTo>
                        <a:pt x="1" y="1369"/>
                        <a:pt x="371" y="1740"/>
                        <a:pt x="801" y="1740"/>
                      </a:cubicBezTo>
                      <a:lnTo>
                        <a:pt x="25429" y="1740"/>
                      </a:lnTo>
                      <a:cubicBezTo>
                        <a:pt x="25859" y="1740"/>
                        <a:pt x="26211" y="1369"/>
                        <a:pt x="26211" y="939"/>
                      </a:cubicBezTo>
                      <a:lnTo>
                        <a:pt x="26211" y="801"/>
                      </a:lnTo>
                      <a:cubicBezTo>
                        <a:pt x="26211" y="371"/>
                        <a:pt x="25859" y="1"/>
                        <a:pt x="2542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274;p87"/>
                <p:cNvSpPr/>
                <p:nvPr/>
              </p:nvSpPr>
              <p:spPr>
                <a:xfrm>
                  <a:off x="3444613" y="1244977"/>
                  <a:ext cx="365525" cy="43025"/>
                </a:xfrm>
                <a:custGeom>
                  <a:avLst/>
                  <a:gdLst/>
                  <a:ahLst/>
                  <a:cxnLst/>
                  <a:rect l="l" t="t" r="r" b="b"/>
                  <a:pathLst>
                    <a:path w="14621" h="1721" extrusionOk="0">
                      <a:moveTo>
                        <a:pt x="801" y="1"/>
                      </a:moveTo>
                      <a:cubicBezTo>
                        <a:pt x="371" y="1"/>
                        <a:pt x="1" y="353"/>
                        <a:pt x="1" y="783"/>
                      </a:cubicBezTo>
                      <a:lnTo>
                        <a:pt x="1" y="920"/>
                      </a:lnTo>
                      <a:cubicBezTo>
                        <a:pt x="1" y="1350"/>
                        <a:pt x="371" y="1721"/>
                        <a:pt x="801" y="1721"/>
                      </a:cubicBezTo>
                      <a:lnTo>
                        <a:pt x="13819" y="1721"/>
                      </a:lnTo>
                      <a:cubicBezTo>
                        <a:pt x="14269" y="1721"/>
                        <a:pt x="14621" y="1350"/>
                        <a:pt x="14621" y="920"/>
                      </a:cubicBezTo>
                      <a:lnTo>
                        <a:pt x="14621" y="783"/>
                      </a:lnTo>
                      <a:cubicBezTo>
                        <a:pt x="14621" y="353"/>
                        <a:pt x="14269" y="1"/>
                        <a:pt x="1381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276;p87"/>
                <p:cNvSpPr/>
                <p:nvPr/>
              </p:nvSpPr>
              <p:spPr>
                <a:xfrm>
                  <a:off x="6292925" y="1563275"/>
                  <a:ext cx="186700" cy="186675"/>
                </a:xfrm>
                <a:custGeom>
                  <a:avLst/>
                  <a:gdLst/>
                  <a:ahLst/>
                  <a:cxnLst/>
                  <a:rect l="l" t="t" r="r" b="b"/>
                  <a:pathLst>
                    <a:path w="7468" h="7467" extrusionOk="0">
                      <a:moveTo>
                        <a:pt x="3733" y="0"/>
                      </a:moveTo>
                      <a:cubicBezTo>
                        <a:pt x="1682" y="0"/>
                        <a:pt x="1" y="1681"/>
                        <a:pt x="1" y="3733"/>
                      </a:cubicBezTo>
                      <a:cubicBezTo>
                        <a:pt x="1" y="5804"/>
                        <a:pt x="1682" y="7467"/>
                        <a:pt x="3733" y="7467"/>
                      </a:cubicBezTo>
                      <a:cubicBezTo>
                        <a:pt x="5786" y="7467"/>
                        <a:pt x="7467" y="5804"/>
                        <a:pt x="7467" y="3733"/>
                      </a:cubicBezTo>
                      <a:cubicBezTo>
                        <a:pt x="7467" y="1681"/>
                        <a:pt x="5786" y="0"/>
                        <a:pt x="3733" y="0"/>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77;p87"/>
                <p:cNvSpPr/>
                <p:nvPr/>
              </p:nvSpPr>
              <p:spPr>
                <a:xfrm>
                  <a:off x="6560700" y="1588175"/>
                  <a:ext cx="655275" cy="43025"/>
                </a:xfrm>
                <a:custGeom>
                  <a:avLst/>
                  <a:gdLst/>
                  <a:ahLst/>
                  <a:cxnLst/>
                  <a:rect l="l" t="t" r="r" b="b"/>
                  <a:pathLst>
                    <a:path w="26211" h="1721" extrusionOk="0">
                      <a:moveTo>
                        <a:pt x="801" y="0"/>
                      </a:moveTo>
                      <a:cubicBezTo>
                        <a:pt x="371" y="0"/>
                        <a:pt x="1" y="352"/>
                        <a:pt x="1" y="802"/>
                      </a:cubicBezTo>
                      <a:lnTo>
                        <a:pt x="1" y="920"/>
                      </a:lnTo>
                      <a:cubicBezTo>
                        <a:pt x="1" y="1368"/>
                        <a:pt x="371" y="1720"/>
                        <a:pt x="801" y="1720"/>
                      </a:cubicBezTo>
                      <a:lnTo>
                        <a:pt x="25429" y="1720"/>
                      </a:lnTo>
                      <a:cubicBezTo>
                        <a:pt x="25859" y="1720"/>
                        <a:pt x="26211" y="1368"/>
                        <a:pt x="26211" y="920"/>
                      </a:cubicBezTo>
                      <a:lnTo>
                        <a:pt x="26211" y="802"/>
                      </a:lnTo>
                      <a:cubicBezTo>
                        <a:pt x="26211" y="352"/>
                        <a:pt x="25859" y="0"/>
                        <a:pt x="25429"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78;p87"/>
                <p:cNvSpPr/>
                <p:nvPr/>
              </p:nvSpPr>
              <p:spPr>
                <a:xfrm>
                  <a:off x="6560700" y="1695675"/>
                  <a:ext cx="365525" cy="43025"/>
                </a:xfrm>
                <a:custGeom>
                  <a:avLst/>
                  <a:gdLst/>
                  <a:ahLst/>
                  <a:cxnLst/>
                  <a:rect l="l" t="t" r="r" b="b"/>
                  <a:pathLst>
                    <a:path w="14621" h="1721" extrusionOk="0">
                      <a:moveTo>
                        <a:pt x="801" y="0"/>
                      </a:moveTo>
                      <a:cubicBezTo>
                        <a:pt x="371" y="0"/>
                        <a:pt x="1" y="352"/>
                        <a:pt x="1" y="802"/>
                      </a:cubicBezTo>
                      <a:lnTo>
                        <a:pt x="1" y="920"/>
                      </a:lnTo>
                      <a:cubicBezTo>
                        <a:pt x="1" y="1368"/>
                        <a:pt x="371" y="1720"/>
                        <a:pt x="801" y="1720"/>
                      </a:cubicBezTo>
                      <a:lnTo>
                        <a:pt x="13819" y="1720"/>
                      </a:lnTo>
                      <a:cubicBezTo>
                        <a:pt x="14269" y="1720"/>
                        <a:pt x="14621" y="1368"/>
                        <a:pt x="14621" y="920"/>
                      </a:cubicBezTo>
                      <a:lnTo>
                        <a:pt x="14621" y="802"/>
                      </a:lnTo>
                      <a:cubicBezTo>
                        <a:pt x="14621" y="352"/>
                        <a:pt x="14269" y="0"/>
                        <a:pt x="13819"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79;p87"/>
                <p:cNvSpPr/>
                <p:nvPr/>
              </p:nvSpPr>
              <p:spPr>
                <a:xfrm>
                  <a:off x="6969675" y="1695675"/>
                  <a:ext cx="104600" cy="43025"/>
                </a:xfrm>
                <a:custGeom>
                  <a:avLst/>
                  <a:gdLst/>
                  <a:ahLst/>
                  <a:cxnLst/>
                  <a:rect l="l" t="t" r="r" b="b"/>
                  <a:pathLst>
                    <a:path w="4184" h="1721" extrusionOk="0">
                      <a:moveTo>
                        <a:pt x="881" y="0"/>
                      </a:moveTo>
                      <a:cubicBezTo>
                        <a:pt x="392" y="0"/>
                        <a:pt x="1" y="391"/>
                        <a:pt x="1" y="860"/>
                      </a:cubicBezTo>
                      <a:cubicBezTo>
                        <a:pt x="1" y="1329"/>
                        <a:pt x="392" y="1720"/>
                        <a:pt x="881" y="1720"/>
                      </a:cubicBezTo>
                      <a:lnTo>
                        <a:pt x="3324" y="1720"/>
                      </a:lnTo>
                      <a:cubicBezTo>
                        <a:pt x="3813" y="1720"/>
                        <a:pt x="4184" y="1329"/>
                        <a:pt x="4184" y="860"/>
                      </a:cubicBezTo>
                      <a:cubicBezTo>
                        <a:pt x="4184" y="391"/>
                        <a:pt x="3813" y="0"/>
                        <a:pt x="3324"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80;p87"/>
                <p:cNvSpPr/>
                <p:nvPr/>
              </p:nvSpPr>
              <p:spPr>
                <a:xfrm>
                  <a:off x="6292925" y="1890150"/>
                  <a:ext cx="186700" cy="186675"/>
                </a:xfrm>
                <a:custGeom>
                  <a:avLst/>
                  <a:gdLst/>
                  <a:ahLst/>
                  <a:cxnLst/>
                  <a:rect l="l" t="t" r="r" b="b"/>
                  <a:pathLst>
                    <a:path w="7468" h="7467" extrusionOk="0">
                      <a:moveTo>
                        <a:pt x="3733" y="0"/>
                      </a:moveTo>
                      <a:cubicBezTo>
                        <a:pt x="1682" y="0"/>
                        <a:pt x="1" y="1663"/>
                        <a:pt x="1" y="3734"/>
                      </a:cubicBezTo>
                      <a:cubicBezTo>
                        <a:pt x="1" y="5786"/>
                        <a:pt x="1682" y="7467"/>
                        <a:pt x="3733" y="7467"/>
                      </a:cubicBezTo>
                      <a:cubicBezTo>
                        <a:pt x="5786" y="7467"/>
                        <a:pt x="7467" y="5786"/>
                        <a:pt x="7467" y="3734"/>
                      </a:cubicBezTo>
                      <a:cubicBezTo>
                        <a:pt x="7467" y="1663"/>
                        <a:pt x="5786" y="0"/>
                        <a:pt x="3733" y="0"/>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281;p87"/>
                <p:cNvSpPr/>
                <p:nvPr/>
              </p:nvSpPr>
              <p:spPr>
                <a:xfrm>
                  <a:off x="6560700" y="1914575"/>
                  <a:ext cx="655275" cy="43025"/>
                </a:xfrm>
                <a:custGeom>
                  <a:avLst/>
                  <a:gdLst/>
                  <a:ahLst/>
                  <a:cxnLst/>
                  <a:rect l="l" t="t" r="r" b="b"/>
                  <a:pathLst>
                    <a:path w="26211" h="1721" extrusionOk="0">
                      <a:moveTo>
                        <a:pt x="801" y="1"/>
                      </a:moveTo>
                      <a:cubicBezTo>
                        <a:pt x="371" y="1"/>
                        <a:pt x="1" y="353"/>
                        <a:pt x="1" y="803"/>
                      </a:cubicBezTo>
                      <a:lnTo>
                        <a:pt x="1" y="920"/>
                      </a:lnTo>
                      <a:cubicBezTo>
                        <a:pt x="1" y="1369"/>
                        <a:pt x="371" y="1721"/>
                        <a:pt x="801" y="1721"/>
                      </a:cubicBezTo>
                      <a:lnTo>
                        <a:pt x="25429" y="1721"/>
                      </a:lnTo>
                      <a:cubicBezTo>
                        <a:pt x="25859" y="1721"/>
                        <a:pt x="26211" y="1369"/>
                        <a:pt x="26211" y="920"/>
                      </a:cubicBezTo>
                      <a:lnTo>
                        <a:pt x="26211" y="803"/>
                      </a:lnTo>
                      <a:cubicBezTo>
                        <a:pt x="26211" y="353"/>
                        <a:pt x="25859" y="1"/>
                        <a:pt x="2542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282;p87"/>
                <p:cNvSpPr/>
                <p:nvPr/>
              </p:nvSpPr>
              <p:spPr>
                <a:xfrm>
                  <a:off x="6560700" y="2022075"/>
                  <a:ext cx="365525" cy="43025"/>
                </a:xfrm>
                <a:custGeom>
                  <a:avLst/>
                  <a:gdLst/>
                  <a:ahLst/>
                  <a:cxnLst/>
                  <a:rect l="l" t="t" r="r" b="b"/>
                  <a:pathLst>
                    <a:path w="14621" h="1721" extrusionOk="0">
                      <a:moveTo>
                        <a:pt x="801" y="1"/>
                      </a:moveTo>
                      <a:cubicBezTo>
                        <a:pt x="371" y="1"/>
                        <a:pt x="1" y="353"/>
                        <a:pt x="1" y="803"/>
                      </a:cubicBezTo>
                      <a:lnTo>
                        <a:pt x="1" y="920"/>
                      </a:lnTo>
                      <a:cubicBezTo>
                        <a:pt x="1" y="1369"/>
                        <a:pt x="371" y="1721"/>
                        <a:pt x="801" y="1721"/>
                      </a:cubicBezTo>
                      <a:lnTo>
                        <a:pt x="13819" y="1721"/>
                      </a:lnTo>
                      <a:cubicBezTo>
                        <a:pt x="14269" y="1721"/>
                        <a:pt x="14621" y="1369"/>
                        <a:pt x="14621" y="920"/>
                      </a:cubicBezTo>
                      <a:lnTo>
                        <a:pt x="14621" y="803"/>
                      </a:lnTo>
                      <a:cubicBezTo>
                        <a:pt x="14621" y="353"/>
                        <a:pt x="14269" y="1"/>
                        <a:pt x="1381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283;p87"/>
                <p:cNvSpPr/>
                <p:nvPr/>
              </p:nvSpPr>
              <p:spPr>
                <a:xfrm>
                  <a:off x="6969675" y="2022075"/>
                  <a:ext cx="104600" cy="43025"/>
                </a:xfrm>
                <a:custGeom>
                  <a:avLst/>
                  <a:gdLst/>
                  <a:ahLst/>
                  <a:cxnLst/>
                  <a:rect l="l" t="t" r="r" b="b"/>
                  <a:pathLst>
                    <a:path w="4184" h="1721" extrusionOk="0">
                      <a:moveTo>
                        <a:pt x="881" y="1"/>
                      </a:moveTo>
                      <a:cubicBezTo>
                        <a:pt x="392" y="1"/>
                        <a:pt x="1" y="392"/>
                        <a:pt x="1" y="861"/>
                      </a:cubicBezTo>
                      <a:cubicBezTo>
                        <a:pt x="1" y="1350"/>
                        <a:pt x="392" y="1721"/>
                        <a:pt x="881" y="1721"/>
                      </a:cubicBezTo>
                      <a:lnTo>
                        <a:pt x="3324" y="1721"/>
                      </a:lnTo>
                      <a:cubicBezTo>
                        <a:pt x="3813" y="1721"/>
                        <a:pt x="4184" y="1350"/>
                        <a:pt x="4184" y="861"/>
                      </a:cubicBezTo>
                      <a:cubicBezTo>
                        <a:pt x="4184" y="392"/>
                        <a:pt x="3813" y="1"/>
                        <a:pt x="3324"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290;p87"/>
                <p:cNvSpPr/>
                <p:nvPr/>
              </p:nvSpPr>
              <p:spPr>
                <a:xfrm>
                  <a:off x="840125" y="3522725"/>
                  <a:ext cx="655325" cy="43025"/>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291;p87"/>
                <p:cNvSpPr/>
                <p:nvPr/>
              </p:nvSpPr>
              <p:spPr>
                <a:xfrm>
                  <a:off x="840125" y="3630225"/>
                  <a:ext cx="365050" cy="43025"/>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292;p87"/>
                <p:cNvSpPr/>
                <p:nvPr/>
              </p:nvSpPr>
              <p:spPr>
                <a:xfrm>
                  <a:off x="1249150" y="3630225"/>
                  <a:ext cx="104575" cy="43025"/>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93;p87"/>
                <p:cNvSpPr/>
                <p:nvPr/>
              </p:nvSpPr>
              <p:spPr>
                <a:xfrm>
                  <a:off x="550273" y="577006"/>
                  <a:ext cx="629976" cy="618125"/>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chemeClr val="dk2"/>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94;p87"/>
                <p:cNvSpPr/>
                <p:nvPr/>
              </p:nvSpPr>
              <p:spPr>
                <a:xfrm>
                  <a:off x="760950" y="665931"/>
                  <a:ext cx="220425" cy="219925"/>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chemeClr val="l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95;p87"/>
                <p:cNvSpPr/>
                <p:nvPr/>
              </p:nvSpPr>
              <p:spPr>
                <a:xfrm>
                  <a:off x="659825" y="933706"/>
                  <a:ext cx="423200" cy="242400"/>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chemeClr val="l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300;p87"/>
              <p:cNvSpPr/>
              <p:nvPr/>
            </p:nvSpPr>
            <p:spPr>
              <a:xfrm>
                <a:off x="6572166" y="1635840"/>
                <a:ext cx="1062506" cy="151477"/>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01;p87"/>
              <p:cNvSpPr/>
              <p:nvPr/>
            </p:nvSpPr>
            <p:spPr>
              <a:xfrm>
                <a:off x="1687355" y="2941797"/>
                <a:ext cx="935124" cy="17457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2316;p87"/>
              <p:cNvCxnSpPr>
                <a:stCxn id="5" idx="1"/>
                <a:endCxn id="42" idx="3"/>
              </p:cNvCxnSpPr>
              <p:nvPr/>
            </p:nvCxnSpPr>
            <p:spPr>
              <a:xfrm rot="10800000">
                <a:off x="2579252" y="1648269"/>
                <a:ext cx="542158" cy="1067014"/>
              </a:xfrm>
              <a:prstGeom prst="bentConnector3">
                <a:avLst>
                  <a:gd name="adj1" fmla="val 50000"/>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sp>
        <p:nvSpPr>
          <p:cNvPr id="84" name="Google Shape;2301;p87"/>
          <p:cNvSpPr/>
          <p:nvPr/>
        </p:nvSpPr>
        <p:spPr>
          <a:xfrm>
            <a:off x="9934650" y="3085312"/>
            <a:ext cx="2070184" cy="401597"/>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01;p87"/>
          <p:cNvSpPr/>
          <p:nvPr/>
        </p:nvSpPr>
        <p:spPr>
          <a:xfrm>
            <a:off x="9934650" y="4921117"/>
            <a:ext cx="2070184" cy="389611"/>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01;p87"/>
          <p:cNvSpPr/>
          <p:nvPr/>
        </p:nvSpPr>
        <p:spPr>
          <a:xfrm>
            <a:off x="5335212" y="6470531"/>
            <a:ext cx="1851360" cy="324786"/>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2318;p87"/>
          <p:cNvCxnSpPr>
            <a:stCxn id="84" idx="1"/>
          </p:cNvCxnSpPr>
          <p:nvPr/>
        </p:nvCxnSpPr>
        <p:spPr>
          <a:xfrm rot="10800000" flipV="1">
            <a:off x="8158334" y="3243075"/>
            <a:ext cx="1070294" cy="1032872"/>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134" name="Google Shape;2319;p87"/>
          <p:cNvCxnSpPr>
            <a:endCxn id="92" idx="3"/>
          </p:cNvCxnSpPr>
          <p:nvPr/>
        </p:nvCxnSpPr>
        <p:spPr>
          <a:xfrm rot="10800000">
            <a:off x="3068481" y="4899323"/>
            <a:ext cx="428968" cy="97349"/>
          </a:xfrm>
          <a:prstGeom prst="bentConnector3">
            <a:avLst>
              <a:gd name="adj1" fmla="val 50000"/>
            </a:avLst>
          </a:prstGeom>
          <a:noFill/>
          <a:ln w="9525" cap="flat" cmpd="sng">
            <a:solidFill>
              <a:schemeClr val="accent4"/>
            </a:solidFill>
            <a:prstDash val="solid"/>
            <a:round/>
            <a:headEnd type="none" w="med" len="med"/>
            <a:tailEnd type="none" w="med" len="med"/>
          </a:ln>
        </p:spPr>
      </p:cxnSp>
      <p:sp>
        <p:nvSpPr>
          <p:cNvPr id="24" name="Rectangle 23"/>
          <p:cNvSpPr/>
          <p:nvPr/>
        </p:nvSpPr>
        <p:spPr>
          <a:xfrm>
            <a:off x="9886648" y="891062"/>
            <a:ext cx="2016899"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rPr>
              <a:t>Detect diseases</a:t>
            </a:r>
            <a:endParaRPr lang="en-US" sz="28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endParaRPr>
          </a:p>
        </p:txBody>
      </p:sp>
      <p:sp>
        <p:nvSpPr>
          <p:cNvPr id="135" name="Rectangle 134"/>
          <p:cNvSpPr/>
          <p:nvPr/>
        </p:nvSpPr>
        <p:spPr>
          <a:xfrm>
            <a:off x="432465" y="4097161"/>
            <a:ext cx="1572866"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Logout</a:t>
            </a:r>
            <a:r>
              <a:rPr lang="en-US" sz="3200" b="1" cap="none" spc="0" dirty="0">
                <a:ln w="10160">
                  <a:solidFill>
                    <a:schemeClr val="accent5"/>
                  </a:solidFill>
                  <a:prstDash val="solid"/>
                </a:ln>
                <a:solidFill>
                  <a:srgbClr val="8C66AD"/>
                </a:solidFill>
                <a:effectLst>
                  <a:outerShdw blurRad="38100" dist="22860" dir="5400000" algn="tl" rotWithShape="0">
                    <a:srgbClr val="000000">
                      <a:alpha val="30000"/>
                    </a:srgbClr>
                  </a:outerShdw>
                </a:effectLst>
              </a:rPr>
              <a:t> </a:t>
            </a:r>
          </a:p>
        </p:txBody>
      </p:sp>
      <p:sp>
        <p:nvSpPr>
          <p:cNvPr id="136" name="Rectangle 135"/>
          <p:cNvSpPr/>
          <p:nvPr/>
        </p:nvSpPr>
        <p:spPr>
          <a:xfrm>
            <a:off x="10444494" y="4926388"/>
            <a:ext cx="1124026"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Adobe Heiti Std R" panose="020B0400000000000000" pitchFamily="34" charset="-128"/>
                <a:ea typeface="Adobe Heiti Std R" panose="020B0400000000000000" pitchFamily="34" charset="-128"/>
              </a:rPr>
              <a:t>Sign up </a:t>
            </a:r>
          </a:p>
        </p:txBody>
      </p:sp>
      <p:sp>
        <p:nvSpPr>
          <p:cNvPr id="137" name="Rectangle 136"/>
          <p:cNvSpPr/>
          <p:nvPr/>
        </p:nvSpPr>
        <p:spPr>
          <a:xfrm>
            <a:off x="10416442" y="3089593"/>
            <a:ext cx="957313"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rPr>
              <a:t>Upload</a:t>
            </a:r>
            <a:endParaRPr lang="en-US" sz="36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endParaRPr>
          </a:p>
        </p:txBody>
      </p:sp>
      <p:sp>
        <p:nvSpPr>
          <p:cNvPr id="138" name="Rectangle 137"/>
          <p:cNvSpPr/>
          <p:nvPr/>
        </p:nvSpPr>
        <p:spPr>
          <a:xfrm>
            <a:off x="108702" y="2377785"/>
            <a:ext cx="1963999"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rPr>
              <a:t>Search for a doctor</a:t>
            </a:r>
            <a:endParaRPr lang="en-US" sz="28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endParaRPr>
          </a:p>
        </p:txBody>
      </p:sp>
      <p:sp>
        <p:nvSpPr>
          <p:cNvPr id="139" name="Rectangle 138"/>
          <p:cNvSpPr/>
          <p:nvPr/>
        </p:nvSpPr>
        <p:spPr>
          <a:xfrm>
            <a:off x="5304218" y="6486631"/>
            <a:ext cx="1818126"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rPr>
              <a:t>Book appointments</a:t>
            </a:r>
            <a:endParaRPr lang="en-US"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endParaRPr>
          </a:p>
        </p:txBody>
      </p:sp>
      <p:sp>
        <p:nvSpPr>
          <p:cNvPr id="140" name="Rectangle 139"/>
          <p:cNvSpPr/>
          <p:nvPr/>
        </p:nvSpPr>
        <p:spPr>
          <a:xfrm>
            <a:off x="768087" y="757597"/>
            <a:ext cx="848309"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rPr>
              <a:t>login</a:t>
            </a:r>
          </a:p>
        </p:txBody>
      </p:sp>
      <p:sp>
        <p:nvSpPr>
          <p:cNvPr id="141" name="Rectangle 140"/>
          <p:cNvSpPr/>
          <p:nvPr/>
        </p:nvSpPr>
        <p:spPr>
          <a:xfrm>
            <a:off x="4988918" y="1050358"/>
            <a:ext cx="1959816"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rPr>
              <a:t>Patient</a:t>
            </a:r>
            <a:endParaRPr lang="en-US" sz="48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827" t="23674" r="10504" b="3676"/>
          <a:stretch/>
        </p:blipFill>
        <p:spPr>
          <a:xfrm>
            <a:off x="3123280" y="2438498"/>
            <a:ext cx="2302979" cy="2448623"/>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4144" t="3881" r="3477" b="4675"/>
          <a:stretch/>
        </p:blipFill>
        <p:spPr>
          <a:xfrm>
            <a:off x="5535788" y="2556425"/>
            <a:ext cx="1863361" cy="2425667"/>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7378" t="21625" r="25371" b="14531"/>
          <a:stretch/>
        </p:blipFill>
        <p:spPr>
          <a:xfrm>
            <a:off x="7437060" y="2594484"/>
            <a:ext cx="2102669" cy="2326633"/>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7085" t="11721" r="5854" b="3597"/>
          <a:stretch/>
        </p:blipFill>
        <p:spPr>
          <a:xfrm>
            <a:off x="3107303" y="4807161"/>
            <a:ext cx="2256006" cy="1546220"/>
          </a:xfrm>
          <a:prstGeom prst="rect">
            <a:avLst/>
          </a:prstGeom>
        </p:spPr>
      </p:pic>
      <p:cxnSp>
        <p:nvCxnSpPr>
          <p:cNvPr id="142" name="Google Shape;2318;p87"/>
          <p:cNvCxnSpPr>
            <a:stCxn id="84" idx="2"/>
          </p:cNvCxnSpPr>
          <p:nvPr/>
        </p:nvCxnSpPr>
        <p:spPr>
          <a:xfrm rot="5400000">
            <a:off x="10204019" y="2924370"/>
            <a:ext cx="203185" cy="1328263"/>
          </a:xfrm>
          <a:prstGeom prst="bentConnector2">
            <a:avLst/>
          </a:prstGeom>
          <a:noFill/>
          <a:ln w="9525" cap="flat" cmpd="sng">
            <a:solidFill>
              <a:schemeClr val="accent4"/>
            </a:solidFill>
            <a:prstDash val="solid"/>
            <a:round/>
            <a:headEnd type="none" w="med" len="med"/>
            <a:tailEnd type="none" w="med" len="med"/>
          </a:ln>
        </p:spPr>
      </p:cxnSp>
      <p:cxnSp>
        <p:nvCxnSpPr>
          <p:cNvPr id="143" name="Google Shape;2318;p87"/>
          <p:cNvCxnSpPr>
            <a:stCxn id="136" idx="2"/>
            <a:endCxn id="7" idx="2"/>
          </p:cNvCxnSpPr>
          <p:nvPr/>
        </p:nvCxnSpPr>
        <p:spPr>
          <a:xfrm rot="5400000" flipH="1">
            <a:off x="8564785" y="2884776"/>
            <a:ext cx="344406" cy="4539038"/>
          </a:xfrm>
          <a:prstGeom prst="bentConnector3">
            <a:avLst>
              <a:gd name="adj1" fmla="val -66375"/>
            </a:avLst>
          </a:prstGeom>
          <a:noFill/>
          <a:ln w="9525" cap="flat" cmpd="sng">
            <a:solidFill>
              <a:schemeClr val="accent4"/>
            </a:solidFill>
            <a:prstDash val="solid"/>
            <a:round/>
            <a:headEnd type="none" w="med" len="med"/>
            <a:tailEnd type="none" w="med" len="med"/>
          </a:ln>
        </p:spPr>
      </p:cxnSp>
      <p:cxnSp>
        <p:nvCxnSpPr>
          <p:cNvPr id="144" name="Google Shape;2316;p87"/>
          <p:cNvCxnSpPr/>
          <p:nvPr/>
        </p:nvCxnSpPr>
        <p:spPr>
          <a:xfrm rot="10800000">
            <a:off x="944339" y="2369403"/>
            <a:ext cx="2016601" cy="3202486"/>
          </a:xfrm>
          <a:prstGeom prst="bentConnector4">
            <a:avLst>
              <a:gd name="adj1" fmla="val 25652"/>
              <a:gd name="adj2" fmla="val 107138"/>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8626" y="5632057"/>
            <a:ext cx="3902418" cy="488651"/>
          </a:xfrm>
          <a:prstGeom prst="rect">
            <a:avLst/>
          </a:prstGeom>
        </p:spPr>
      </p:pic>
      <p:cxnSp>
        <p:nvCxnSpPr>
          <p:cNvPr id="145" name="Google Shape;2316;p87"/>
          <p:cNvCxnSpPr>
            <a:stCxn id="53" idx="2"/>
            <a:endCxn id="46" idx="1"/>
          </p:cNvCxnSpPr>
          <p:nvPr/>
        </p:nvCxnSpPr>
        <p:spPr>
          <a:xfrm rot="5400000" flipH="1">
            <a:off x="2997384" y="1728258"/>
            <a:ext cx="1710875" cy="7074027"/>
          </a:xfrm>
          <a:prstGeom prst="bentConnector4">
            <a:avLst>
              <a:gd name="adj1" fmla="val -17473"/>
              <a:gd name="adj2" fmla="val 103232"/>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49" name="TextBox 148"/>
          <p:cNvSpPr txBox="1"/>
          <p:nvPr/>
        </p:nvSpPr>
        <p:spPr>
          <a:xfrm>
            <a:off x="294669" y="1157707"/>
            <a:ext cx="1745894" cy="1015663"/>
          </a:xfrm>
          <a:prstGeom prst="rect">
            <a:avLst/>
          </a:prstGeom>
          <a:noFill/>
        </p:spPr>
        <p:txBody>
          <a:bodyPr wrap="square" rtlCol="1">
            <a:spAutoFit/>
          </a:bodyPr>
          <a:lstStyle/>
          <a:p>
            <a:r>
              <a:rPr lang="en-US" sz="2000" dirty="0">
                <a:solidFill>
                  <a:srgbClr val="E3F3F2"/>
                </a:solidFill>
                <a:latin typeface="Adobe Caslon Pro Bold" panose="0205070206050A020403" pitchFamily="18" charset="0"/>
              </a:rPr>
              <a:t>Patients can log in to the system.</a:t>
            </a:r>
            <a:endParaRPr lang="ar-EG" sz="2000" dirty="0">
              <a:solidFill>
                <a:srgbClr val="E3F3F2"/>
              </a:solidFill>
              <a:latin typeface="Adobe Caslon Pro Bold" panose="0205070206050A020403" pitchFamily="18" charset="0"/>
            </a:endParaRPr>
          </a:p>
        </p:txBody>
      </p:sp>
      <p:sp>
        <p:nvSpPr>
          <p:cNvPr id="150" name="TextBox 149"/>
          <p:cNvSpPr txBox="1"/>
          <p:nvPr/>
        </p:nvSpPr>
        <p:spPr>
          <a:xfrm>
            <a:off x="-10794" y="2810442"/>
            <a:ext cx="2370200" cy="1200329"/>
          </a:xfrm>
          <a:prstGeom prst="rect">
            <a:avLst/>
          </a:prstGeom>
          <a:noFill/>
        </p:spPr>
        <p:txBody>
          <a:bodyPr wrap="square" rtlCol="1">
            <a:spAutoFit/>
          </a:bodyPr>
          <a:lstStyle/>
          <a:p>
            <a:r>
              <a:rPr lang="en-US" dirty="0">
                <a:solidFill>
                  <a:srgbClr val="E3F3F2"/>
                </a:solidFill>
                <a:latin typeface="Adobe Caslon Pro Bold" panose="0205070206050A020403" pitchFamily="18" charset="0"/>
              </a:rPr>
              <a:t>The patient can search for the nearest doctor to him and book an appointment with him</a:t>
            </a:r>
            <a:endParaRPr lang="ar-EG" sz="2000" dirty="0">
              <a:solidFill>
                <a:srgbClr val="E3F3F2"/>
              </a:solidFill>
              <a:latin typeface="Adobe Caslon Pro Bold" panose="0205070206050A020403" pitchFamily="18" charset="0"/>
            </a:endParaRPr>
          </a:p>
        </p:txBody>
      </p:sp>
      <p:sp>
        <p:nvSpPr>
          <p:cNvPr id="151" name="TextBox 150"/>
          <p:cNvSpPr txBox="1"/>
          <p:nvPr/>
        </p:nvSpPr>
        <p:spPr>
          <a:xfrm>
            <a:off x="187423" y="4775665"/>
            <a:ext cx="2193411" cy="1631216"/>
          </a:xfrm>
          <a:prstGeom prst="rect">
            <a:avLst/>
          </a:prstGeom>
          <a:noFill/>
        </p:spPr>
        <p:txBody>
          <a:bodyPr wrap="square" rtlCol="1">
            <a:spAutoFit/>
          </a:bodyPr>
          <a:lstStyle/>
          <a:p>
            <a:r>
              <a:rPr lang="en-US" sz="2000" dirty="0">
                <a:solidFill>
                  <a:srgbClr val="E3F3F2"/>
                </a:solidFill>
                <a:latin typeface="Adobe Caslon Pro Bold" panose="0205070206050A020403" pitchFamily="18" charset="0"/>
              </a:rPr>
              <a:t>The patient can log out from his account to log in with another account.</a:t>
            </a:r>
            <a:endParaRPr lang="ar-EG" sz="2400" dirty="0">
              <a:solidFill>
                <a:srgbClr val="E3F3F2"/>
              </a:solidFill>
              <a:latin typeface="Adobe Caslon Pro Bold" panose="0205070206050A020403" pitchFamily="18" charset="0"/>
            </a:endParaRPr>
          </a:p>
        </p:txBody>
      </p:sp>
      <p:sp>
        <p:nvSpPr>
          <p:cNvPr id="152" name="TextBox 151"/>
          <p:cNvSpPr txBox="1"/>
          <p:nvPr/>
        </p:nvSpPr>
        <p:spPr>
          <a:xfrm>
            <a:off x="9884075" y="1346876"/>
            <a:ext cx="2235157" cy="1508105"/>
          </a:xfrm>
          <a:prstGeom prst="rect">
            <a:avLst/>
          </a:prstGeom>
          <a:noFill/>
        </p:spPr>
        <p:txBody>
          <a:bodyPr wrap="square" rtlCol="1">
            <a:spAutoFit/>
          </a:bodyPr>
          <a:lstStyle/>
          <a:p>
            <a:r>
              <a:rPr lang="en-US" dirty="0">
                <a:solidFill>
                  <a:srgbClr val="E3F3F2"/>
                </a:solidFill>
                <a:latin typeface="Adobe Caslon Pro Bold" panose="0205070206050A020403" pitchFamily="18" charset="0"/>
              </a:rPr>
              <a:t>The website provides the detection of brain diseases and Information to heal them.</a:t>
            </a:r>
            <a:r>
              <a:rPr lang="en-US" sz="2000" dirty="0">
                <a:solidFill>
                  <a:srgbClr val="E3F3F2"/>
                </a:solidFill>
                <a:latin typeface="Adobe Caslon Pro Bold" panose="0205070206050A020403" pitchFamily="18" charset="0"/>
              </a:rPr>
              <a:t>.</a:t>
            </a:r>
            <a:endParaRPr lang="ar-EG" sz="2000" dirty="0">
              <a:solidFill>
                <a:srgbClr val="E3F3F2"/>
              </a:solidFill>
              <a:latin typeface="Adobe Caslon Pro Bold" panose="0205070206050A020403" pitchFamily="18" charset="0"/>
            </a:endParaRPr>
          </a:p>
        </p:txBody>
      </p:sp>
      <p:sp>
        <p:nvSpPr>
          <p:cNvPr id="153" name="TextBox 152"/>
          <p:cNvSpPr txBox="1"/>
          <p:nvPr/>
        </p:nvSpPr>
        <p:spPr>
          <a:xfrm>
            <a:off x="9685721" y="3773342"/>
            <a:ext cx="2424948" cy="1200329"/>
          </a:xfrm>
          <a:prstGeom prst="rect">
            <a:avLst/>
          </a:prstGeom>
          <a:noFill/>
        </p:spPr>
        <p:txBody>
          <a:bodyPr wrap="square" rtlCol="1">
            <a:spAutoFit/>
          </a:bodyPr>
          <a:lstStyle/>
          <a:p>
            <a:r>
              <a:rPr lang="en-US" dirty="0">
                <a:solidFill>
                  <a:srgbClr val="E3F3F2"/>
                </a:solidFill>
                <a:latin typeface="Adobe Caslon Pro Bold" panose="0205070206050A020403" pitchFamily="18" charset="0"/>
              </a:rPr>
              <a:t>MRI images The patient can upload MRI to the website to diagnose his condition.</a:t>
            </a:r>
            <a:endParaRPr lang="ar-EG" sz="2000" dirty="0">
              <a:solidFill>
                <a:srgbClr val="E3F3F2"/>
              </a:solidFill>
              <a:latin typeface="Adobe Caslon Pro Bold" panose="0205070206050A020403" pitchFamily="18" charset="0"/>
            </a:endParaRPr>
          </a:p>
        </p:txBody>
      </p:sp>
      <p:sp>
        <p:nvSpPr>
          <p:cNvPr id="154" name="TextBox 153"/>
          <p:cNvSpPr txBox="1"/>
          <p:nvPr/>
        </p:nvSpPr>
        <p:spPr>
          <a:xfrm>
            <a:off x="10261460" y="5543396"/>
            <a:ext cx="1745894" cy="1323439"/>
          </a:xfrm>
          <a:prstGeom prst="rect">
            <a:avLst/>
          </a:prstGeom>
          <a:noFill/>
        </p:spPr>
        <p:txBody>
          <a:bodyPr wrap="square" rtlCol="1">
            <a:spAutoFit/>
          </a:bodyPr>
          <a:lstStyle/>
          <a:p>
            <a:r>
              <a:rPr lang="en-US" sz="2000" dirty="0">
                <a:solidFill>
                  <a:srgbClr val="E3F3F2"/>
                </a:solidFill>
                <a:latin typeface="Adobe Caslon Pro Bold" panose="0205070206050A020403" pitchFamily="18" charset="0"/>
              </a:rPr>
              <a:t>The patient can register their data to the system</a:t>
            </a:r>
            <a:endParaRPr lang="ar-EG" sz="2400" dirty="0">
              <a:solidFill>
                <a:srgbClr val="E3F3F2"/>
              </a:solidFill>
              <a:latin typeface="Adobe Caslon Pro Bold" panose="0205070206050A020403" pitchFamily="18" charset="0"/>
            </a:endParaRPr>
          </a:p>
        </p:txBody>
      </p:sp>
      <p:pic>
        <p:nvPicPr>
          <p:cNvPr id="100" name="Picture 99"/>
          <p:cNvPicPr>
            <a:picLocks noChangeAspect="1"/>
          </p:cNvPicPr>
          <p:nvPr/>
        </p:nvPicPr>
        <p:blipFill>
          <a:blip r:embed="rId7"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08702" y="71525"/>
            <a:ext cx="670559" cy="656704"/>
          </a:xfrm>
          <a:prstGeom prst="rect">
            <a:avLst/>
          </a:prstGeom>
          <a:noFill/>
        </p:spPr>
      </p:pic>
    </p:spTree>
    <p:extLst>
      <p:ext uri="{BB962C8B-B14F-4D97-AF65-F5344CB8AC3E}">
        <p14:creationId xmlns:p14="http://schemas.microsoft.com/office/powerpoint/2010/main" val="45179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8" name="Rectangle 7"/>
          <p:cNvSpPr/>
          <p:nvPr/>
        </p:nvSpPr>
        <p:spPr>
          <a:xfrm>
            <a:off x="2705791" y="-64468"/>
            <a:ext cx="6115777" cy="769441"/>
          </a:xfrm>
          <a:prstGeom prst="rect">
            <a:avLst/>
          </a:prstGeom>
        </p:spPr>
        <p:txBody>
          <a:bodyPr wrap="none">
            <a:spAutoFit/>
          </a:bodyPr>
          <a:lstStyle/>
          <a:p>
            <a:r>
              <a:rPr lang="en-US" sz="4400" dirty="0">
                <a:solidFill>
                  <a:srgbClr val="FFC000"/>
                </a:solidFill>
                <a:latin typeface="Berlin Sans FB Demi" panose="020E0802020502020306" pitchFamily="34" charset="0"/>
              </a:rPr>
              <a:t>Functional requirement</a:t>
            </a:r>
            <a:endParaRPr lang="ar-EG" sz="4400" dirty="0">
              <a:solidFill>
                <a:srgbClr val="FFC000"/>
              </a:solidFill>
              <a:latin typeface="Berlin Sans FB Demi" panose="020E0802020502020306" pitchFamily="34" charset="0"/>
            </a:endParaRPr>
          </a:p>
        </p:txBody>
      </p:sp>
      <p:sp>
        <p:nvSpPr>
          <p:cNvPr id="92" name="Google Shape;2301;p87"/>
          <p:cNvSpPr/>
          <p:nvPr/>
        </p:nvSpPr>
        <p:spPr>
          <a:xfrm>
            <a:off x="678261" y="6342735"/>
            <a:ext cx="4498891" cy="324786"/>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Rectangle 138"/>
          <p:cNvSpPr/>
          <p:nvPr/>
        </p:nvSpPr>
        <p:spPr>
          <a:xfrm>
            <a:off x="608572" y="6279686"/>
            <a:ext cx="4566311" cy="400110"/>
          </a:xfrm>
          <a:prstGeom prst="rect">
            <a:avLst/>
          </a:prstGeom>
          <a:noFill/>
        </p:spPr>
        <p:txBody>
          <a:bodyPr wrap="square" lIns="91440" tIns="45720" rIns="91440" bIns="45720">
            <a:spAutoFit/>
          </a:bodyPr>
          <a:lstStyle/>
          <a:p>
            <a:pPr algn="ctr"/>
            <a:r>
              <a:rPr lang="en-US" sz="2000" b="1" dirty="0">
                <a:latin typeface="Adobe Arabic" panose="02040503050201020203" pitchFamily="18" charset="-78"/>
                <a:cs typeface="Adobe Arabic" panose="02040503050201020203" pitchFamily="18" charset="-78"/>
              </a:rPr>
              <a:t>Provide articles and advice to take care of our health</a:t>
            </a:r>
            <a:r>
              <a:rPr lang="en-US" sz="2000" b="1" dirty="0"/>
              <a:t>.</a:t>
            </a:r>
            <a:endParaRPr lang="en-US" sz="2000" b="1" cap="none" spc="0" dirty="0">
              <a:ln w="10160">
                <a:solidFill>
                  <a:schemeClr val="accent5"/>
                </a:solidFill>
                <a:prstDash val="solid"/>
              </a:ln>
              <a:solidFill>
                <a:srgbClr val="5C1582"/>
              </a:solidFill>
              <a:effectLst>
                <a:outerShdw blurRad="38100" dist="22860" dir="5400000" algn="tl" rotWithShape="0">
                  <a:srgbClr val="000000">
                    <a:alpha val="30000"/>
                  </a:srgbClr>
                </a:outerShdw>
              </a:effectLst>
              <a:latin typeface="Adobe Gothic Std B" panose="020B0800000000000000" pitchFamily="34" charset="-128"/>
              <a:ea typeface="Adobe Gothic Std B" panose="020B0800000000000000" pitchFamily="34" charset="-128"/>
            </a:endParaRPr>
          </a:p>
        </p:txBody>
      </p:sp>
      <p:sp>
        <p:nvSpPr>
          <p:cNvPr id="150" name="TextBox 149"/>
          <p:cNvSpPr txBox="1"/>
          <p:nvPr/>
        </p:nvSpPr>
        <p:spPr>
          <a:xfrm>
            <a:off x="-11245" y="2581297"/>
            <a:ext cx="2370200" cy="923330"/>
          </a:xfrm>
          <a:prstGeom prst="rect">
            <a:avLst/>
          </a:prstGeom>
          <a:noFill/>
        </p:spPr>
        <p:txBody>
          <a:bodyPr wrap="square" rtlCol="1">
            <a:spAutoFit/>
          </a:bodyPr>
          <a:lstStyle/>
          <a:p>
            <a:r>
              <a:rPr lang="en-US" dirty="0">
                <a:solidFill>
                  <a:srgbClr val="E6F3F3"/>
                </a:solidFill>
                <a:latin typeface="Adobe Caslon Pro Bold" panose="0205070206050A020403" pitchFamily="18" charset="0"/>
              </a:rPr>
              <a:t>A doctor can register their data on the website</a:t>
            </a:r>
            <a:r>
              <a:rPr lang="en-US" dirty="0">
                <a:solidFill>
                  <a:srgbClr val="E6F3F3"/>
                </a:solidFill>
              </a:rPr>
              <a:t>.</a:t>
            </a:r>
            <a:endParaRPr lang="ar-EG" sz="2000" dirty="0">
              <a:solidFill>
                <a:srgbClr val="E6F3F3"/>
              </a:solidFill>
            </a:endParaRPr>
          </a:p>
        </p:txBody>
      </p:sp>
      <p:grpSp>
        <p:nvGrpSpPr>
          <p:cNvPr id="23" name="Group 22"/>
          <p:cNvGrpSpPr/>
          <p:nvPr/>
        </p:nvGrpSpPr>
        <p:grpSpPr>
          <a:xfrm>
            <a:off x="178115" y="-64468"/>
            <a:ext cx="12013885" cy="6455097"/>
            <a:chOff x="187423" y="236371"/>
            <a:chExt cx="12013885" cy="6455097"/>
          </a:xfrm>
        </p:grpSpPr>
        <p:sp>
          <p:nvSpPr>
            <p:cNvPr id="3" name="Google Shape;371;p38"/>
            <p:cNvSpPr/>
            <p:nvPr/>
          </p:nvSpPr>
          <p:spPr>
            <a:xfrm>
              <a:off x="976125" y="4110213"/>
              <a:ext cx="2084741" cy="2093388"/>
            </a:xfrm>
            <a:prstGeom prst="ellipse">
              <a:avLst/>
            </a:prstGeom>
            <a:solidFill>
              <a:srgbClr val="551582">
                <a:alpha val="33000"/>
              </a:srgbClr>
            </a:solidFill>
            <a:ln>
              <a:noFill/>
            </a:ln>
          </p:spPr>
          <p:txBody>
            <a:bodyPr spcFirstLastPara="1" wrap="square" lIns="121900" tIns="121900" rIns="121900" bIns="121900" anchor="ctr" anchorCtr="0">
              <a:noAutofit/>
            </a:bodyPr>
            <a:lstStyle/>
            <a:p>
              <a:endParaRPr sz="2400"/>
            </a:p>
          </p:txBody>
        </p:sp>
        <p:sp>
          <p:nvSpPr>
            <p:cNvPr id="4" name="Google Shape;371;p38"/>
            <p:cNvSpPr/>
            <p:nvPr/>
          </p:nvSpPr>
          <p:spPr>
            <a:xfrm>
              <a:off x="6890772" y="4598080"/>
              <a:ext cx="2084741" cy="2093388"/>
            </a:xfrm>
            <a:prstGeom prst="ellipse">
              <a:avLst/>
            </a:prstGeom>
            <a:solidFill>
              <a:srgbClr val="FFC000">
                <a:alpha val="20000"/>
              </a:srgbClr>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6719776" y="236371"/>
              <a:ext cx="2734666" cy="2746009"/>
            </a:xfrm>
            <a:prstGeom prst="ellipse">
              <a:avLst/>
            </a:prstGeom>
            <a:noFill/>
            <a:ln w="19050" cap="flat" cmpd="sng">
              <a:solidFill>
                <a:srgbClr val="CBBAF5">
                  <a:alpha val="210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40" name="Group 39"/>
            <p:cNvGrpSpPr/>
            <p:nvPr/>
          </p:nvGrpSpPr>
          <p:grpSpPr>
            <a:xfrm>
              <a:off x="187423" y="731064"/>
              <a:ext cx="11905109" cy="5593994"/>
              <a:chOff x="1620290" y="1593493"/>
              <a:chExt cx="6084585" cy="2215119"/>
            </a:xfrm>
          </p:grpSpPr>
          <p:sp>
            <p:nvSpPr>
              <p:cNvPr id="41" name="Google Shape;2302;p87"/>
              <p:cNvSpPr/>
              <p:nvPr/>
            </p:nvSpPr>
            <p:spPr>
              <a:xfrm>
                <a:off x="1620290" y="2209547"/>
                <a:ext cx="958961" cy="156091"/>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03;p87"/>
              <p:cNvSpPr/>
              <p:nvPr/>
            </p:nvSpPr>
            <p:spPr>
              <a:xfrm>
                <a:off x="1660620" y="1593493"/>
                <a:ext cx="918631" cy="117584"/>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roup 42"/>
              <p:cNvGrpSpPr/>
              <p:nvPr/>
            </p:nvGrpSpPr>
            <p:grpSpPr>
              <a:xfrm>
                <a:off x="1687355" y="1635840"/>
                <a:ext cx="6017520" cy="2172772"/>
                <a:chOff x="1687355" y="1635840"/>
                <a:chExt cx="6017520" cy="2172772"/>
              </a:xfrm>
            </p:grpSpPr>
            <p:grpSp>
              <p:nvGrpSpPr>
                <p:cNvPr id="44" name="Google Shape;2229;p87"/>
                <p:cNvGrpSpPr/>
                <p:nvPr/>
              </p:nvGrpSpPr>
              <p:grpSpPr>
                <a:xfrm>
                  <a:off x="2714808" y="1707060"/>
                  <a:ext cx="3747829" cy="2101552"/>
                  <a:chOff x="-352669" y="280289"/>
                  <a:chExt cx="8054646" cy="4516554"/>
                </a:xfrm>
              </p:grpSpPr>
              <p:sp>
                <p:nvSpPr>
                  <p:cNvPr id="63" name="Google Shape;2230;p87"/>
                  <p:cNvSpPr/>
                  <p:nvPr/>
                </p:nvSpPr>
                <p:spPr>
                  <a:xfrm>
                    <a:off x="-352669" y="280289"/>
                    <a:ext cx="8054646" cy="4516554"/>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31;p87"/>
                  <p:cNvSpPr/>
                  <p:nvPr/>
                </p:nvSpPr>
                <p:spPr>
                  <a:xfrm>
                    <a:off x="-205414" y="452774"/>
                    <a:ext cx="7600456" cy="4243904"/>
                  </a:xfrm>
                  <a:custGeom>
                    <a:avLst/>
                    <a:gdLst/>
                    <a:ahLst/>
                    <a:cxnLst/>
                    <a:rect l="l" t="t" r="r" b="b"/>
                    <a:pathLst>
                      <a:path w="227201" h="118526" extrusionOk="0">
                        <a:moveTo>
                          <a:pt x="0" y="0"/>
                        </a:moveTo>
                        <a:lnTo>
                          <a:pt x="0" y="114909"/>
                        </a:lnTo>
                        <a:cubicBezTo>
                          <a:pt x="0" y="116903"/>
                          <a:pt x="1622" y="118526"/>
                          <a:pt x="3616" y="118526"/>
                        </a:cubicBezTo>
                        <a:lnTo>
                          <a:pt x="223584" y="118526"/>
                        </a:lnTo>
                        <a:cubicBezTo>
                          <a:pt x="225577" y="118526"/>
                          <a:pt x="227201" y="116903"/>
                          <a:pt x="227201" y="114909"/>
                        </a:cubicBezTo>
                        <a:lnTo>
                          <a:pt x="227201" y="0"/>
                        </a:lnTo>
                        <a:close/>
                      </a:path>
                    </a:pathLst>
                  </a:custGeom>
                  <a:solidFill>
                    <a:schemeClr val="l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32;p87"/>
                  <p:cNvSpPr/>
                  <p:nvPr/>
                </p:nvSpPr>
                <p:spPr>
                  <a:xfrm>
                    <a:off x="5194576" y="1360211"/>
                    <a:ext cx="2379230" cy="2270014"/>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33;p87"/>
                  <p:cNvSpPr/>
                  <p:nvPr/>
                </p:nvSpPr>
                <p:spPr>
                  <a:xfrm>
                    <a:off x="5163175" y="2777525"/>
                    <a:ext cx="1096050" cy="76750"/>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34;p87"/>
                  <p:cNvSpPr/>
                  <p:nvPr/>
                </p:nvSpPr>
                <p:spPr>
                  <a:xfrm>
                    <a:off x="5163175" y="3363425"/>
                    <a:ext cx="520925" cy="77225"/>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35;p87"/>
                  <p:cNvSpPr/>
                  <p:nvPr/>
                </p:nvSpPr>
                <p:spPr>
                  <a:xfrm>
                    <a:off x="5163175" y="2972525"/>
                    <a:ext cx="1096050" cy="77225"/>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36;p87"/>
                  <p:cNvSpPr/>
                  <p:nvPr/>
                </p:nvSpPr>
                <p:spPr>
                  <a:xfrm>
                    <a:off x="5163175" y="3167975"/>
                    <a:ext cx="1096050" cy="77225"/>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37;p87"/>
                  <p:cNvSpPr/>
                  <p:nvPr/>
                </p:nvSpPr>
                <p:spPr>
                  <a:xfrm>
                    <a:off x="5032225" y="1552525"/>
                    <a:ext cx="72350" cy="72325"/>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38;p87"/>
                  <p:cNvSpPr/>
                  <p:nvPr/>
                </p:nvSpPr>
                <p:spPr>
                  <a:xfrm>
                    <a:off x="5176350" y="1552525"/>
                    <a:ext cx="72350" cy="72325"/>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39;p87"/>
                  <p:cNvSpPr/>
                  <p:nvPr/>
                </p:nvSpPr>
                <p:spPr>
                  <a:xfrm>
                    <a:off x="5320525"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42;p87"/>
                  <p:cNvSpPr/>
                  <p:nvPr/>
                </p:nvSpPr>
                <p:spPr>
                  <a:xfrm>
                    <a:off x="5778375" y="1865250"/>
                    <a:ext cx="285375" cy="285400"/>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43;p87"/>
                  <p:cNvSpPr/>
                  <p:nvPr/>
                </p:nvSpPr>
                <p:spPr>
                  <a:xfrm>
                    <a:off x="1308750" y="786800"/>
                    <a:ext cx="6086292" cy="189423"/>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44;p87"/>
                  <p:cNvSpPr/>
                  <p:nvPr/>
                </p:nvSpPr>
                <p:spPr>
                  <a:xfrm>
                    <a:off x="1298975" y="575225"/>
                    <a:ext cx="91375" cy="9137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45;p87"/>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46;p87"/>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47;p87"/>
                  <p:cNvSpPr/>
                  <p:nvPr/>
                </p:nvSpPr>
                <p:spPr>
                  <a:xfrm>
                    <a:off x="1419175"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48;p87"/>
                  <p:cNvSpPr/>
                  <p:nvPr/>
                </p:nvSpPr>
                <p:spPr>
                  <a:xfrm>
                    <a:off x="3772000"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54;p87"/>
                  <p:cNvSpPr/>
                  <p:nvPr/>
                </p:nvSpPr>
                <p:spPr>
                  <a:xfrm>
                    <a:off x="1246200" y="2803450"/>
                    <a:ext cx="130475" cy="1304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rgbClr val="870AD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55;p87"/>
                  <p:cNvSpPr/>
                  <p:nvPr/>
                </p:nvSpPr>
                <p:spPr>
                  <a:xfrm>
                    <a:off x="1246200" y="3047775"/>
                    <a:ext cx="130475" cy="1304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rgbClr val="CBBAF5"/>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56;p87"/>
                  <p:cNvSpPr/>
                  <p:nvPr/>
                </p:nvSpPr>
                <p:spPr>
                  <a:xfrm>
                    <a:off x="1246200" y="3292075"/>
                    <a:ext cx="130475" cy="130475"/>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57;p87"/>
                  <p:cNvSpPr/>
                  <p:nvPr/>
                </p:nvSpPr>
                <p:spPr>
                  <a:xfrm>
                    <a:off x="3057182" y="1489975"/>
                    <a:ext cx="2047124" cy="2131606"/>
                  </a:xfrm>
                  <a:custGeom>
                    <a:avLst/>
                    <a:gdLst/>
                    <a:ahLst/>
                    <a:cxnLst/>
                    <a:rect l="l" t="t" r="r" b="b"/>
                    <a:pathLst>
                      <a:path w="60437" h="86177" extrusionOk="0">
                        <a:moveTo>
                          <a:pt x="1583" y="0"/>
                        </a:moveTo>
                        <a:cubicBezTo>
                          <a:pt x="704" y="0"/>
                          <a:pt x="1" y="704"/>
                          <a:pt x="1" y="1564"/>
                        </a:cubicBezTo>
                        <a:lnTo>
                          <a:pt x="1" y="84594"/>
                        </a:lnTo>
                        <a:cubicBezTo>
                          <a:pt x="1" y="85473"/>
                          <a:pt x="704" y="86177"/>
                          <a:pt x="1583" y="86177"/>
                        </a:cubicBezTo>
                        <a:lnTo>
                          <a:pt x="58852" y="86177"/>
                        </a:lnTo>
                        <a:cubicBezTo>
                          <a:pt x="59712" y="86177"/>
                          <a:pt x="60436" y="85473"/>
                          <a:pt x="60436" y="84594"/>
                        </a:cubicBezTo>
                        <a:lnTo>
                          <a:pt x="60436" y="1564"/>
                        </a:lnTo>
                        <a:cubicBezTo>
                          <a:pt x="60436" y="704"/>
                          <a:pt x="59712" y="0"/>
                          <a:pt x="58852"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60;p87"/>
                  <p:cNvSpPr/>
                  <p:nvPr/>
                </p:nvSpPr>
                <p:spPr>
                  <a:xfrm>
                    <a:off x="3395275" y="2777525"/>
                    <a:ext cx="1096025" cy="76750"/>
                  </a:xfrm>
                  <a:custGeom>
                    <a:avLst/>
                    <a:gdLst/>
                    <a:ahLst/>
                    <a:cxnLst/>
                    <a:rect l="l" t="t" r="r" b="b"/>
                    <a:pathLst>
                      <a:path w="43841" h="3070" extrusionOk="0">
                        <a:moveTo>
                          <a:pt x="1543" y="1"/>
                        </a:moveTo>
                        <a:cubicBezTo>
                          <a:pt x="683" y="1"/>
                          <a:pt x="0" y="685"/>
                          <a:pt x="0" y="1525"/>
                        </a:cubicBezTo>
                        <a:cubicBezTo>
                          <a:pt x="0" y="2385"/>
                          <a:pt x="683" y="3070"/>
                          <a:pt x="1543" y="3070"/>
                        </a:cubicBezTo>
                        <a:lnTo>
                          <a:pt x="42297" y="3070"/>
                        </a:lnTo>
                        <a:cubicBezTo>
                          <a:pt x="43157" y="3070"/>
                          <a:pt x="43841" y="2385"/>
                          <a:pt x="43841" y="1525"/>
                        </a:cubicBezTo>
                        <a:cubicBezTo>
                          <a:pt x="43841" y="685"/>
                          <a:pt x="43157" y="1"/>
                          <a:pt x="42297" y="1"/>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61;p87"/>
                  <p:cNvSpPr/>
                  <p:nvPr/>
                </p:nvSpPr>
                <p:spPr>
                  <a:xfrm>
                    <a:off x="3395275" y="3363425"/>
                    <a:ext cx="521375" cy="77225"/>
                  </a:xfrm>
                  <a:custGeom>
                    <a:avLst/>
                    <a:gdLst/>
                    <a:ahLst/>
                    <a:cxnLst/>
                    <a:rect l="l" t="t" r="r" b="b"/>
                    <a:pathLst>
                      <a:path w="20855" h="3089" extrusionOk="0">
                        <a:moveTo>
                          <a:pt x="1543" y="1"/>
                        </a:moveTo>
                        <a:cubicBezTo>
                          <a:pt x="683" y="1"/>
                          <a:pt x="0" y="684"/>
                          <a:pt x="0" y="1544"/>
                        </a:cubicBezTo>
                        <a:cubicBezTo>
                          <a:pt x="0" y="2385"/>
                          <a:pt x="683" y="3089"/>
                          <a:pt x="1543" y="3089"/>
                        </a:cubicBezTo>
                        <a:lnTo>
                          <a:pt x="19311" y="3089"/>
                        </a:lnTo>
                        <a:cubicBezTo>
                          <a:pt x="20151" y="3089"/>
                          <a:pt x="20855" y="2385"/>
                          <a:pt x="20855" y="1544"/>
                        </a:cubicBezTo>
                        <a:cubicBezTo>
                          <a:pt x="20855" y="684"/>
                          <a:pt x="20151" y="1"/>
                          <a:pt x="19311" y="1"/>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62;p87"/>
                  <p:cNvSpPr/>
                  <p:nvPr/>
                </p:nvSpPr>
                <p:spPr>
                  <a:xfrm>
                    <a:off x="3395275" y="2972525"/>
                    <a:ext cx="1096025" cy="77225"/>
                  </a:xfrm>
                  <a:custGeom>
                    <a:avLst/>
                    <a:gdLst/>
                    <a:ahLst/>
                    <a:cxnLst/>
                    <a:rect l="l" t="t" r="r" b="b"/>
                    <a:pathLst>
                      <a:path w="43841" h="3089" extrusionOk="0">
                        <a:moveTo>
                          <a:pt x="1543" y="0"/>
                        </a:moveTo>
                        <a:cubicBezTo>
                          <a:pt x="683" y="0"/>
                          <a:pt x="0" y="704"/>
                          <a:pt x="0" y="1543"/>
                        </a:cubicBezTo>
                        <a:cubicBezTo>
                          <a:pt x="0" y="2403"/>
                          <a:pt x="683" y="3088"/>
                          <a:pt x="1543" y="3088"/>
                        </a:cubicBezTo>
                        <a:lnTo>
                          <a:pt x="42297" y="3088"/>
                        </a:lnTo>
                        <a:cubicBezTo>
                          <a:pt x="43157" y="3088"/>
                          <a:pt x="43841" y="2403"/>
                          <a:pt x="43841" y="1543"/>
                        </a:cubicBezTo>
                        <a:cubicBezTo>
                          <a:pt x="43841" y="704"/>
                          <a:pt x="43157" y="0"/>
                          <a:pt x="42297" y="0"/>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63;p87"/>
                  <p:cNvSpPr/>
                  <p:nvPr/>
                </p:nvSpPr>
                <p:spPr>
                  <a:xfrm>
                    <a:off x="3395275" y="3167975"/>
                    <a:ext cx="1096025" cy="77225"/>
                  </a:xfrm>
                  <a:custGeom>
                    <a:avLst/>
                    <a:gdLst/>
                    <a:ahLst/>
                    <a:cxnLst/>
                    <a:rect l="l" t="t" r="r" b="b"/>
                    <a:pathLst>
                      <a:path w="43841" h="3089" extrusionOk="0">
                        <a:moveTo>
                          <a:pt x="1543" y="0"/>
                        </a:moveTo>
                        <a:cubicBezTo>
                          <a:pt x="683" y="0"/>
                          <a:pt x="0" y="704"/>
                          <a:pt x="0" y="1544"/>
                        </a:cubicBezTo>
                        <a:cubicBezTo>
                          <a:pt x="0" y="2404"/>
                          <a:pt x="683" y="3089"/>
                          <a:pt x="1543" y="3089"/>
                        </a:cubicBezTo>
                        <a:lnTo>
                          <a:pt x="42297" y="3089"/>
                        </a:lnTo>
                        <a:cubicBezTo>
                          <a:pt x="43157" y="3089"/>
                          <a:pt x="43841" y="2404"/>
                          <a:pt x="43841" y="1544"/>
                        </a:cubicBezTo>
                        <a:cubicBezTo>
                          <a:pt x="43841" y="704"/>
                          <a:pt x="43157" y="0"/>
                          <a:pt x="42297" y="0"/>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64;p87"/>
                  <p:cNvSpPr/>
                  <p:nvPr/>
                </p:nvSpPr>
                <p:spPr>
                  <a:xfrm>
                    <a:off x="3264775" y="1552525"/>
                    <a:ext cx="71875" cy="72325"/>
                  </a:xfrm>
                  <a:custGeom>
                    <a:avLst/>
                    <a:gdLst/>
                    <a:ahLst/>
                    <a:cxnLst/>
                    <a:rect l="l" t="t" r="r" b="b"/>
                    <a:pathLst>
                      <a:path w="2875" h="2893" extrusionOk="0">
                        <a:moveTo>
                          <a:pt x="1428" y="0"/>
                        </a:moveTo>
                        <a:cubicBezTo>
                          <a:pt x="646" y="0"/>
                          <a:pt x="1" y="644"/>
                          <a:pt x="1" y="1447"/>
                        </a:cubicBezTo>
                        <a:cubicBezTo>
                          <a:pt x="1" y="2247"/>
                          <a:pt x="646" y="2893"/>
                          <a:pt x="1428" y="2893"/>
                        </a:cubicBezTo>
                        <a:cubicBezTo>
                          <a:pt x="2229" y="2893"/>
                          <a:pt x="2875" y="2247"/>
                          <a:pt x="2875" y="1447"/>
                        </a:cubicBezTo>
                        <a:cubicBezTo>
                          <a:pt x="2875" y="644"/>
                          <a:pt x="2229" y="0"/>
                          <a:pt x="1428" y="0"/>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65;p87"/>
                  <p:cNvSpPr/>
                  <p:nvPr/>
                </p:nvSpPr>
                <p:spPr>
                  <a:xfrm>
                    <a:off x="3408450" y="1552525"/>
                    <a:ext cx="72325" cy="72325"/>
                  </a:xfrm>
                  <a:custGeom>
                    <a:avLst/>
                    <a:gdLst/>
                    <a:ahLst/>
                    <a:cxnLst/>
                    <a:rect l="l" t="t" r="r" b="b"/>
                    <a:pathLst>
                      <a:path w="2893" h="2893" extrusionOk="0">
                        <a:moveTo>
                          <a:pt x="1446" y="0"/>
                        </a:moveTo>
                        <a:cubicBezTo>
                          <a:pt x="665" y="0"/>
                          <a:pt x="0" y="644"/>
                          <a:pt x="0" y="1447"/>
                        </a:cubicBezTo>
                        <a:cubicBezTo>
                          <a:pt x="0" y="2247"/>
                          <a:pt x="665" y="2893"/>
                          <a:pt x="1446" y="2893"/>
                        </a:cubicBezTo>
                        <a:cubicBezTo>
                          <a:pt x="2249" y="2893"/>
                          <a:pt x="2893" y="2247"/>
                          <a:pt x="2893" y="1447"/>
                        </a:cubicBezTo>
                        <a:cubicBezTo>
                          <a:pt x="2893" y="644"/>
                          <a:pt x="2249" y="0"/>
                          <a:pt x="1446"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66;p87"/>
                  <p:cNvSpPr/>
                  <p:nvPr/>
                </p:nvSpPr>
                <p:spPr>
                  <a:xfrm>
                    <a:off x="3552600"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8" y="2893"/>
                          <a:pt x="2894" y="2247"/>
                          <a:pt x="2894" y="1447"/>
                        </a:cubicBezTo>
                        <a:cubicBezTo>
                          <a:pt x="2894" y="644"/>
                          <a:pt x="2248" y="0"/>
                          <a:pt x="1447" y="0"/>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69;p87"/>
                  <p:cNvSpPr/>
                  <p:nvPr/>
                </p:nvSpPr>
                <p:spPr>
                  <a:xfrm>
                    <a:off x="6255800" y="950975"/>
                    <a:ext cx="48375" cy="48425"/>
                  </a:xfrm>
                  <a:custGeom>
                    <a:avLst/>
                    <a:gdLst/>
                    <a:ahLst/>
                    <a:cxnLst/>
                    <a:rect l="l" t="t" r="r" b="b"/>
                    <a:pathLst>
                      <a:path w="1935" h="1937" extrusionOk="0">
                        <a:moveTo>
                          <a:pt x="977" y="1"/>
                        </a:moveTo>
                        <a:cubicBezTo>
                          <a:pt x="430" y="1"/>
                          <a:pt x="0" y="431"/>
                          <a:pt x="0" y="959"/>
                        </a:cubicBezTo>
                        <a:cubicBezTo>
                          <a:pt x="0" y="1506"/>
                          <a:pt x="430" y="1936"/>
                          <a:pt x="977" y="1936"/>
                        </a:cubicBezTo>
                        <a:cubicBezTo>
                          <a:pt x="1504" y="1936"/>
                          <a:pt x="1934" y="1506"/>
                          <a:pt x="1934" y="959"/>
                        </a:cubicBezTo>
                        <a:cubicBezTo>
                          <a:pt x="1934" y="431"/>
                          <a:pt x="1504" y="1"/>
                          <a:pt x="977" y="1"/>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70;p87"/>
                  <p:cNvSpPr/>
                  <p:nvPr/>
                </p:nvSpPr>
                <p:spPr>
                  <a:xfrm>
                    <a:off x="6361350" y="950975"/>
                    <a:ext cx="48375" cy="48425"/>
                  </a:xfrm>
                  <a:custGeom>
                    <a:avLst/>
                    <a:gdLst/>
                    <a:ahLst/>
                    <a:cxnLst/>
                    <a:rect l="l" t="t" r="r" b="b"/>
                    <a:pathLst>
                      <a:path w="1935" h="1937" extrusionOk="0">
                        <a:moveTo>
                          <a:pt x="957" y="1"/>
                        </a:moveTo>
                        <a:cubicBezTo>
                          <a:pt x="430" y="1"/>
                          <a:pt x="0" y="431"/>
                          <a:pt x="0" y="959"/>
                        </a:cubicBezTo>
                        <a:cubicBezTo>
                          <a:pt x="0" y="1506"/>
                          <a:pt x="430" y="1936"/>
                          <a:pt x="957" y="1936"/>
                        </a:cubicBezTo>
                        <a:cubicBezTo>
                          <a:pt x="1504" y="1936"/>
                          <a:pt x="1934" y="1506"/>
                          <a:pt x="1934" y="959"/>
                        </a:cubicBezTo>
                        <a:cubicBezTo>
                          <a:pt x="1934" y="431"/>
                          <a:pt x="1504" y="1"/>
                          <a:pt x="957"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71;p87"/>
                  <p:cNvSpPr/>
                  <p:nvPr/>
                </p:nvSpPr>
                <p:spPr>
                  <a:xfrm>
                    <a:off x="6466875" y="950975"/>
                    <a:ext cx="48400" cy="48425"/>
                  </a:xfrm>
                  <a:custGeom>
                    <a:avLst/>
                    <a:gdLst/>
                    <a:ahLst/>
                    <a:cxnLst/>
                    <a:rect l="l" t="t" r="r" b="b"/>
                    <a:pathLst>
                      <a:path w="1936" h="1937" extrusionOk="0">
                        <a:moveTo>
                          <a:pt x="958" y="1"/>
                        </a:moveTo>
                        <a:cubicBezTo>
                          <a:pt x="431" y="1"/>
                          <a:pt x="1" y="431"/>
                          <a:pt x="1" y="959"/>
                        </a:cubicBezTo>
                        <a:cubicBezTo>
                          <a:pt x="1" y="1506"/>
                          <a:pt x="431" y="1936"/>
                          <a:pt x="958" y="1936"/>
                        </a:cubicBezTo>
                        <a:cubicBezTo>
                          <a:pt x="1505" y="1936"/>
                          <a:pt x="1935" y="1506"/>
                          <a:pt x="1935" y="959"/>
                        </a:cubicBezTo>
                        <a:cubicBezTo>
                          <a:pt x="1935" y="431"/>
                          <a:pt x="1505" y="1"/>
                          <a:pt x="958" y="1"/>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72;p87"/>
                  <p:cNvSpPr/>
                  <p:nvPr/>
                </p:nvSpPr>
                <p:spPr>
                  <a:xfrm>
                    <a:off x="2596846" y="1069997"/>
                    <a:ext cx="186700" cy="186700"/>
                  </a:xfrm>
                  <a:custGeom>
                    <a:avLst/>
                    <a:gdLst/>
                    <a:ahLst/>
                    <a:cxnLst/>
                    <a:rect l="l" t="t" r="r" b="b"/>
                    <a:pathLst>
                      <a:path w="7468" h="7468" extrusionOk="0">
                        <a:moveTo>
                          <a:pt x="3733" y="1"/>
                        </a:moveTo>
                        <a:cubicBezTo>
                          <a:pt x="1682" y="1"/>
                          <a:pt x="1" y="1682"/>
                          <a:pt x="1" y="3733"/>
                        </a:cubicBezTo>
                        <a:cubicBezTo>
                          <a:pt x="1" y="5805"/>
                          <a:pt x="1682" y="7467"/>
                          <a:pt x="3733" y="7467"/>
                        </a:cubicBezTo>
                        <a:cubicBezTo>
                          <a:pt x="5786" y="7467"/>
                          <a:pt x="7467" y="5805"/>
                          <a:pt x="7467" y="3733"/>
                        </a:cubicBezTo>
                        <a:cubicBezTo>
                          <a:pt x="7467" y="1682"/>
                          <a:pt x="5786" y="1"/>
                          <a:pt x="3733"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73;p87"/>
                  <p:cNvSpPr/>
                  <p:nvPr/>
                </p:nvSpPr>
                <p:spPr>
                  <a:xfrm>
                    <a:off x="2968356" y="1090766"/>
                    <a:ext cx="655275" cy="43500"/>
                  </a:xfrm>
                  <a:custGeom>
                    <a:avLst/>
                    <a:gdLst/>
                    <a:ahLst/>
                    <a:cxnLst/>
                    <a:rect l="l" t="t" r="r" b="b"/>
                    <a:pathLst>
                      <a:path w="26211" h="1740" extrusionOk="0">
                        <a:moveTo>
                          <a:pt x="801" y="1"/>
                        </a:moveTo>
                        <a:cubicBezTo>
                          <a:pt x="371" y="1"/>
                          <a:pt x="1" y="371"/>
                          <a:pt x="1" y="801"/>
                        </a:cubicBezTo>
                        <a:lnTo>
                          <a:pt x="1" y="939"/>
                        </a:lnTo>
                        <a:cubicBezTo>
                          <a:pt x="1" y="1369"/>
                          <a:pt x="371" y="1740"/>
                          <a:pt x="801" y="1740"/>
                        </a:cubicBezTo>
                        <a:lnTo>
                          <a:pt x="25429" y="1740"/>
                        </a:lnTo>
                        <a:cubicBezTo>
                          <a:pt x="25859" y="1740"/>
                          <a:pt x="26211" y="1369"/>
                          <a:pt x="26211" y="939"/>
                        </a:cubicBezTo>
                        <a:lnTo>
                          <a:pt x="26211" y="801"/>
                        </a:lnTo>
                        <a:cubicBezTo>
                          <a:pt x="26211" y="371"/>
                          <a:pt x="25859" y="1"/>
                          <a:pt x="2542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274;p87"/>
                  <p:cNvSpPr/>
                  <p:nvPr/>
                </p:nvSpPr>
                <p:spPr>
                  <a:xfrm>
                    <a:off x="3444613" y="1244977"/>
                    <a:ext cx="365525" cy="43025"/>
                  </a:xfrm>
                  <a:custGeom>
                    <a:avLst/>
                    <a:gdLst/>
                    <a:ahLst/>
                    <a:cxnLst/>
                    <a:rect l="l" t="t" r="r" b="b"/>
                    <a:pathLst>
                      <a:path w="14621" h="1721" extrusionOk="0">
                        <a:moveTo>
                          <a:pt x="801" y="1"/>
                        </a:moveTo>
                        <a:cubicBezTo>
                          <a:pt x="371" y="1"/>
                          <a:pt x="1" y="353"/>
                          <a:pt x="1" y="783"/>
                        </a:cubicBezTo>
                        <a:lnTo>
                          <a:pt x="1" y="920"/>
                        </a:lnTo>
                        <a:cubicBezTo>
                          <a:pt x="1" y="1350"/>
                          <a:pt x="371" y="1721"/>
                          <a:pt x="801" y="1721"/>
                        </a:cubicBezTo>
                        <a:lnTo>
                          <a:pt x="13819" y="1721"/>
                        </a:lnTo>
                        <a:cubicBezTo>
                          <a:pt x="14269" y="1721"/>
                          <a:pt x="14621" y="1350"/>
                          <a:pt x="14621" y="920"/>
                        </a:cubicBezTo>
                        <a:lnTo>
                          <a:pt x="14621" y="783"/>
                        </a:lnTo>
                        <a:cubicBezTo>
                          <a:pt x="14621" y="353"/>
                          <a:pt x="14269" y="1"/>
                          <a:pt x="1381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276;p87"/>
                  <p:cNvSpPr/>
                  <p:nvPr/>
                </p:nvSpPr>
                <p:spPr>
                  <a:xfrm>
                    <a:off x="6292925" y="1563275"/>
                    <a:ext cx="186700" cy="186675"/>
                  </a:xfrm>
                  <a:custGeom>
                    <a:avLst/>
                    <a:gdLst/>
                    <a:ahLst/>
                    <a:cxnLst/>
                    <a:rect l="l" t="t" r="r" b="b"/>
                    <a:pathLst>
                      <a:path w="7468" h="7467" extrusionOk="0">
                        <a:moveTo>
                          <a:pt x="3733" y="0"/>
                        </a:moveTo>
                        <a:cubicBezTo>
                          <a:pt x="1682" y="0"/>
                          <a:pt x="1" y="1681"/>
                          <a:pt x="1" y="3733"/>
                        </a:cubicBezTo>
                        <a:cubicBezTo>
                          <a:pt x="1" y="5804"/>
                          <a:pt x="1682" y="7467"/>
                          <a:pt x="3733" y="7467"/>
                        </a:cubicBezTo>
                        <a:cubicBezTo>
                          <a:pt x="5786" y="7467"/>
                          <a:pt x="7467" y="5804"/>
                          <a:pt x="7467" y="3733"/>
                        </a:cubicBezTo>
                        <a:cubicBezTo>
                          <a:pt x="7467" y="1681"/>
                          <a:pt x="5786" y="0"/>
                          <a:pt x="3733" y="0"/>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77;p87"/>
                  <p:cNvSpPr/>
                  <p:nvPr/>
                </p:nvSpPr>
                <p:spPr>
                  <a:xfrm>
                    <a:off x="6560700" y="1588175"/>
                    <a:ext cx="655275" cy="43025"/>
                  </a:xfrm>
                  <a:custGeom>
                    <a:avLst/>
                    <a:gdLst/>
                    <a:ahLst/>
                    <a:cxnLst/>
                    <a:rect l="l" t="t" r="r" b="b"/>
                    <a:pathLst>
                      <a:path w="26211" h="1721" extrusionOk="0">
                        <a:moveTo>
                          <a:pt x="801" y="0"/>
                        </a:moveTo>
                        <a:cubicBezTo>
                          <a:pt x="371" y="0"/>
                          <a:pt x="1" y="352"/>
                          <a:pt x="1" y="802"/>
                        </a:cubicBezTo>
                        <a:lnTo>
                          <a:pt x="1" y="920"/>
                        </a:lnTo>
                        <a:cubicBezTo>
                          <a:pt x="1" y="1368"/>
                          <a:pt x="371" y="1720"/>
                          <a:pt x="801" y="1720"/>
                        </a:cubicBezTo>
                        <a:lnTo>
                          <a:pt x="25429" y="1720"/>
                        </a:lnTo>
                        <a:cubicBezTo>
                          <a:pt x="25859" y="1720"/>
                          <a:pt x="26211" y="1368"/>
                          <a:pt x="26211" y="920"/>
                        </a:cubicBezTo>
                        <a:lnTo>
                          <a:pt x="26211" y="802"/>
                        </a:lnTo>
                        <a:cubicBezTo>
                          <a:pt x="26211" y="352"/>
                          <a:pt x="25859" y="0"/>
                          <a:pt x="25429"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78;p87"/>
                  <p:cNvSpPr/>
                  <p:nvPr/>
                </p:nvSpPr>
                <p:spPr>
                  <a:xfrm>
                    <a:off x="6560700" y="1695675"/>
                    <a:ext cx="365525" cy="43025"/>
                  </a:xfrm>
                  <a:custGeom>
                    <a:avLst/>
                    <a:gdLst/>
                    <a:ahLst/>
                    <a:cxnLst/>
                    <a:rect l="l" t="t" r="r" b="b"/>
                    <a:pathLst>
                      <a:path w="14621" h="1721" extrusionOk="0">
                        <a:moveTo>
                          <a:pt x="801" y="0"/>
                        </a:moveTo>
                        <a:cubicBezTo>
                          <a:pt x="371" y="0"/>
                          <a:pt x="1" y="352"/>
                          <a:pt x="1" y="802"/>
                        </a:cubicBezTo>
                        <a:lnTo>
                          <a:pt x="1" y="920"/>
                        </a:lnTo>
                        <a:cubicBezTo>
                          <a:pt x="1" y="1368"/>
                          <a:pt x="371" y="1720"/>
                          <a:pt x="801" y="1720"/>
                        </a:cubicBezTo>
                        <a:lnTo>
                          <a:pt x="13819" y="1720"/>
                        </a:lnTo>
                        <a:cubicBezTo>
                          <a:pt x="14269" y="1720"/>
                          <a:pt x="14621" y="1368"/>
                          <a:pt x="14621" y="920"/>
                        </a:cubicBezTo>
                        <a:lnTo>
                          <a:pt x="14621" y="802"/>
                        </a:lnTo>
                        <a:cubicBezTo>
                          <a:pt x="14621" y="352"/>
                          <a:pt x="14269" y="0"/>
                          <a:pt x="13819"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79;p87"/>
                  <p:cNvSpPr/>
                  <p:nvPr/>
                </p:nvSpPr>
                <p:spPr>
                  <a:xfrm>
                    <a:off x="6969675" y="1695675"/>
                    <a:ext cx="104600" cy="43025"/>
                  </a:xfrm>
                  <a:custGeom>
                    <a:avLst/>
                    <a:gdLst/>
                    <a:ahLst/>
                    <a:cxnLst/>
                    <a:rect l="l" t="t" r="r" b="b"/>
                    <a:pathLst>
                      <a:path w="4184" h="1721" extrusionOk="0">
                        <a:moveTo>
                          <a:pt x="881" y="0"/>
                        </a:moveTo>
                        <a:cubicBezTo>
                          <a:pt x="392" y="0"/>
                          <a:pt x="1" y="391"/>
                          <a:pt x="1" y="860"/>
                        </a:cubicBezTo>
                        <a:cubicBezTo>
                          <a:pt x="1" y="1329"/>
                          <a:pt x="392" y="1720"/>
                          <a:pt x="881" y="1720"/>
                        </a:cubicBezTo>
                        <a:lnTo>
                          <a:pt x="3324" y="1720"/>
                        </a:lnTo>
                        <a:cubicBezTo>
                          <a:pt x="3813" y="1720"/>
                          <a:pt x="4184" y="1329"/>
                          <a:pt x="4184" y="860"/>
                        </a:cubicBezTo>
                        <a:cubicBezTo>
                          <a:pt x="4184" y="391"/>
                          <a:pt x="3813" y="0"/>
                          <a:pt x="3324"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80;p87"/>
                  <p:cNvSpPr/>
                  <p:nvPr/>
                </p:nvSpPr>
                <p:spPr>
                  <a:xfrm>
                    <a:off x="6292925" y="1890150"/>
                    <a:ext cx="186700" cy="186675"/>
                  </a:xfrm>
                  <a:custGeom>
                    <a:avLst/>
                    <a:gdLst/>
                    <a:ahLst/>
                    <a:cxnLst/>
                    <a:rect l="l" t="t" r="r" b="b"/>
                    <a:pathLst>
                      <a:path w="7468" h="7467" extrusionOk="0">
                        <a:moveTo>
                          <a:pt x="3733" y="0"/>
                        </a:moveTo>
                        <a:cubicBezTo>
                          <a:pt x="1682" y="0"/>
                          <a:pt x="1" y="1663"/>
                          <a:pt x="1" y="3734"/>
                        </a:cubicBezTo>
                        <a:cubicBezTo>
                          <a:pt x="1" y="5786"/>
                          <a:pt x="1682" y="7467"/>
                          <a:pt x="3733" y="7467"/>
                        </a:cubicBezTo>
                        <a:cubicBezTo>
                          <a:pt x="5786" y="7467"/>
                          <a:pt x="7467" y="5786"/>
                          <a:pt x="7467" y="3734"/>
                        </a:cubicBezTo>
                        <a:cubicBezTo>
                          <a:pt x="7467" y="1663"/>
                          <a:pt x="5786" y="0"/>
                          <a:pt x="3733" y="0"/>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281;p87"/>
                  <p:cNvSpPr/>
                  <p:nvPr/>
                </p:nvSpPr>
                <p:spPr>
                  <a:xfrm>
                    <a:off x="6560700" y="1914575"/>
                    <a:ext cx="655275" cy="43025"/>
                  </a:xfrm>
                  <a:custGeom>
                    <a:avLst/>
                    <a:gdLst/>
                    <a:ahLst/>
                    <a:cxnLst/>
                    <a:rect l="l" t="t" r="r" b="b"/>
                    <a:pathLst>
                      <a:path w="26211" h="1721" extrusionOk="0">
                        <a:moveTo>
                          <a:pt x="801" y="1"/>
                        </a:moveTo>
                        <a:cubicBezTo>
                          <a:pt x="371" y="1"/>
                          <a:pt x="1" y="353"/>
                          <a:pt x="1" y="803"/>
                        </a:cubicBezTo>
                        <a:lnTo>
                          <a:pt x="1" y="920"/>
                        </a:lnTo>
                        <a:cubicBezTo>
                          <a:pt x="1" y="1369"/>
                          <a:pt x="371" y="1721"/>
                          <a:pt x="801" y="1721"/>
                        </a:cubicBezTo>
                        <a:lnTo>
                          <a:pt x="25429" y="1721"/>
                        </a:lnTo>
                        <a:cubicBezTo>
                          <a:pt x="25859" y="1721"/>
                          <a:pt x="26211" y="1369"/>
                          <a:pt x="26211" y="920"/>
                        </a:cubicBezTo>
                        <a:lnTo>
                          <a:pt x="26211" y="803"/>
                        </a:lnTo>
                        <a:cubicBezTo>
                          <a:pt x="26211" y="353"/>
                          <a:pt x="25859" y="1"/>
                          <a:pt x="2542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282;p87"/>
                  <p:cNvSpPr/>
                  <p:nvPr/>
                </p:nvSpPr>
                <p:spPr>
                  <a:xfrm>
                    <a:off x="6560700" y="2022075"/>
                    <a:ext cx="365525" cy="43025"/>
                  </a:xfrm>
                  <a:custGeom>
                    <a:avLst/>
                    <a:gdLst/>
                    <a:ahLst/>
                    <a:cxnLst/>
                    <a:rect l="l" t="t" r="r" b="b"/>
                    <a:pathLst>
                      <a:path w="14621" h="1721" extrusionOk="0">
                        <a:moveTo>
                          <a:pt x="801" y="1"/>
                        </a:moveTo>
                        <a:cubicBezTo>
                          <a:pt x="371" y="1"/>
                          <a:pt x="1" y="353"/>
                          <a:pt x="1" y="803"/>
                        </a:cubicBezTo>
                        <a:lnTo>
                          <a:pt x="1" y="920"/>
                        </a:lnTo>
                        <a:cubicBezTo>
                          <a:pt x="1" y="1369"/>
                          <a:pt x="371" y="1721"/>
                          <a:pt x="801" y="1721"/>
                        </a:cubicBezTo>
                        <a:lnTo>
                          <a:pt x="13819" y="1721"/>
                        </a:lnTo>
                        <a:cubicBezTo>
                          <a:pt x="14269" y="1721"/>
                          <a:pt x="14621" y="1369"/>
                          <a:pt x="14621" y="920"/>
                        </a:cubicBezTo>
                        <a:lnTo>
                          <a:pt x="14621" y="803"/>
                        </a:lnTo>
                        <a:cubicBezTo>
                          <a:pt x="14621" y="353"/>
                          <a:pt x="14269" y="1"/>
                          <a:pt x="1381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283;p87"/>
                  <p:cNvSpPr/>
                  <p:nvPr/>
                </p:nvSpPr>
                <p:spPr>
                  <a:xfrm>
                    <a:off x="6969675" y="2022075"/>
                    <a:ext cx="104600" cy="43025"/>
                  </a:xfrm>
                  <a:custGeom>
                    <a:avLst/>
                    <a:gdLst/>
                    <a:ahLst/>
                    <a:cxnLst/>
                    <a:rect l="l" t="t" r="r" b="b"/>
                    <a:pathLst>
                      <a:path w="4184" h="1721" extrusionOk="0">
                        <a:moveTo>
                          <a:pt x="881" y="1"/>
                        </a:moveTo>
                        <a:cubicBezTo>
                          <a:pt x="392" y="1"/>
                          <a:pt x="1" y="392"/>
                          <a:pt x="1" y="861"/>
                        </a:cubicBezTo>
                        <a:cubicBezTo>
                          <a:pt x="1" y="1350"/>
                          <a:pt x="392" y="1721"/>
                          <a:pt x="881" y="1721"/>
                        </a:cubicBezTo>
                        <a:lnTo>
                          <a:pt x="3324" y="1721"/>
                        </a:lnTo>
                        <a:cubicBezTo>
                          <a:pt x="3813" y="1721"/>
                          <a:pt x="4184" y="1350"/>
                          <a:pt x="4184" y="861"/>
                        </a:cubicBezTo>
                        <a:cubicBezTo>
                          <a:pt x="4184" y="392"/>
                          <a:pt x="3813" y="1"/>
                          <a:pt x="3324"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290;p87"/>
                  <p:cNvSpPr/>
                  <p:nvPr/>
                </p:nvSpPr>
                <p:spPr>
                  <a:xfrm>
                    <a:off x="840125" y="3522725"/>
                    <a:ext cx="655325" cy="43025"/>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291;p87"/>
                  <p:cNvSpPr/>
                  <p:nvPr/>
                </p:nvSpPr>
                <p:spPr>
                  <a:xfrm>
                    <a:off x="840125" y="3630225"/>
                    <a:ext cx="365050" cy="43025"/>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292;p87"/>
                  <p:cNvSpPr/>
                  <p:nvPr/>
                </p:nvSpPr>
                <p:spPr>
                  <a:xfrm>
                    <a:off x="1249150" y="3630225"/>
                    <a:ext cx="104575" cy="43025"/>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93;p87"/>
                  <p:cNvSpPr/>
                  <p:nvPr/>
                </p:nvSpPr>
                <p:spPr>
                  <a:xfrm>
                    <a:off x="550273" y="577006"/>
                    <a:ext cx="629976" cy="618125"/>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chemeClr val="dk2"/>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94;p87"/>
                  <p:cNvSpPr/>
                  <p:nvPr/>
                </p:nvSpPr>
                <p:spPr>
                  <a:xfrm>
                    <a:off x="760950" y="665931"/>
                    <a:ext cx="220425" cy="219925"/>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chemeClr val="l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95;p87"/>
                  <p:cNvSpPr/>
                  <p:nvPr/>
                </p:nvSpPr>
                <p:spPr>
                  <a:xfrm>
                    <a:off x="659825" y="933706"/>
                    <a:ext cx="423200" cy="242400"/>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chemeClr val="l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300;p87"/>
                <p:cNvSpPr/>
                <p:nvPr/>
              </p:nvSpPr>
              <p:spPr>
                <a:xfrm>
                  <a:off x="6572166" y="1635840"/>
                  <a:ext cx="1132709" cy="192242"/>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01;p87"/>
                <p:cNvSpPr/>
                <p:nvPr/>
              </p:nvSpPr>
              <p:spPr>
                <a:xfrm>
                  <a:off x="1687355" y="2941797"/>
                  <a:ext cx="935124" cy="17457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2301;p87"/>
            <p:cNvSpPr/>
            <p:nvPr/>
          </p:nvSpPr>
          <p:spPr>
            <a:xfrm>
              <a:off x="9661633" y="3080822"/>
              <a:ext cx="2467948" cy="54071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2318;p87"/>
            <p:cNvCxnSpPr>
              <a:stCxn id="84" idx="1"/>
            </p:cNvCxnSpPr>
            <p:nvPr/>
          </p:nvCxnSpPr>
          <p:spPr>
            <a:xfrm rot="10800000" flipV="1">
              <a:off x="8158334" y="3243075"/>
              <a:ext cx="1070294" cy="1032872"/>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134" name="Google Shape;2319;p87"/>
            <p:cNvCxnSpPr>
              <a:endCxn id="92" idx="3"/>
            </p:cNvCxnSpPr>
            <p:nvPr/>
          </p:nvCxnSpPr>
          <p:spPr>
            <a:xfrm rot="10800000">
              <a:off x="3068481" y="4899323"/>
              <a:ext cx="428968" cy="97349"/>
            </a:xfrm>
            <a:prstGeom prst="bentConnector3">
              <a:avLst>
                <a:gd name="adj1" fmla="val 50000"/>
              </a:avLst>
            </a:prstGeom>
            <a:noFill/>
            <a:ln w="9525" cap="flat" cmpd="sng">
              <a:solidFill>
                <a:schemeClr val="accent4"/>
              </a:solidFill>
              <a:prstDash val="solid"/>
              <a:round/>
              <a:headEnd type="none" w="med" len="med"/>
              <a:tailEnd type="none" w="med" len="med"/>
            </a:ln>
          </p:spPr>
        </p:cxnSp>
        <p:sp>
          <p:nvSpPr>
            <p:cNvPr id="24" name="Rectangle 23"/>
            <p:cNvSpPr/>
            <p:nvPr/>
          </p:nvSpPr>
          <p:spPr>
            <a:xfrm>
              <a:off x="10022580" y="743846"/>
              <a:ext cx="2039879" cy="372425"/>
            </a:xfrm>
            <a:prstGeom prst="rect">
              <a:avLst/>
            </a:prstGeom>
            <a:noFill/>
          </p:spPr>
          <p:txBody>
            <a:bodyPr wrap="square" lIns="91440" tIns="45720" rIns="91440" bIns="45720">
              <a:spAutoFit/>
            </a:bodyPr>
            <a:lstStyle/>
            <a:p>
              <a:pPr algn="ctr"/>
              <a:r>
                <a:rPr lang="en-US" b="1" dirty="0"/>
                <a:t>Updating patient profile</a:t>
              </a:r>
              <a:endParaRPr lang="en-US" sz="2800" b="1" cap="none" spc="0" dirty="0">
                <a:ln w="10160">
                  <a:solidFill>
                    <a:schemeClr val="accent5"/>
                  </a:solidFill>
                  <a:prstDash val="solid"/>
                </a:ln>
                <a:solidFill>
                  <a:srgbClr val="5C1582"/>
                </a:solidFill>
                <a:effectLst>
                  <a:outerShdw blurRad="38100" dist="22860" dir="5400000" algn="tl" rotWithShape="0">
                    <a:srgbClr val="000000">
                      <a:alpha val="30000"/>
                    </a:srgbClr>
                  </a:outerShdw>
                </a:effectLst>
                <a:latin typeface="Adobe Gothic Std B" panose="020B0800000000000000" pitchFamily="34" charset="-128"/>
                <a:ea typeface="Adobe Gothic Std B" panose="020B0800000000000000" pitchFamily="34" charset="-128"/>
              </a:endParaRPr>
            </a:p>
          </p:txBody>
        </p:sp>
        <p:sp>
          <p:nvSpPr>
            <p:cNvPr id="135" name="Rectangle 134"/>
            <p:cNvSpPr/>
            <p:nvPr/>
          </p:nvSpPr>
          <p:spPr>
            <a:xfrm>
              <a:off x="433587" y="4054002"/>
              <a:ext cx="1594391" cy="589673"/>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Logout </a:t>
              </a:r>
            </a:p>
          </p:txBody>
        </p:sp>
        <p:sp>
          <p:nvSpPr>
            <p:cNvPr id="137" name="Rectangle 136"/>
            <p:cNvSpPr/>
            <p:nvPr/>
          </p:nvSpPr>
          <p:spPr>
            <a:xfrm>
              <a:off x="9754859" y="3126668"/>
              <a:ext cx="2337673" cy="465532"/>
            </a:xfrm>
            <a:prstGeom prst="rect">
              <a:avLst/>
            </a:prstGeom>
            <a:noFill/>
          </p:spPr>
          <p:txBody>
            <a:bodyPr wrap="square" lIns="91440" tIns="45720" rIns="91440" bIns="45720">
              <a:spAutoFit/>
            </a:bodyPr>
            <a:lstStyle/>
            <a:p>
              <a:pPr algn="ctr"/>
              <a:r>
                <a:rPr lang="en-US" sz="1200" b="1" dirty="0">
                  <a:latin typeface="Adobe Gothic Std B" panose="020B0800000000000000" pitchFamily="34" charset="-128"/>
                  <a:ea typeface="Adobe Gothic Std B" panose="020B0800000000000000" pitchFamily="34" charset="-128"/>
                </a:rPr>
                <a:t>Organizing appointments</a:t>
              </a:r>
            </a:p>
            <a:p>
              <a:pPr algn="ctr"/>
              <a:r>
                <a:rPr lang="en-US" sz="1200" b="1" dirty="0">
                  <a:latin typeface="Adobe Gothic Std B" panose="020B0800000000000000" pitchFamily="34" charset="-128"/>
                  <a:ea typeface="Adobe Gothic Std B" panose="020B0800000000000000" pitchFamily="34" charset="-128"/>
                </a:rPr>
                <a:t> with the doctor</a:t>
              </a:r>
              <a:endParaRPr lang="en-US" sz="2400" b="1" cap="none" spc="0" dirty="0">
                <a:ln w="10160">
                  <a:solidFill>
                    <a:schemeClr val="accent5"/>
                  </a:solidFill>
                  <a:prstDash val="solid"/>
                </a:ln>
                <a:solidFill>
                  <a:srgbClr val="5C1582"/>
                </a:solidFill>
                <a:effectLst>
                  <a:outerShdw blurRad="38100" dist="22860" dir="5400000" algn="tl" rotWithShape="0">
                    <a:srgbClr val="000000">
                      <a:alpha val="30000"/>
                    </a:srgbClr>
                  </a:outerShdw>
                </a:effectLst>
                <a:latin typeface="Adobe Gothic Std B" panose="020B0800000000000000" pitchFamily="34" charset="-128"/>
                <a:ea typeface="Adobe Gothic Std B" panose="020B0800000000000000" pitchFamily="34" charset="-128"/>
              </a:endParaRPr>
            </a:p>
          </p:txBody>
        </p:sp>
        <p:sp>
          <p:nvSpPr>
            <p:cNvPr id="138" name="Rectangle 137"/>
            <p:cNvSpPr/>
            <p:nvPr/>
          </p:nvSpPr>
          <p:spPr>
            <a:xfrm>
              <a:off x="621654" y="2321317"/>
              <a:ext cx="942027" cy="372425"/>
            </a:xfrm>
            <a:prstGeom prst="rect">
              <a:avLst/>
            </a:prstGeom>
            <a:noFill/>
          </p:spPr>
          <p:txBody>
            <a:bodyPr wrap="square" lIns="91440" tIns="45720" rIns="91440" bIns="45720">
              <a:spAutoFit/>
            </a:bodyPr>
            <a:lstStyle/>
            <a:p>
              <a:pPr algn="ctr"/>
              <a:r>
                <a:rPr lang="en-US"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rPr>
                <a:t>Signup</a:t>
              </a:r>
              <a:endParaRPr lang="en-US" sz="28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endParaRPr>
            </a:p>
          </p:txBody>
        </p:sp>
        <p:sp>
          <p:nvSpPr>
            <p:cNvPr id="140" name="Rectangle 139"/>
            <p:cNvSpPr/>
            <p:nvPr/>
          </p:nvSpPr>
          <p:spPr>
            <a:xfrm>
              <a:off x="687569" y="678819"/>
              <a:ext cx="851881" cy="403461"/>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rPr>
                <a:t>login</a:t>
              </a:r>
            </a:p>
          </p:txBody>
        </p:sp>
        <p:sp>
          <p:nvSpPr>
            <p:cNvPr id="141" name="Rectangle 140"/>
            <p:cNvSpPr/>
            <p:nvPr/>
          </p:nvSpPr>
          <p:spPr>
            <a:xfrm>
              <a:off x="4824618" y="953394"/>
              <a:ext cx="2730689" cy="837957"/>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rPr>
                <a:t>Doctor</a:t>
              </a:r>
              <a:r>
                <a:rPr lang="en-US" sz="4800" b="1" cap="none" spc="0" dirty="0">
                  <a:ln w="10160">
                    <a:solidFill>
                      <a:schemeClr val="accent5"/>
                    </a:solidFill>
                    <a:prstDash val="solid"/>
                  </a:ln>
                  <a:solidFill>
                    <a:srgbClr val="5C1582"/>
                  </a:solidFill>
                  <a:effectLst>
                    <a:outerShdw blurRad="38100" dist="22860" dir="5400000" algn="tl" rotWithShape="0">
                      <a:srgbClr val="000000">
                        <a:alpha val="30000"/>
                      </a:srgbClr>
                    </a:outerShdw>
                  </a:effectLst>
                  <a:latin typeface="Adobe Gothic Std B" panose="020B0800000000000000" pitchFamily="34" charset="-128"/>
                  <a:ea typeface="Adobe Gothic Std B" panose="020B0800000000000000" pitchFamily="34" charset="-128"/>
                </a:rPr>
                <a:t> </a:t>
              </a:r>
            </a:p>
          </p:txBody>
        </p:sp>
        <p:cxnSp>
          <p:nvCxnSpPr>
            <p:cNvPr id="142" name="Google Shape;2318;p87"/>
            <p:cNvCxnSpPr>
              <a:stCxn id="84" idx="2"/>
            </p:cNvCxnSpPr>
            <p:nvPr/>
          </p:nvCxnSpPr>
          <p:spPr>
            <a:xfrm rot="5400000">
              <a:off x="7592386" y="1815557"/>
              <a:ext cx="1497247" cy="5109196"/>
            </a:xfrm>
            <a:prstGeom prst="bentConnector2">
              <a:avLst/>
            </a:prstGeom>
            <a:noFill/>
            <a:ln w="9525" cap="flat" cmpd="sng">
              <a:solidFill>
                <a:schemeClr val="accent4"/>
              </a:solidFill>
              <a:prstDash val="solid"/>
              <a:round/>
              <a:headEnd type="none" w="med" len="med"/>
              <a:tailEnd type="none" w="med" len="med"/>
            </a:ln>
          </p:spPr>
        </p:cxnSp>
        <p:pic>
          <p:nvPicPr>
            <p:cNvPr id="53" name="Picture 52"/>
            <p:cNvPicPr>
              <a:picLocks noChangeAspect="1"/>
            </p:cNvPicPr>
            <p:nvPr/>
          </p:nvPicPr>
          <p:blipFill rotWithShape="1">
            <a:blip r:embed="rId2">
              <a:extLst>
                <a:ext uri="{28A0092B-C50C-407E-A947-70E740481C1C}">
                  <a14:useLocalDpi xmlns:a14="http://schemas.microsoft.com/office/drawing/2010/main" val="0"/>
                </a:ext>
              </a:extLst>
            </a:blip>
            <a:srcRect l="8674" b="16657"/>
            <a:stretch/>
          </p:blipFill>
          <p:spPr>
            <a:xfrm>
              <a:off x="5787767" y="5690656"/>
              <a:ext cx="3593773" cy="410667"/>
            </a:xfrm>
            <a:prstGeom prst="rect">
              <a:avLst/>
            </a:prstGeom>
          </p:spPr>
        </p:pic>
        <p:cxnSp>
          <p:nvCxnSpPr>
            <p:cNvPr id="145" name="Google Shape;2316;p87"/>
            <p:cNvCxnSpPr>
              <a:stCxn id="53" idx="2"/>
              <a:endCxn id="46" idx="1"/>
            </p:cNvCxnSpPr>
            <p:nvPr/>
          </p:nvCxnSpPr>
          <p:spPr>
            <a:xfrm rot="5400000" flipH="1">
              <a:off x="2997384" y="1728258"/>
              <a:ext cx="1710875" cy="7074027"/>
            </a:xfrm>
            <a:prstGeom prst="bentConnector4">
              <a:avLst>
                <a:gd name="adj1" fmla="val -14767"/>
                <a:gd name="adj2" fmla="val 103232"/>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49" name="TextBox 148"/>
            <p:cNvSpPr txBox="1"/>
            <p:nvPr/>
          </p:nvSpPr>
          <p:spPr>
            <a:xfrm>
              <a:off x="294668" y="1152293"/>
              <a:ext cx="1753245" cy="923330"/>
            </a:xfrm>
            <a:prstGeom prst="rect">
              <a:avLst/>
            </a:prstGeom>
            <a:noFill/>
          </p:spPr>
          <p:txBody>
            <a:bodyPr wrap="square" rtlCol="1">
              <a:spAutoFit/>
            </a:bodyPr>
            <a:lstStyle/>
            <a:p>
              <a:r>
                <a:rPr lang="en-US" dirty="0">
                  <a:solidFill>
                    <a:srgbClr val="E6F3F3"/>
                  </a:solidFill>
                  <a:latin typeface="Adobe Caslon Pro Bold" panose="0205070206050A020403" pitchFamily="18" charset="0"/>
                </a:rPr>
                <a:t>A doctor can log in to the website.</a:t>
              </a:r>
              <a:endParaRPr lang="ar-EG" sz="2000" dirty="0">
                <a:solidFill>
                  <a:srgbClr val="E6F3F3"/>
                </a:solidFill>
                <a:latin typeface="Adobe Caslon Pro Bold" panose="0205070206050A020403" pitchFamily="18" charset="0"/>
              </a:endParaRPr>
            </a:p>
          </p:txBody>
        </p:sp>
        <p:sp>
          <p:nvSpPr>
            <p:cNvPr id="151" name="TextBox 150"/>
            <p:cNvSpPr txBox="1"/>
            <p:nvPr/>
          </p:nvSpPr>
          <p:spPr>
            <a:xfrm>
              <a:off x="187423" y="4766642"/>
              <a:ext cx="2202647" cy="1692771"/>
            </a:xfrm>
            <a:prstGeom prst="rect">
              <a:avLst/>
            </a:prstGeom>
            <a:noFill/>
          </p:spPr>
          <p:txBody>
            <a:bodyPr wrap="square" rtlCol="1">
              <a:spAutoFit/>
            </a:bodyPr>
            <a:lstStyle/>
            <a:p>
              <a:r>
                <a:rPr lang="en-US" sz="2000" dirty="0">
                  <a:solidFill>
                    <a:srgbClr val="E6F3F3"/>
                  </a:solidFill>
                  <a:latin typeface="Adobe Caslon Pro Bold" panose="0205070206050A020403" pitchFamily="18" charset="0"/>
                </a:rPr>
                <a:t>A doctor can log out from his account to log in with another account.</a:t>
              </a:r>
              <a:r>
                <a:rPr lang="en-US" sz="2400" dirty="0">
                  <a:solidFill>
                    <a:srgbClr val="E6F3F3"/>
                  </a:solidFill>
                  <a:latin typeface="Adobe Caslon Pro Bold" panose="0205070206050A020403" pitchFamily="18" charset="0"/>
                </a:rPr>
                <a:t>.</a:t>
              </a:r>
              <a:endParaRPr lang="ar-EG" sz="2800" dirty="0">
                <a:solidFill>
                  <a:srgbClr val="E6F3F3"/>
                </a:solidFill>
                <a:latin typeface="Adobe Caslon Pro Bold" panose="0205070206050A020403" pitchFamily="18" charset="0"/>
              </a:endParaRPr>
            </a:p>
          </p:txBody>
        </p:sp>
        <p:sp>
          <p:nvSpPr>
            <p:cNvPr id="152" name="TextBox 151"/>
            <p:cNvSpPr txBox="1"/>
            <p:nvPr/>
          </p:nvSpPr>
          <p:spPr>
            <a:xfrm>
              <a:off x="9674053" y="1332182"/>
              <a:ext cx="2455475" cy="1815882"/>
            </a:xfrm>
            <a:prstGeom prst="rect">
              <a:avLst/>
            </a:prstGeom>
            <a:noFill/>
          </p:spPr>
          <p:txBody>
            <a:bodyPr wrap="square" rtlCol="1">
              <a:spAutoFit/>
            </a:bodyPr>
            <a:lstStyle/>
            <a:p>
              <a:r>
                <a:rPr lang="en-US" sz="1600" dirty="0">
                  <a:solidFill>
                    <a:srgbClr val="E6F3F3"/>
                  </a:solidFill>
                  <a:latin typeface="Adobe Caslon Pro Bold" panose="0205070206050A020403" pitchFamily="18" charset="0"/>
                </a:rPr>
                <a:t>During the examination of the patient and knowledge of his medical history, the doctor</a:t>
              </a:r>
            </a:p>
            <a:p>
              <a:r>
                <a:rPr lang="en-US" sz="1600" dirty="0">
                  <a:solidFill>
                    <a:srgbClr val="E6F3F3"/>
                  </a:solidFill>
                  <a:latin typeface="Adobe Caslon Pro Bold" panose="0205070206050A020403" pitchFamily="18" charset="0"/>
                </a:rPr>
                <a:t>puts this data on the website to facilitate the re-examination again.</a:t>
              </a:r>
              <a:endParaRPr lang="ar-EG" dirty="0">
                <a:solidFill>
                  <a:srgbClr val="E6F3F3"/>
                </a:solidFill>
                <a:latin typeface="Adobe Caslon Pro Bold" panose="0205070206050A020403" pitchFamily="18" charset="0"/>
              </a:endParaRPr>
            </a:p>
          </p:txBody>
        </p:sp>
        <p:sp>
          <p:nvSpPr>
            <p:cNvPr id="153" name="TextBox 152"/>
            <p:cNvSpPr txBox="1"/>
            <p:nvPr/>
          </p:nvSpPr>
          <p:spPr>
            <a:xfrm>
              <a:off x="9685720" y="3765608"/>
              <a:ext cx="2435159" cy="1200329"/>
            </a:xfrm>
            <a:prstGeom prst="rect">
              <a:avLst/>
            </a:prstGeom>
            <a:noFill/>
          </p:spPr>
          <p:txBody>
            <a:bodyPr wrap="square" rtlCol="1">
              <a:spAutoFit/>
            </a:bodyPr>
            <a:lstStyle/>
            <a:p>
              <a:r>
                <a:rPr lang="en-US" dirty="0">
                  <a:solidFill>
                    <a:srgbClr val="E6F3F3"/>
                  </a:solidFill>
                  <a:latin typeface="Adobe Caslon Pro Bold" panose="0205070206050A020403" pitchFamily="18" charset="0"/>
                </a:rPr>
                <a:t>The website knows the available appointments with the doctor to show them to the</a:t>
              </a:r>
              <a:endParaRPr lang="ar-EG" sz="2400" dirty="0">
                <a:solidFill>
                  <a:srgbClr val="E6F3F3"/>
                </a:solidFill>
                <a:latin typeface="Adobe Caslon Pro Bold" panose="0205070206050A020403" pitchFamily="18" charset="0"/>
              </a:endParaRPr>
            </a:p>
          </p:txBody>
        </p:sp>
        <p:sp>
          <p:nvSpPr>
            <p:cNvPr id="154" name="TextBox 153"/>
            <p:cNvSpPr txBox="1"/>
            <p:nvPr/>
          </p:nvSpPr>
          <p:spPr>
            <a:xfrm>
              <a:off x="9981387" y="5444665"/>
              <a:ext cx="2219921" cy="1200329"/>
            </a:xfrm>
            <a:prstGeom prst="rect">
              <a:avLst/>
            </a:prstGeom>
            <a:noFill/>
          </p:spPr>
          <p:txBody>
            <a:bodyPr wrap="square" rtlCol="1">
              <a:spAutoFit/>
            </a:bodyPr>
            <a:lstStyle/>
            <a:p>
              <a:r>
                <a:rPr lang="en-US" dirty="0">
                  <a:solidFill>
                    <a:srgbClr val="E6F3F3"/>
                  </a:solidFill>
                  <a:latin typeface="Adobe Caslon Pro Bold" panose="0205070206050A020403" pitchFamily="18" charset="0"/>
                </a:rPr>
                <a:t>The website creates profiles for doctors available in the application.</a:t>
              </a:r>
              <a:endParaRPr lang="ar-EG" sz="2400" dirty="0">
                <a:solidFill>
                  <a:srgbClr val="E6F3F3"/>
                </a:solidFill>
                <a:latin typeface="Adobe Caslon Pro Bold" panose="0205070206050A020403" pitchFamily="18" charset="0"/>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8073" t="9959" r="4952" b="7358"/>
            <a:stretch/>
          </p:blipFill>
          <p:spPr>
            <a:xfrm>
              <a:off x="6973139" y="2488973"/>
              <a:ext cx="2549534" cy="2443591"/>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4274" t="15719" r="2152" b="13139"/>
            <a:stretch/>
          </p:blipFill>
          <p:spPr>
            <a:xfrm>
              <a:off x="2568447" y="4960298"/>
              <a:ext cx="3170417" cy="1364304"/>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t="1716"/>
            <a:stretch/>
          </p:blipFill>
          <p:spPr>
            <a:xfrm>
              <a:off x="2474907" y="2365131"/>
              <a:ext cx="4551362" cy="2761312"/>
            </a:xfrm>
            <a:prstGeom prst="rect">
              <a:avLst/>
            </a:prstGeom>
          </p:spPr>
        </p:pic>
        <p:sp>
          <p:nvSpPr>
            <p:cNvPr id="91" name="Google Shape;2301;p87"/>
            <p:cNvSpPr/>
            <p:nvPr/>
          </p:nvSpPr>
          <p:spPr>
            <a:xfrm>
              <a:off x="9901656" y="4916409"/>
              <a:ext cx="2078901" cy="392874"/>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Rectangle 135"/>
            <p:cNvSpPr/>
            <p:nvPr/>
          </p:nvSpPr>
          <p:spPr>
            <a:xfrm>
              <a:off x="9903142" y="4928163"/>
              <a:ext cx="2134853" cy="372425"/>
            </a:xfrm>
            <a:prstGeom prst="rect">
              <a:avLst/>
            </a:prstGeom>
            <a:noFill/>
          </p:spPr>
          <p:txBody>
            <a:bodyPr wrap="square" lIns="91440" tIns="45720" rIns="91440" bIns="45720">
              <a:spAutoFit/>
            </a:bodyPr>
            <a:lstStyle/>
            <a:p>
              <a:pPr algn="ctr"/>
              <a:r>
                <a:rPr lang="en-US" b="1" dirty="0"/>
                <a:t> </a:t>
              </a:r>
              <a:r>
                <a:rPr lang="en-US" sz="1600" b="1" dirty="0">
                  <a:latin typeface="Adobe Gothic Std B" panose="020B0800000000000000" pitchFamily="34" charset="-128"/>
                  <a:ea typeface="Adobe Gothic Std B" panose="020B0800000000000000" pitchFamily="34" charset="-128"/>
                </a:rPr>
                <a:t>Profile of the doctor</a:t>
              </a:r>
              <a:endParaRPr lang="en-US" b="1" cap="none" spc="0" dirty="0">
                <a:ln w="10160">
                  <a:solidFill>
                    <a:schemeClr val="accent5"/>
                  </a:solidFill>
                  <a:prstDash val="solid"/>
                </a:ln>
                <a:solidFill>
                  <a:srgbClr val="5C1582"/>
                </a:solidFill>
                <a:effectLst>
                  <a:outerShdw blurRad="38100" dist="22860" dir="5400000" algn="tl" rotWithShape="0">
                    <a:srgbClr val="000000">
                      <a:alpha val="30000"/>
                    </a:srgbClr>
                  </a:outerShdw>
                </a:effectLst>
                <a:latin typeface="Adobe Gothic Std B" panose="020B0800000000000000" pitchFamily="34" charset="-128"/>
                <a:ea typeface="Adobe Gothic Std B" panose="020B0800000000000000" pitchFamily="34" charset="-128"/>
              </a:endParaRPr>
            </a:p>
          </p:txBody>
        </p:sp>
      </p:grpSp>
      <p:sp>
        <p:nvSpPr>
          <p:cNvPr id="117" name="TextBox 116"/>
          <p:cNvSpPr txBox="1"/>
          <p:nvPr/>
        </p:nvSpPr>
        <p:spPr>
          <a:xfrm>
            <a:off x="5310603" y="6123845"/>
            <a:ext cx="4430820" cy="830997"/>
          </a:xfrm>
          <a:prstGeom prst="rect">
            <a:avLst/>
          </a:prstGeom>
          <a:noFill/>
        </p:spPr>
        <p:txBody>
          <a:bodyPr wrap="square" rtlCol="1">
            <a:spAutoFit/>
          </a:bodyPr>
          <a:lstStyle/>
          <a:p>
            <a:r>
              <a:rPr lang="en-US" sz="1600" dirty="0">
                <a:solidFill>
                  <a:srgbClr val="E6F3F3"/>
                </a:solidFill>
                <a:latin typeface="Adobe Caslon Pro Bold" panose="0205070206050A020403" pitchFamily="18" charset="0"/>
              </a:rPr>
              <a:t>The website provides articles about brain tumor information and advice for the best care</a:t>
            </a:r>
          </a:p>
          <a:p>
            <a:r>
              <a:rPr lang="en-US" sz="1600" dirty="0">
                <a:solidFill>
                  <a:srgbClr val="E6F3F3"/>
                </a:solidFill>
                <a:latin typeface="Adobe Caslon Pro Bold" panose="0205070206050A020403" pitchFamily="18" charset="0"/>
              </a:rPr>
              <a:t>of our health.</a:t>
            </a:r>
            <a:endParaRPr lang="ar-EG" sz="2400" dirty="0">
              <a:solidFill>
                <a:srgbClr val="E6F3F3"/>
              </a:solidFill>
              <a:latin typeface="Adobe Caslon Pro Bold" panose="0205070206050A020403" pitchFamily="18" charset="0"/>
            </a:endParaRPr>
          </a:p>
        </p:txBody>
      </p:sp>
      <p:pic>
        <p:nvPicPr>
          <p:cNvPr id="100" name="Picture 99"/>
          <p:cNvPicPr>
            <a:picLocks noChangeAspect="1"/>
          </p:cNvPicPr>
          <p:nvPr/>
        </p:nvPicPr>
        <p:blipFill>
          <a:blip r:embed="rId6"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2118509" y="3247"/>
            <a:ext cx="670559" cy="656704"/>
          </a:xfrm>
          <a:prstGeom prst="rect">
            <a:avLst/>
          </a:prstGeom>
          <a:noFill/>
        </p:spPr>
      </p:pic>
    </p:spTree>
    <p:extLst>
      <p:ext uri="{BB962C8B-B14F-4D97-AF65-F5344CB8AC3E}">
        <p14:creationId xmlns:p14="http://schemas.microsoft.com/office/powerpoint/2010/main" val="1920263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3" name="Google Shape;1873;p82"/>
          <p:cNvSpPr txBox="1">
            <a:spLocks noGrp="1"/>
          </p:cNvSpPr>
          <p:nvPr>
            <p:ph type="title"/>
          </p:nvPr>
        </p:nvSpPr>
        <p:spPr>
          <a:xfrm>
            <a:off x="1514861" y="179206"/>
            <a:ext cx="10272000" cy="763600"/>
          </a:xfrm>
          <a:prstGeom prst="rect">
            <a:avLst/>
          </a:prstGeom>
        </p:spPr>
        <p:txBody>
          <a:bodyPr spcFirstLastPara="1" vert="horz" wrap="square" lIns="121900" tIns="121900" rIns="121900" bIns="121900" rtlCol="0" anchor="t" anchorCtr="0">
            <a:noAutofit/>
          </a:bodyPr>
          <a:lstStyle/>
          <a:p>
            <a:r>
              <a:rPr lang="en-US" dirty="0">
                <a:solidFill>
                  <a:srgbClr val="FFC000"/>
                </a:solidFill>
                <a:latin typeface="Berlin Sans FB Demi" panose="020E0802020502020306" pitchFamily="34" charset="0"/>
              </a:rPr>
              <a:t>Non-Functional Requirements</a:t>
            </a:r>
            <a:endParaRPr dirty="0">
              <a:solidFill>
                <a:srgbClr val="FFC000"/>
              </a:solidFill>
              <a:latin typeface="Berlin Sans FB Demi" panose="020E0802020502020306" pitchFamily="34" charset="0"/>
            </a:endParaRPr>
          </a:p>
        </p:txBody>
      </p:sp>
      <p:grpSp>
        <p:nvGrpSpPr>
          <p:cNvPr id="4" name="Google Shape;1880;p82"/>
          <p:cNvGrpSpPr/>
          <p:nvPr/>
        </p:nvGrpSpPr>
        <p:grpSpPr>
          <a:xfrm>
            <a:off x="3611479" y="1610360"/>
            <a:ext cx="4930959" cy="4449247"/>
            <a:chOff x="2947116" y="1303644"/>
            <a:chExt cx="3293177" cy="2959271"/>
          </a:xfrm>
        </p:grpSpPr>
        <p:sp>
          <p:nvSpPr>
            <p:cNvPr id="5" name="Google Shape;1881;p82"/>
            <p:cNvSpPr/>
            <p:nvPr/>
          </p:nvSpPr>
          <p:spPr>
            <a:xfrm>
              <a:off x="3675620" y="2079413"/>
              <a:ext cx="1586100" cy="1834800"/>
            </a:xfrm>
            <a:prstGeom prst="roundRect">
              <a:avLst>
                <a:gd name="adj" fmla="val 8693"/>
              </a:avLst>
            </a:prstGeom>
            <a:solidFill>
              <a:srgbClr val="FFC000"/>
            </a:solidFill>
            <a:ln>
              <a:noFill/>
            </a:ln>
            <a:effectLst>
              <a:outerShdw blurRad="57150" dist="19050" dir="5400000" algn="bl" rotWithShape="0">
                <a:schemeClr val="dk1">
                  <a:alpha val="50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6" name="Google Shape;1882;p82"/>
            <p:cNvSpPr/>
            <p:nvPr/>
          </p:nvSpPr>
          <p:spPr>
            <a:xfrm flipH="1">
              <a:off x="3064943" y="297397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grpSp>
          <p:nvGrpSpPr>
            <p:cNvPr id="7" name="Google Shape;1883;p82"/>
            <p:cNvGrpSpPr/>
            <p:nvPr/>
          </p:nvGrpSpPr>
          <p:grpSpPr>
            <a:xfrm rot="-5400000">
              <a:off x="5234218" y="1303644"/>
              <a:ext cx="761751" cy="761751"/>
              <a:chOff x="5289166" y="402821"/>
              <a:chExt cx="801000" cy="801000"/>
            </a:xfrm>
          </p:grpSpPr>
          <p:sp>
            <p:nvSpPr>
              <p:cNvPr id="55" name="Google Shape;1884;p82"/>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3000" endPos="20000" fadeDir="5400012" sy="-100000" algn="bl" rotWithShape="0"/>
              </a:effectLst>
            </p:spPr>
            <p:txBody>
              <a:bodyPr spcFirstLastPara="1" wrap="square" lIns="121900" tIns="121900" rIns="121900" bIns="121900" anchor="ctr" anchorCtr="0">
                <a:noAutofit/>
              </a:bodyPr>
              <a:lstStyle/>
              <a:p>
                <a:endParaRPr sz="2400"/>
              </a:p>
            </p:txBody>
          </p:sp>
          <p:sp>
            <p:nvSpPr>
              <p:cNvPr id="56" name="Google Shape;1885;p82"/>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3000" endPos="20000" fadeDir="5400012" sy="-100000" algn="bl" rotWithShape="0"/>
              </a:effectLst>
            </p:spPr>
            <p:txBody>
              <a:bodyPr spcFirstLastPara="1" wrap="square" lIns="121900" tIns="121900" rIns="121900" bIns="121900" anchor="ctr" anchorCtr="0">
                <a:noAutofit/>
              </a:bodyPr>
              <a:lstStyle/>
              <a:p>
                <a:endParaRPr sz="2400"/>
              </a:p>
            </p:txBody>
          </p:sp>
        </p:grpSp>
        <p:grpSp>
          <p:nvGrpSpPr>
            <p:cNvPr id="8" name="Google Shape;1886;p82"/>
            <p:cNvGrpSpPr/>
            <p:nvPr/>
          </p:nvGrpSpPr>
          <p:grpSpPr>
            <a:xfrm>
              <a:off x="3475262" y="2675002"/>
              <a:ext cx="1173841" cy="1490643"/>
              <a:chOff x="3020212" y="2675002"/>
              <a:chExt cx="1173841" cy="1490643"/>
            </a:xfrm>
          </p:grpSpPr>
          <p:sp>
            <p:nvSpPr>
              <p:cNvPr id="43" name="Google Shape;1887;p82"/>
              <p:cNvSpPr/>
              <p:nvPr/>
            </p:nvSpPr>
            <p:spPr>
              <a:xfrm>
                <a:off x="3020212" y="2675002"/>
                <a:ext cx="1173841" cy="1490643"/>
              </a:xfrm>
              <a:custGeom>
                <a:avLst/>
                <a:gdLst/>
                <a:ahLst/>
                <a:cxnLst/>
                <a:rect l="l" t="t" r="r" b="b"/>
                <a:pathLst>
                  <a:path w="93199" h="118352" extrusionOk="0">
                    <a:moveTo>
                      <a:pt x="7177" y="0"/>
                    </a:moveTo>
                    <a:cubicBezTo>
                      <a:pt x="3218" y="0"/>
                      <a:pt x="0" y="3217"/>
                      <a:pt x="0" y="7177"/>
                    </a:cubicBezTo>
                    <a:lnTo>
                      <a:pt x="0" y="111174"/>
                    </a:lnTo>
                    <a:cubicBezTo>
                      <a:pt x="0" y="115134"/>
                      <a:pt x="3218" y="118351"/>
                      <a:pt x="7177" y="118351"/>
                    </a:cubicBezTo>
                    <a:lnTo>
                      <a:pt x="86022" y="118351"/>
                    </a:lnTo>
                    <a:cubicBezTo>
                      <a:pt x="89998" y="118351"/>
                      <a:pt x="93199" y="115134"/>
                      <a:pt x="93199" y="111174"/>
                    </a:cubicBezTo>
                    <a:lnTo>
                      <a:pt x="93199" y="7177"/>
                    </a:lnTo>
                    <a:cubicBezTo>
                      <a:pt x="93199" y="3217"/>
                      <a:pt x="89998" y="0"/>
                      <a:pt x="86022" y="0"/>
                    </a:cubicBezTo>
                    <a:close/>
                  </a:path>
                </a:pathLst>
              </a:custGeom>
              <a:solidFill>
                <a:schemeClr val="lt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44" name="Google Shape;1888;p82"/>
              <p:cNvSpPr/>
              <p:nvPr/>
            </p:nvSpPr>
            <p:spPr>
              <a:xfrm>
                <a:off x="3421348" y="2846344"/>
                <a:ext cx="626626" cy="52836"/>
              </a:xfrm>
              <a:custGeom>
                <a:avLst/>
                <a:gdLst/>
                <a:ahLst/>
                <a:cxnLst/>
                <a:rect l="l" t="t" r="r" b="b"/>
                <a:pathLst>
                  <a:path w="49752" h="4195" extrusionOk="0">
                    <a:moveTo>
                      <a:pt x="2107" y="1"/>
                    </a:moveTo>
                    <a:cubicBezTo>
                      <a:pt x="944" y="1"/>
                      <a:pt x="1" y="944"/>
                      <a:pt x="1" y="2106"/>
                    </a:cubicBezTo>
                    <a:cubicBezTo>
                      <a:pt x="1" y="3269"/>
                      <a:pt x="944" y="4195"/>
                      <a:pt x="2107" y="4195"/>
                    </a:cubicBezTo>
                    <a:lnTo>
                      <a:pt x="47645" y="4195"/>
                    </a:lnTo>
                    <a:cubicBezTo>
                      <a:pt x="48808" y="4195"/>
                      <a:pt x="49751" y="3269"/>
                      <a:pt x="49751" y="2106"/>
                    </a:cubicBezTo>
                    <a:cubicBezTo>
                      <a:pt x="49751" y="944"/>
                      <a:pt x="48808" y="1"/>
                      <a:pt x="47645" y="1"/>
                    </a:cubicBezTo>
                    <a:close/>
                  </a:path>
                </a:pathLst>
              </a:custGeom>
              <a:solidFill>
                <a:srgbClr val="23CBBB"/>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45" name="Google Shape;1889;p82"/>
              <p:cNvSpPr/>
              <p:nvPr/>
            </p:nvSpPr>
            <p:spPr>
              <a:xfrm>
                <a:off x="3421348" y="2948615"/>
                <a:ext cx="475121" cy="53063"/>
              </a:xfrm>
              <a:custGeom>
                <a:avLst/>
                <a:gdLst/>
                <a:ahLst/>
                <a:cxnLst/>
                <a:rect l="l" t="t" r="r" b="b"/>
                <a:pathLst>
                  <a:path w="37723" h="4213" extrusionOk="0">
                    <a:moveTo>
                      <a:pt x="2107" y="1"/>
                    </a:moveTo>
                    <a:cubicBezTo>
                      <a:pt x="944" y="1"/>
                      <a:pt x="1" y="944"/>
                      <a:pt x="1" y="2106"/>
                    </a:cubicBezTo>
                    <a:cubicBezTo>
                      <a:pt x="1" y="3269"/>
                      <a:pt x="944" y="4213"/>
                      <a:pt x="2107" y="4213"/>
                    </a:cubicBezTo>
                    <a:lnTo>
                      <a:pt x="35616" y="4213"/>
                    </a:lnTo>
                    <a:cubicBezTo>
                      <a:pt x="36779" y="4213"/>
                      <a:pt x="37722" y="3269"/>
                      <a:pt x="37722" y="2106"/>
                    </a:cubicBezTo>
                    <a:cubicBezTo>
                      <a:pt x="37722" y="944"/>
                      <a:pt x="36779" y="1"/>
                      <a:pt x="35616" y="1"/>
                    </a:cubicBezTo>
                    <a:close/>
                  </a:path>
                </a:pathLst>
              </a:custGeom>
              <a:solidFill>
                <a:srgbClr val="E6F3F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46" name="Google Shape;1891;p82"/>
              <p:cNvSpPr/>
              <p:nvPr/>
            </p:nvSpPr>
            <p:spPr>
              <a:xfrm>
                <a:off x="3421348" y="3286854"/>
                <a:ext cx="475121" cy="52836"/>
              </a:xfrm>
              <a:custGeom>
                <a:avLst/>
                <a:gdLst/>
                <a:ahLst/>
                <a:cxnLst/>
                <a:rect l="l" t="t" r="r" b="b"/>
                <a:pathLst>
                  <a:path w="37723" h="4195" extrusionOk="0">
                    <a:moveTo>
                      <a:pt x="2107" y="0"/>
                    </a:moveTo>
                    <a:cubicBezTo>
                      <a:pt x="944" y="0"/>
                      <a:pt x="1" y="944"/>
                      <a:pt x="1" y="2106"/>
                    </a:cubicBezTo>
                    <a:cubicBezTo>
                      <a:pt x="1" y="3251"/>
                      <a:pt x="944" y="4195"/>
                      <a:pt x="2107" y="4195"/>
                    </a:cubicBezTo>
                    <a:lnTo>
                      <a:pt x="35616" y="4195"/>
                    </a:lnTo>
                    <a:cubicBezTo>
                      <a:pt x="36779" y="4195"/>
                      <a:pt x="37722" y="3251"/>
                      <a:pt x="37722" y="2106"/>
                    </a:cubicBezTo>
                    <a:cubicBezTo>
                      <a:pt x="37722" y="944"/>
                      <a:pt x="36779" y="0"/>
                      <a:pt x="35616" y="0"/>
                    </a:cubicBezTo>
                    <a:close/>
                  </a:path>
                </a:pathLst>
              </a:custGeom>
              <a:solidFill>
                <a:srgbClr val="179B8E"/>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47" name="Google Shape;1892;p82"/>
              <p:cNvSpPr/>
              <p:nvPr/>
            </p:nvSpPr>
            <p:spPr>
              <a:xfrm>
                <a:off x="3421348" y="3522594"/>
                <a:ext cx="626626" cy="53050"/>
              </a:xfrm>
              <a:custGeom>
                <a:avLst/>
                <a:gdLst/>
                <a:ahLst/>
                <a:cxnLst/>
                <a:rect l="l" t="t" r="r" b="b"/>
                <a:pathLst>
                  <a:path w="49752" h="4212" extrusionOk="0">
                    <a:moveTo>
                      <a:pt x="2107" y="0"/>
                    </a:moveTo>
                    <a:cubicBezTo>
                      <a:pt x="944" y="0"/>
                      <a:pt x="1" y="944"/>
                      <a:pt x="1" y="2107"/>
                    </a:cubicBezTo>
                    <a:cubicBezTo>
                      <a:pt x="1" y="3268"/>
                      <a:pt x="944" y="4212"/>
                      <a:pt x="2107" y="4212"/>
                    </a:cubicBezTo>
                    <a:lnTo>
                      <a:pt x="47645" y="4212"/>
                    </a:lnTo>
                    <a:cubicBezTo>
                      <a:pt x="48808" y="4212"/>
                      <a:pt x="49751" y="3268"/>
                      <a:pt x="49751" y="2107"/>
                    </a:cubicBezTo>
                    <a:cubicBezTo>
                      <a:pt x="49751" y="944"/>
                      <a:pt x="48808" y="0"/>
                      <a:pt x="47645" y="0"/>
                    </a:cubicBezTo>
                    <a:close/>
                  </a:path>
                </a:pathLst>
              </a:custGeom>
              <a:solidFill>
                <a:srgbClr val="1A998E"/>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48" name="Google Shape;1893;p82"/>
              <p:cNvSpPr/>
              <p:nvPr/>
            </p:nvSpPr>
            <p:spPr>
              <a:xfrm>
                <a:off x="3421348" y="3625080"/>
                <a:ext cx="475121" cy="52849"/>
              </a:xfrm>
              <a:custGeom>
                <a:avLst/>
                <a:gdLst/>
                <a:ahLst/>
                <a:cxnLst/>
                <a:rect l="l" t="t" r="r" b="b"/>
                <a:pathLst>
                  <a:path w="37723" h="4196" extrusionOk="0">
                    <a:moveTo>
                      <a:pt x="2107" y="1"/>
                    </a:moveTo>
                    <a:cubicBezTo>
                      <a:pt x="944" y="1"/>
                      <a:pt x="1" y="927"/>
                      <a:pt x="1" y="2090"/>
                    </a:cubicBezTo>
                    <a:cubicBezTo>
                      <a:pt x="1" y="3252"/>
                      <a:pt x="944" y="4195"/>
                      <a:pt x="2107" y="4195"/>
                    </a:cubicBezTo>
                    <a:lnTo>
                      <a:pt x="35616" y="4195"/>
                    </a:lnTo>
                    <a:cubicBezTo>
                      <a:pt x="36779" y="4195"/>
                      <a:pt x="37722" y="3252"/>
                      <a:pt x="37722" y="2090"/>
                    </a:cubicBezTo>
                    <a:cubicBezTo>
                      <a:pt x="37722" y="927"/>
                      <a:pt x="36779" y="1"/>
                      <a:pt x="35616" y="1"/>
                    </a:cubicBezTo>
                    <a:close/>
                  </a:path>
                </a:pathLst>
              </a:custGeom>
              <a:solidFill>
                <a:srgbClr val="2A0F3B"/>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49" name="Google Shape;1894;p82"/>
              <p:cNvSpPr/>
              <p:nvPr/>
            </p:nvSpPr>
            <p:spPr>
              <a:xfrm>
                <a:off x="3421348" y="3860821"/>
                <a:ext cx="547467" cy="52861"/>
              </a:xfrm>
              <a:custGeom>
                <a:avLst/>
                <a:gdLst/>
                <a:ahLst/>
                <a:cxnLst/>
                <a:rect l="l" t="t" r="r" b="b"/>
                <a:pathLst>
                  <a:path w="43467" h="4197" extrusionOk="0">
                    <a:moveTo>
                      <a:pt x="2107" y="1"/>
                    </a:moveTo>
                    <a:cubicBezTo>
                      <a:pt x="944" y="1"/>
                      <a:pt x="1" y="944"/>
                      <a:pt x="1" y="2107"/>
                    </a:cubicBezTo>
                    <a:cubicBezTo>
                      <a:pt x="1" y="3269"/>
                      <a:pt x="944" y="4196"/>
                      <a:pt x="2107" y="4196"/>
                    </a:cubicBezTo>
                    <a:lnTo>
                      <a:pt x="41377" y="4196"/>
                    </a:lnTo>
                    <a:cubicBezTo>
                      <a:pt x="42541" y="4196"/>
                      <a:pt x="43466" y="3269"/>
                      <a:pt x="43466" y="2107"/>
                    </a:cubicBezTo>
                    <a:cubicBezTo>
                      <a:pt x="43466" y="944"/>
                      <a:pt x="42541" y="1"/>
                      <a:pt x="41377" y="1"/>
                    </a:cubicBezTo>
                    <a:close/>
                  </a:path>
                </a:pathLst>
              </a:custGeom>
              <a:solidFill>
                <a:srgbClr val="23CBBB"/>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50" name="Google Shape;1895;p82"/>
              <p:cNvSpPr/>
              <p:nvPr/>
            </p:nvSpPr>
            <p:spPr>
              <a:xfrm>
                <a:off x="3421348" y="3963092"/>
                <a:ext cx="395962" cy="53063"/>
              </a:xfrm>
              <a:custGeom>
                <a:avLst/>
                <a:gdLst/>
                <a:ahLst/>
                <a:cxnLst/>
                <a:rect l="l" t="t" r="r" b="b"/>
                <a:pathLst>
                  <a:path w="31438" h="4213" extrusionOk="0">
                    <a:moveTo>
                      <a:pt x="2107" y="1"/>
                    </a:moveTo>
                    <a:cubicBezTo>
                      <a:pt x="944" y="1"/>
                      <a:pt x="1" y="944"/>
                      <a:pt x="1" y="2108"/>
                    </a:cubicBezTo>
                    <a:cubicBezTo>
                      <a:pt x="1" y="3269"/>
                      <a:pt x="944" y="4213"/>
                      <a:pt x="2107" y="4213"/>
                    </a:cubicBezTo>
                    <a:lnTo>
                      <a:pt x="29332" y="4213"/>
                    </a:lnTo>
                    <a:cubicBezTo>
                      <a:pt x="30494" y="4213"/>
                      <a:pt x="31438" y="3269"/>
                      <a:pt x="31438" y="2108"/>
                    </a:cubicBezTo>
                    <a:cubicBezTo>
                      <a:pt x="31438" y="944"/>
                      <a:pt x="30494" y="1"/>
                      <a:pt x="29332" y="1"/>
                    </a:cubicBezTo>
                    <a:close/>
                  </a:path>
                </a:pathLst>
              </a:custGeom>
              <a:solidFill>
                <a:srgbClr val="2A0F3B"/>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51" name="Google Shape;1896;p82"/>
              <p:cNvSpPr/>
              <p:nvPr/>
            </p:nvSpPr>
            <p:spPr>
              <a:xfrm>
                <a:off x="3089482" y="3148926"/>
                <a:ext cx="226634" cy="226634"/>
              </a:xfrm>
              <a:custGeom>
                <a:avLst/>
                <a:gdLst/>
                <a:ahLst/>
                <a:cxnLst/>
                <a:rect l="l" t="t" r="r" b="b"/>
                <a:pathLst>
                  <a:path w="17994" h="17994" extrusionOk="0">
                    <a:moveTo>
                      <a:pt x="8997" y="1"/>
                    </a:moveTo>
                    <a:cubicBezTo>
                      <a:pt x="4028" y="1"/>
                      <a:pt x="1" y="4027"/>
                      <a:pt x="1" y="8997"/>
                    </a:cubicBezTo>
                    <a:cubicBezTo>
                      <a:pt x="1" y="13950"/>
                      <a:pt x="4028" y="17994"/>
                      <a:pt x="8997" y="17994"/>
                    </a:cubicBezTo>
                    <a:cubicBezTo>
                      <a:pt x="13968" y="17994"/>
                      <a:pt x="17994" y="13950"/>
                      <a:pt x="17994" y="8997"/>
                    </a:cubicBezTo>
                    <a:cubicBezTo>
                      <a:pt x="17994" y="4027"/>
                      <a:pt x="13968" y="1"/>
                      <a:pt x="8997" y="1"/>
                    </a:cubicBezTo>
                    <a:close/>
                  </a:path>
                </a:pathLst>
              </a:custGeom>
              <a:solidFill>
                <a:srgbClr val="106E65"/>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52" name="Google Shape;1897;p82"/>
              <p:cNvSpPr/>
              <p:nvPr/>
            </p:nvSpPr>
            <p:spPr>
              <a:xfrm>
                <a:off x="3089482" y="3486938"/>
                <a:ext cx="226634" cy="226634"/>
              </a:xfrm>
              <a:custGeom>
                <a:avLst/>
                <a:gdLst/>
                <a:ahLst/>
                <a:cxnLst/>
                <a:rect l="l" t="t" r="r" b="b"/>
                <a:pathLst>
                  <a:path w="17994" h="17994" extrusionOk="0">
                    <a:moveTo>
                      <a:pt x="8997" y="1"/>
                    </a:moveTo>
                    <a:cubicBezTo>
                      <a:pt x="4028" y="1"/>
                      <a:pt x="1" y="4028"/>
                      <a:pt x="1" y="8997"/>
                    </a:cubicBezTo>
                    <a:cubicBezTo>
                      <a:pt x="1" y="13968"/>
                      <a:pt x="4028" y="17994"/>
                      <a:pt x="8997" y="17994"/>
                    </a:cubicBezTo>
                    <a:cubicBezTo>
                      <a:pt x="13968" y="17994"/>
                      <a:pt x="17994" y="13968"/>
                      <a:pt x="17994" y="8997"/>
                    </a:cubicBezTo>
                    <a:cubicBezTo>
                      <a:pt x="17994" y="4028"/>
                      <a:pt x="13968" y="1"/>
                      <a:pt x="8997" y="1"/>
                    </a:cubicBezTo>
                    <a:close/>
                  </a:path>
                </a:pathLst>
              </a:custGeom>
              <a:solidFill>
                <a:srgbClr val="179B8E"/>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53" name="Google Shape;1898;p82"/>
              <p:cNvSpPr/>
              <p:nvPr/>
            </p:nvSpPr>
            <p:spPr>
              <a:xfrm>
                <a:off x="3089482" y="3825177"/>
                <a:ext cx="226634" cy="226634"/>
              </a:xfrm>
              <a:custGeom>
                <a:avLst/>
                <a:gdLst/>
                <a:ahLst/>
                <a:cxnLst/>
                <a:rect l="l" t="t" r="r" b="b"/>
                <a:pathLst>
                  <a:path w="17994" h="17994" extrusionOk="0">
                    <a:moveTo>
                      <a:pt x="8997" y="0"/>
                    </a:moveTo>
                    <a:cubicBezTo>
                      <a:pt x="4028" y="0"/>
                      <a:pt x="1" y="4027"/>
                      <a:pt x="1" y="8997"/>
                    </a:cubicBezTo>
                    <a:cubicBezTo>
                      <a:pt x="1" y="13967"/>
                      <a:pt x="4028" y="17993"/>
                      <a:pt x="8997" y="17993"/>
                    </a:cubicBezTo>
                    <a:cubicBezTo>
                      <a:pt x="13968" y="17993"/>
                      <a:pt x="17994" y="13967"/>
                      <a:pt x="17994" y="8997"/>
                    </a:cubicBezTo>
                    <a:cubicBezTo>
                      <a:pt x="17994" y="4027"/>
                      <a:pt x="13968" y="0"/>
                      <a:pt x="8997" y="0"/>
                    </a:cubicBezTo>
                    <a:close/>
                  </a:path>
                </a:pathLst>
              </a:custGeom>
              <a:solidFill>
                <a:srgbClr val="69E5D9"/>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54" name="Google Shape;1899;p82"/>
              <p:cNvSpPr/>
              <p:nvPr/>
            </p:nvSpPr>
            <p:spPr>
              <a:xfrm>
                <a:off x="3089482" y="2810700"/>
                <a:ext cx="226634" cy="226634"/>
              </a:xfrm>
              <a:custGeom>
                <a:avLst/>
                <a:gdLst/>
                <a:ahLst/>
                <a:cxnLst/>
                <a:rect l="l" t="t" r="r" b="b"/>
                <a:pathLst>
                  <a:path w="17994" h="17994" extrusionOk="0">
                    <a:moveTo>
                      <a:pt x="8997" y="0"/>
                    </a:moveTo>
                    <a:cubicBezTo>
                      <a:pt x="4028" y="0"/>
                      <a:pt x="1" y="4026"/>
                      <a:pt x="1" y="8997"/>
                    </a:cubicBezTo>
                    <a:cubicBezTo>
                      <a:pt x="1" y="13966"/>
                      <a:pt x="4028" y="17993"/>
                      <a:pt x="8997" y="17993"/>
                    </a:cubicBezTo>
                    <a:cubicBezTo>
                      <a:pt x="13968" y="17993"/>
                      <a:pt x="17994" y="13966"/>
                      <a:pt x="17994" y="8997"/>
                    </a:cubicBezTo>
                    <a:cubicBezTo>
                      <a:pt x="17994" y="4026"/>
                      <a:pt x="13968" y="0"/>
                      <a:pt x="8997" y="0"/>
                    </a:cubicBezTo>
                    <a:close/>
                  </a:path>
                </a:pathLst>
              </a:custGeom>
              <a:solidFill>
                <a:srgbClr val="55158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grpSp>
        <p:grpSp>
          <p:nvGrpSpPr>
            <p:cNvPr id="9" name="Google Shape;1900;p82"/>
            <p:cNvGrpSpPr/>
            <p:nvPr/>
          </p:nvGrpSpPr>
          <p:grpSpPr>
            <a:xfrm>
              <a:off x="4352235" y="2571740"/>
              <a:ext cx="1271829" cy="1270822"/>
              <a:chOff x="4427562" y="2934395"/>
              <a:chExt cx="811219" cy="810576"/>
            </a:xfrm>
          </p:grpSpPr>
          <p:sp>
            <p:nvSpPr>
              <p:cNvPr id="37" name="Google Shape;1901;p82"/>
              <p:cNvSpPr/>
              <p:nvPr/>
            </p:nvSpPr>
            <p:spPr>
              <a:xfrm>
                <a:off x="4477010" y="2934395"/>
                <a:ext cx="761771" cy="761783"/>
              </a:xfrm>
              <a:custGeom>
                <a:avLst/>
                <a:gdLst/>
                <a:ahLst/>
                <a:cxnLst/>
                <a:rect l="l" t="t" r="r" b="b"/>
                <a:pathLst>
                  <a:path w="60482" h="60483" extrusionOk="0">
                    <a:moveTo>
                      <a:pt x="30240" y="1"/>
                    </a:moveTo>
                    <a:cubicBezTo>
                      <a:pt x="13545" y="1"/>
                      <a:pt x="0" y="13546"/>
                      <a:pt x="0" y="30242"/>
                    </a:cubicBezTo>
                    <a:cubicBezTo>
                      <a:pt x="0" y="46937"/>
                      <a:pt x="13545" y="60482"/>
                      <a:pt x="30240" y="60482"/>
                    </a:cubicBezTo>
                    <a:cubicBezTo>
                      <a:pt x="46936" y="60482"/>
                      <a:pt x="60482" y="46937"/>
                      <a:pt x="60482" y="30242"/>
                    </a:cubicBezTo>
                    <a:cubicBezTo>
                      <a:pt x="60482" y="13546"/>
                      <a:pt x="46936" y="1"/>
                      <a:pt x="30240" y="1"/>
                    </a:cubicBezTo>
                    <a:close/>
                  </a:path>
                </a:pathLst>
              </a:custGeom>
              <a:solidFill>
                <a:srgbClr val="FFFFFF"/>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38" name="Google Shape;1902;p82"/>
              <p:cNvSpPr/>
              <p:nvPr/>
            </p:nvSpPr>
            <p:spPr>
              <a:xfrm>
                <a:off x="4568878" y="3026288"/>
                <a:ext cx="578022" cy="578010"/>
              </a:xfrm>
              <a:custGeom>
                <a:avLst/>
                <a:gdLst/>
                <a:ahLst/>
                <a:cxnLst/>
                <a:rect l="l" t="t" r="r" b="b"/>
                <a:pathLst>
                  <a:path w="45893" h="45892" extrusionOk="0">
                    <a:moveTo>
                      <a:pt x="22946" y="0"/>
                    </a:moveTo>
                    <a:cubicBezTo>
                      <a:pt x="10277" y="0"/>
                      <a:pt x="0" y="10277"/>
                      <a:pt x="0" y="22946"/>
                    </a:cubicBezTo>
                    <a:cubicBezTo>
                      <a:pt x="0" y="35615"/>
                      <a:pt x="10277" y="45892"/>
                      <a:pt x="22946" y="45892"/>
                    </a:cubicBezTo>
                    <a:cubicBezTo>
                      <a:pt x="35615" y="45892"/>
                      <a:pt x="45892" y="35615"/>
                      <a:pt x="45892" y="22946"/>
                    </a:cubicBezTo>
                    <a:cubicBezTo>
                      <a:pt x="45892" y="10277"/>
                      <a:pt x="35615" y="0"/>
                      <a:pt x="22946" y="0"/>
                    </a:cubicBezTo>
                    <a:close/>
                  </a:path>
                </a:pathLst>
              </a:custGeom>
              <a:solidFill>
                <a:schemeClr val="l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39" name="Google Shape;1903;p82"/>
              <p:cNvSpPr/>
              <p:nvPr/>
            </p:nvSpPr>
            <p:spPr>
              <a:xfrm>
                <a:off x="4660759" y="3118156"/>
                <a:ext cx="394261" cy="394261"/>
              </a:xfrm>
              <a:custGeom>
                <a:avLst/>
                <a:gdLst/>
                <a:ahLst/>
                <a:cxnLst/>
                <a:rect l="l" t="t" r="r" b="b"/>
                <a:pathLst>
                  <a:path w="31303" h="31303" extrusionOk="0">
                    <a:moveTo>
                      <a:pt x="15651" y="0"/>
                    </a:moveTo>
                    <a:cubicBezTo>
                      <a:pt x="7009" y="0"/>
                      <a:pt x="1" y="7009"/>
                      <a:pt x="1" y="15652"/>
                    </a:cubicBezTo>
                    <a:cubicBezTo>
                      <a:pt x="1" y="24294"/>
                      <a:pt x="7009" y="31302"/>
                      <a:pt x="15651" y="31302"/>
                    </a:cubicBezTo>
                    <a:cubicBezTo>
                      <a:pt x="24294" y="31302"/>
                      <a:pt x="31303" y="24294"/>
                      <a:pt x="31303" y="15652"/>
                    </a:cubicBezTo>
                    <a:cubicBezTo>
                      <a:pt x="31303" y="7009"/>
                      <a:pt x="24294" y="0"/>
                      <a:pt x="15651" y="0"/>
                    </a:cubicBezTo>
                    <a:close/>
                  </a:path>
                </a:pathLst>
              </a:custGeom>
              <a:solidFill>
                <a:srgbClr val="FFFFFF"/>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40" name="Google Shape;1904;p82"/>
              <p:cNvSpPr/>
              <p:nvPr/>
            </p:nvSpPr>
            <p:spPr>
              <a:xfrm>
                <a:off x="4752627" y="3210037"/>
                <a:ext cx="210513" cy="210513"/>
              </a:xfrm>
              <a:custGeom>
                <a:avLst/>
                <a:gdLst/>
                <a:ahLst/>
                <a:cxnLst/>
                <a:rect l="l" t="t" r="r" b="b"/>
                <a:pathLst>
                  <a:path w="16714" h="16714" extrusionOk="0">
                    <a:moveTo>
                      <a:pt x="8357" y="1"/>
                    </a:moveTo>
                    <a:cubicBezTo>
                      <a:pt x="3741" y="1"/>
                      <a:pt x="1" y="3741"/>
                      <a:pt x="1" y="8357"/>
                    </a:cubicBezTo>
                    <a:cubicBezTo>
                      <a:pt x="1" y="12973"/>
                      <a:pt x="3741" y="16713"/>
                      <a:pt x="8357" y="16713"/>
                    </a:cubicBezTo>
                    <a:cubicBezTo>
                      <a:pt x="12973" y="16713"/>
                      <a:pt x="16713" y="12973"/>
                      <a:pt x="16713" y="8357"/>
                    </a:cubicBezTo>
                    <a:cubicBezTo>
                      <a:pt x="16713" y="3741"/>
                      <a:pt x="12973" y="1"/>
                      <a:pt x="8357" y="1"/>
                    </a:cubicBezTo>
                    <a:close/>
                  </a:path>
                </a:pathLst>
              </a:custGeom>
              <a:solidFill>
                <a:srgbClr val="106E65"/>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41" name="Google Shape;1905;p82"/>
              <p:cNvSpPr/>
              <p:nvPr/>
            </p:nvSpPr>
            <p:spPr>
              <a:xfrm>
                <a:off x="4427562" y="3364981"/>
                <a:ext cx="381326" cy="379991"/>
              </a:xfrm>
              <a:custGeom>
                <a:avLst/>
                <a:gdLst/>
                <a:ahLst/>
                <a:cxnLst/>
                <a:rect l="l" t="t" r="r" b="b"/>
                <a:pathLst>
                  <a:path w="30276" h="30170" extrusionOk="0">
                    <a:moveTo>
                      <a:pt x="29685" y="1"/>
                    </a:moveTo>
                    <a:cubicBezTo>
                      <a:pt x="29550" y="1"/>
                      <a:pt x="29415" y="56"/>
                      <a:pt x="29314" y="166"/>
                    </a:cubicBezTo>
                    <a:lnTo>
                      <a:pt x="202" y="29260"/>
                    </a:lnTo>
                    <a:cubicBezTo>
                      <a:pt x="0" y="29480"/>
                      <a:pt x="0" y="29817"/>
                      <a:pt x="202" y="30019"/>
                    </a:cubicBezTo>
                    <a:cubicBezTo>
                      <a:pt x="303" y="30120"/>
                      <a:pt x="438" y="30170"/>
                      <a:pt x="573" y="30170"/>
                    </a:cubicBezTo>
                    <a:cubicBezTo>
                      <a:pt x="708" y="30170"/>
                      <a:pt x="860" y="30120"/>
                      <a:pt x="961" y="30019"/>
                    </a:cubicBezTo>
                    <a:lnTo>
                      <a:pt x="30055" y="923"/>
                    </a:lnTo>
                    <a:cubicBezTo>
                      <a:pt x="30275" y="705"/>
                      <a:pt x="30275" y="368"/>
                      <a:pt x="30055" y="166"/>
                    </a:cubicBezTo>
                    <a:cubicBezTo>
                      <a:pt x="29954" y="56"/>
                      <a:pt x="29820" y="1"/>
                      <a:pt x="29685" y="1"/>
                    </a:cubicBez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42" name="Google Shape;1906;p82"/>
              <p:cNvSpPr/>
              <p:nvPr/>
            </p:nvSpPr>
            <p:spPr>
              <a:xfrm>
                <a:off x="4768761" y="3315293"/>
                <a:ext cx="89135" cy="89122"/>
              </a:xfrm>
              <a:custGeom>
                <a:avLst/>
                <a:gdLst/>
                <a:ahLst/>
                <a:cxnLst/>
                <a:rect l="l" t="t" r="r" b="b"/>
                <a:pathLst>
                  <a:path w="7077" h="7076" extrusionOk="0">
                    <a:moveTo>
                      <a:pt x="7076" y="0"/>
                    </a:moveTo>
                    <a:lnTo>
                      <a:pt x="0" y="1903"/>
                    </a:lnTo>
                    <a:lnTo>
                      <a:pt x="5189" y="7076"/>
                    </a:lnTo>
                    <a:lnTo>
                      <a:pt x="7076" y="0"/>
                    </a:ln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grpSp>
        <p:grpSp>
          <p:nvGrpSpPr>
            <p:cNvPr id="10" name="Google Shape;1907;p82"/>
            <p:cNvGrpSpPr/>
            <p:nvPr/>
          </p:nvGrpSpPr>
          <p:grpSpPr>
            <a:xfrm>
              <a:off x="3400804" y="1797104"/>
              <a:ext cx="761771" cy="761783"/>
              <a:chOff x="2945742" y="1584066"/>
              <a:chExt cx="761771" cy="761783"/>
            </a:xfrm>
          </p:grpSpPr>
          <p:sp>
            <p:nvSpPr>
              <p:cNvPr id="31" name="Google Shape;1908;p82"/>
              <p:cNvSpPr/>
              <p:nvPr/>
            </p:nvSpPr>
            <p:spPr>
              <a:xfrm>
                <a:off x="2945742" y="1584066"/>
                <a:ext cx="761771" cy="761783"/>
              </a:xfrm>
              <a:custGeom>
                <a:avLst/>
                <a:gdLst/>
                <a:ahLst/>
                <a:cxnLst/>
                <a:rect l="l" t="t" r="r" b="b"/>
                <a:pathLst>
                  <a:path w="60482" h="60483" extrusionOk="0">
                    <a:moveTo>
                      <a:pt x="30241" y="1"/>
                    </a:moveTo>
                    <a:cubicBezTo>
                      <a:pt x="13545" y="1"/>
                      <a:pt x="0" y="13528"/>
                      <a:pt x="0" y="30241"/>
                    </a:cubicBezTo>
                    <a:cubicBezTo>
                      <a:pt x="0" y="46937"/>
                      <a:pt x="13545" y="60482"/>
                      <a:pt x="30241" y="60482"/>
                    </a:cubicBezTo>
                    <a:cubicBezTo>
                      <a:pt x="46936" y="60482"/>
                      <a:pt x="60481" y="46937"/>
                      <a:pt x="60481" y="30241"/>
                    </a:cubicBezTo>
                    <a:cubicBezTo>
                      <a:pt x="60481" y="13528"/>
                      <a:pt x="46936" y="1"/>
                      <a:pt x="30241" y="1"/>
                    </a:cubicBezTo>
                    <a:close/>
                  </a:path>
                </a:pathLst>
              </a:custGeom>
              <a:solidFill>
                <a:srgbClr val="B7F3ED"/>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32" name="Google Shape;1909;p82"/>
              <p:cNvSpPr/>
              <p:nvPr/>
            </p:nvSpPr>
            <p:spPr>
              <a:xfrm>
                <a:off x="3025720" y="1660827"/>
                <a:ext cx="593287" cy="296650"/>
              </a:xfrm>
              <a:custGeom>
                <a:avLst/>
                <a:gdLst/>
                <a:ahLst/>
                <a:cxnLst/>
                <a:rect l="l" t="t" r="r" b="b"/>
                <a:pathLst>
                  <a:path w="47105" h="23553" extrusionOk="0">
                    <a:moveTo>
                      <a:pt x="23552" y="0"/>
                    </a:moveTo>
                    <a:cubicBezTo>
                      <a:pt x="10563" y="0"/>
                      <a:pt x="0" y="10564"/>
                      <a:pt x="0" y="23553"/>
                    </a:cubicBezTo>
                    <a:lnTo>
                      <a:pt x="10765" y="23553"/>
                    </a:lnTo>
                    <a:cubicBezTo>
                      <a:pt x="10765" y="16495"/>
                      <a:pt x="16510" y="10766"/>
                      <a:pt x="23552" y="10766"/>
                    </a:cubicBezTo>
                    <a:cubicBezTo>
                      <a:pt x="30611" y="10766"/>
                      <a:pt x="36339" y="16495"/>
                      <a:pt x="36339" y="23553"/>
                    </a:cubicBezTo>
                    <a:lnTo>
                      <a:pt x="47105" y="23553"/>
                    </a:lnTo>
                    <a:cubicBezTo>
                      <a:pt x="47105" y="10564"/>
                      <a:pt x="36541" y="0"/>
                      <a:pt x="23552" y="0"/>
                    </a:cubicBezTo>
                    <a:close/>
                  </a:path>
                </a:pathLst>
              </a:custGeom>
              <a:solidFill>
                <a:srgbClr val="1A998E"/>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33" name="Google Shape;1910;p82"/>
              <p:cNvSpPr/>
              <p:nvPr/>
            </p:nvSpPr>
            <p:spPr>
              <a:xfrm>
                <a:off x="3034543" y="1957464"/>
                <a:ext cx="190751" cy="223246"/>
              </a:xfrm>
              <a:custGeom>
                <a:avLst/>
                <a:gdLst/>
                <a:ahLst/>
                <a:cxnLst/>
                <a:rect l="l" t="t" r="r" b="b"/>
                <a:pathLst>
                  <a:path w="15145" h="17725" extrusionOk="0">
                    <a:moveTo>
                      <a:pt x="0" y="1"/>
                    </a:moveTo>
                    <a:cubicBezTo>
                      <a:pt x="0" y="7061"/>
                      <a:pt x="3134" y="13395"/>
                      <a:pt x="8069" y="17724"/>
                    </a:cubicBezTo>
                    <a:lnTo>
                      <a:pt x="15145" y="9604"/>
                    </a:lnTo>
                    <a:cubicBezTo>
                      <a:pt x="12467" y="7263"/>
                      <a:pt x="10765" y="3826"/>
                      <a:pt x="10765" y="1"/>
                    </a:cubicBezTo>
                    <a:close/>
                  </a:path>
                </a:pathLst>
              </a:custGeom>
              <a:solidFill>
                <a:schemeClr val="dk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34" name="Google Shape;1911;p82"/>
              <p:cNvSpPr/>
              <p:nvPr/>
            </p:nvSpPr>
            <p:spPr>
              <a:xfrm>
                <a:off x="3437054" y="1957464"/>
                <a:ext cx="190776" cy="223246"/>
              </a:xfrm>
              <a:custGeom>
                <a:avLst/>
                <a:gdLst/>
                <a:ahLst/>
                <a:cxnLst/>
                <a:rect l="l" t="t" r="r" b="b"/>
                <a:pathLst>
                  <a:path w="15147" h="17725" extrusionOk="0">
                    <a:moveTo>
                      <a:pt x="4381" y="1"/>
                    </a:moveTo>
                    <a:cubicBezTo>
                      <a:pt x="4381" y="3826"/>
                      <a:pt x="2680" y="7263"/>
                      <a:pt x="0" y="9604"/>
                    </a:cubicBezTo>
                    <a:lnTo>
                      <a:pt x="7076" y="17724"/>
                    </a:lnTo>
                    <a:cubicBezTo>
                      <a:pt x="12013" y="13395"/>
                      <a:pt x="15147" y="7061"/>
                      <a:pt x="15147" y="1"/>
                    </a:cubicBezTo>
                    <a:close/>
                  </a:path>
                </a:pathLst>
              </a:custGeom>
              <a:solidFill>
                <a:srgbClr val="2A0F3B"/>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35" name="Google Shape;1913;p82"/>
              <p:cNvSpPr/>
              <p:nvPr/>
            </p:nvSpPr>
            <p:spPr>
              <a:xfrm>
                <a:off x="3126197" y="1660827"/>
                <a:ext cx="410169" cy="180373"/>
              </a:xfrm>
              <a:custGeom>
                <a:avLst/>
                <a:gdLst/>
                <a:ahLst/>
                <a:cxnLst/>
                <a:rect l="l" t="t" r="r" b="b"/>
                <a:pathLst>
                  <a:path w="32566" h="14321" extrusionOk="0">
                    <a:moveTo>
                      <a:pt x="16275" y="0"/>
                    </a:moveTo>
                    <a:cubicBezTo>
                      <a:pt x="9957" y="0"/>
                      <a:pt x="4229" y="2494"/>
                      <a:pt x="1" y="6555"/>
                    </a:cubicBezTo>
                    <a:lnTo>
                      <a:pt x="7447" y="14321"/>
                    </a:lnTo>
                    <a:cubicBezTo>
                      <a:pt x="9739" y="12130"/>
                      <a:pt x="12855" y="10766"/>
                      <a:pt x="16275" y="10766"/>
                    </a:cubicBezTo>
                    <a:cubicBezTo>
                      <a:pt x="19695" y="10766"/>
                      <a:pt x="22812" y="12130"/>
                      <a:pt x="25103" y="14321"/>
                    </a:cubicBezTo>
                    <a:lnTo>
                      <a:pt x="32566" y="6555"/>
                    </a:lnTo>
                    <a:cubicBezTo>
                      <a:pt x="28320" y="2494"/>
                      <a:pt x="22592" y="0"/>
                      <a:pt x="16275" y="0"/>
                    </a:cubicBezTo>
                    <a:close/>
                  </a:path>
                </a:pathLst>
              </a:custGeom>
              <a:solidFill>
                <a:srgbClr val="B7F3ED"/>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36" name="Google Shape;1914;p82"/>
              <p:cNvSpPr/>
              <p:nvPr/>
            </p:nvSpPr>
            <p:spPr>
              <a:xfrm>
                <a:off x="3277049" y="1909735"/>
                <a:ext cx="128608" cy="128822"/>
              </a:xfrm>
              <a:custGeom>
                <a:avLst/>
                <a:gdLst/>
                <a:ahLst/>
                <a:cxnLst/>
                <a:rect l="l" t="t" r="r" b="b"/>
                <a:pathLst>
                  <a:path w="10211" h="10228" extrusionOk="0">
                    <a:moveTo>
                      <a:pt x="5106" y="0"/>
                    </a:moveTo>
                    <a:cubicBezTo>
                      <a:pt x="2292" y="0"/>
                      <a:pt x="1" y="2292"/>
                      <a:pt x="1" y="5122"/>
                    </a:cubicBezTo>
                    <a:cubicBezTo>
                      <a:pt x="1" y="7936"/>
                      <a:pt x="2292" y="10227"/>
                      <a:pt x="5106" y="10227"/>
                    </a:cubicBezTo>
                    <a:cubicBezTo>
                      <a:pt x="7937" y="10227"/>
                      <a:pt x="10210" y="7936"/>
                      <a:pt x="10210" y="5122"/>
                    </a:cubicBezTo>
                    <a:cubicBezTo>
                      <a:pt x="10210" y="2292"/>
                      <a:pt x="7937" y="0"/>
                      <a:pt x="5106" y="0"/>
                    </a:cubicBezTo>
                    <a:close/>
                  </a:path>
                </a:pathLst>
              </a:custGeom>
              <a:solidFill>
                <a:schemeClr val="l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grpSp>
        <p:grpSp>
          <p:nvGrpSpPr>
            <p:cNvPr id="11" name="Google Shape;1915;p82"/>
            <p:cNvGrpSpPr/>
            <p:nvPr/>
          </p:nvGrpSpPr>
          <p:grpSpPr>
            <a:xfrm>
              <a:off x="4324627" y="1622073"/>
              <a:ext cx="1327047" cy="693670"/>
              <a:chOff x="4790827" y="1537761"/>
              <a:chExt cx="1327047" cy="693670"/>
            </a:xfrm>
          </p:grpSpPr>
          <p:sp>
            <p:nvSpPr>
              <p:cNvPr id="27" name="Google Shape;1916;p82"/>
              <p:cNvSpPr/>
              <p:nvPr/>
            </p:nvSpPr>
            <p:spPr>
              <a:xfrm>
                <a:off x="4790827" y="153776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solidFill>
                <a:schemeClr val="lt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28" name="Google Shape;1917;p82"/>
              <p:cNvSpPr/>
              <p:nvPr/>
            </p:nvSpPr>
            <p:spPr>
              <a:xfrm>
                <a:off x="5236224" y="171939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rgbClr val="947AD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29" name="Google Shape;1918;p82"/>
              <p:cNvSpPr/>
              <p:nvPr/>
            </p:nvSpPr>
            <p:spPr>
              <a:xfrm>
                <a:off x="5236224" y="196468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rgbClr val="947AD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30" name="Google Shape;1921;p82"/>
              <p:cNvSpPr/>
              <p:nvPr/>
            </p:nvSpPr>
            <p:spPr>
              <a:xfrm>
                <a:off x="4959311" y="196944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rgbClr val="947AD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a:p>
            </p:txBody>
          </p:sp>
        </p:grpSp>
        <p:grpSp>
          <p:nvGrpSpPr>
            <p:cNvPr id="12" name="Google Shape;1923;p82"/>
            <p:cNvGrpSpPr/>
            <p:nvPr/>
          </p:nvGrpSpPr>
          <p:grpSpPr>
            <a:xfrm>
              <a:off x="4682303" y="3884965"/>
              <a:ext cx="611684" cy="248664"/>
              <a:chOff x="5732300" y="4325125"/>
              <a:chExt cx="1017100" cy="413475"/>
            </a:xfrm>
          </p:grpSpPr>
          <p:sp>
            <p:nvSpPr>
              <p:cNvPr id="25" name="Google Shape;1924;p82"/>
              <p:cNvSpPr/>
              <p:nvPr/>
            </p:nvSpPr>
            <p:spPr>
              <a:xfrm>
                <a:off x="5732300" y="4325125"/>
                <a:ext cx="1017100" cy="133700"/>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3000" endPos="9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26" name="Google Shape;1925;p82"/>
              <p:cNvSpPr/>
              <p:nvPr/>
            </p:nvSpPr>
            <p:spPr>
              <a:xfrm>
                <a:off x="5732300" y="4604900"/>
                <a:ext cx="512450" cy="133700"/>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3000" endPos="9000" dist="38100" dir="5400000" fadeDir="5400012" sy="-100000" algn="bl" rotWithShape="0"/>
              </a:effectLst>
            </p:spPr>
            <p:txBody>
              <a:bodyPr spcFirstLastPara="1" wrap="square" lIns="121900" tIns="121900" rIns="121900" bIns="121900" anchor="ctr" anchorCtr="0">
                <a:noAutofit/>
              </a:bodyPr>
              <a:lstStyle/>
              <a:p>
                <a:endParaRPr sz="2400"/>
              </a:p>
            </p:txBody>
          </p:sp>
        </p:grpSp>
        <p:grpSp>
          <p:nvGrpSpPr>
            <p:cNvPr id="13" name="Google Shape;1926;p82"/>
            <p:cNvGrpSpPr/>
            <p:nvPr/>
          </p:nvGrpSpPr>
          <p:grpSpPr>
            <a:xfrm>
              <a:off x="4324627" y="2351295"/>
              <a:ext cx="1044542" cy="184915"/>
              <a:chOff x="775925" y="1084125"/>
              <a:chExt cx="1736850" cy="307475"/>
            </a:xfrm>
          </p:grpSpPr>
          <p:sp>
            <p:nvSpPr>
              <p:cNvPr id="22" name="Google Shape;1927;p82"/>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dist="19050" dir="5400000" algn="bl" rotWithShape="0">
                  <a:schemeClr val="dk1">
                    <a:alpha val="33000"/>
                  </a:schemeClr>
                </a:outerShdw>
                <a:reflection stA="3000" endPos="9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23" name="Google Shape;1928;p82"/>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lt2"/>
              </a:solidFill>
              <a:ln>
                <a:noFill/>
              </a:ln>
              <a:effectLst>
                <a:outerShdw blurRad="57150" dist="19050" dir="5400000" algn="bl" rotWithShape="0">
                  <a:schemeClr val="dk1">
                    <a:alpha val="13000"/>
                  </a:schemeClr>
                </a:outerShdw>
                <a:reflection stA="3000" endPos="9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24" name="Google Shape;1929;p82"/>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dist="19050" dir="5400000" algn="bl" rotWithShape="0">
                  <a:schemeClr val="dk1">
                    <a:alpha val="13000"/>
                  </a:schemeClr>
                </a:outerShdw>
                <a:reflection stA="3000" endPos="9000" dist="38100" dir="5400000" fadeDir="5400012" sy="-100000" algn="bl" rotWithShape="0"/>
              </a:effectLst>
            </p:spPr>
            <p:txBody>
              <a:bodyPr spcFirstLastPara="1" wrap="square" lIns="121900" tIns="121900" rIns="121900" bIns="121900" anchor="ctr" anchorCtr="0">
                <a:noAutofit/>
              </a:bodyPr>
              <a:lstStyle/>
              <a:p>
                <a:endParaRPr sz="2400"/>
              </a:p>
            </p:txBody>
          </p:sp>
        </p:grpSp>
        <p:grpSp>
          <p:nvGrpSpPr>
            <p:cNvPr id="14" name="Google Shape;1930;p82"/>
            <p:cNvGrpSpPr/>
            <p:nvPr/>
          </p:nvGrpSpPr>
          <p:grpSpPr>
            <a:xfrm>
              <a:off x="2947116" y="2438453"/>
              <a:ext cx="535252" cy="177837"/>
              <a:chOff x="3208010" y="1515479"/>
              <a:chExt cx="1017589" cy="338094"/>
            </a:xfrm>
          </p:grpSpPr>
          <p:sp>
            <p:nvSpPr>
              <p:cNvPr id="19" name="Google Shape;1931;p82"/>
              <p:cNvSpPr/>
              <p:nvPr/>
            </p:nvSpPr>
            <p:spPr>
              <a:xfrm>
                <a:off x="3208010" y="1515479"/>
                <a:ext cx="1017589" cy="338094"/>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121900" tIns="121900" rIns="121900" bIns="121900" anchor="ctr" anchorCtr="0">
                <a:noAutofit/>
              </a:bodyPr>
              <a:lstStyle/>
              <a:p>
                <a:endParaRPr sz="2400"/>
              </a:p>
            </p:txBody>
          </p:sp>
          <p:sp>
            <p:nvSpPr>
              <p:cNvPr id="20" name="Google Shape;1932;p82"/>
              <p:cNvSpPr/>
              <p:nvPr/>
            </p:nvSpPr>
            <p:spPr>
              <a:xfrm>
                <a:off x="3655825" y="1526268"/>
                <a:ext cx="529105" cy="290461"/>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121900" tIns="121900" rIns="121900" bIns="121900" anchor="ctr" anchorCtr="0">
                <a:noAutofit/>
              </a:bodyPr>
              <a:lstStyle/>
              <a:p>
                <a:endParaRPr sz="2400"/>
              </a:p>
            </p:txBody>
          </p:sp>
          <p:sp>
            <p:nvSpPr>
              <p:cNvPr id="21" name="Google Shape;1933;p82"/>
              <p:cNvSpPr/>
              <p:nvPr/>
            </p:nvSpPr>
            <p:spPr>
              <a:xfrm>
                <a:off x="3302864" y="1721208"/>
                <a:ext cx="164504" cy="95083"/>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121900" tIns="121900" rIns="121900" bIns="121900" anchor="ctr" anchorCtr="0">
                <a:noAutofit/>
              </a:bodyPr>
              <a:lstStyle/>
              <a:p>
                <a:endParaRPr sz="2400"/>
              </a:p>
            </p:txBody>
          </p:sp>
        </p:grpSp>
        <p:grpSp>
          <p:nvGrpSpPr>
            <p:cNvPr id="15" name="Google Shape;1934;p82"/>
            <p:cNvGrpSpPr/>
            <p:nvPr/>
          </p:nvGrpSpPr>
          <p:grpSpPr>
            <a:xfrm>
              <a:off x="5705041" y="2096528"/>
              <a:ext cx="535252" cy="177837"/>
              <a:chOff x="3208010" y="1515479"/>
              <a:chExt cx="1017589" cy="338094"/>
            </a:xfrm>
          </p:grpSpPr>
          <p:sp>
            <p:nvSpPr>
              <p:cNvPr id="16" name="Google Shape;1935;p82"/>
              <p:cNvSpPr/>
              <p:nvPr/>
            </p:nvSpPr>
            <p:spPr>
              <a:xfrm>
                <a:off x="3208010" y="1515479"/>
                <a:ext cx="1017589" cy="338094"/>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121900" tIns="121900" rIns="121900" bIns="121900" anchor="ctr" anchorCtr="0">
                <a:noAutofit/>
              </a:bodyPr>
              <a:lstStyle/>
              <a:p>
                <a:endParaRPr sz="2400"/>
              </a:p>
            </p:txBody>
          </p:sp>
          <p:sp>
            <p:nvSpPr>
              <p:cNvPr id="17" name="Google Shape;1936;p82"/>
              <p:cNvSpPr/>
              <p:nvPr/>
            </p:nvSpPr>
            <p:spPr>
              <a:xfrm>
                <a:off x="3655825" y="1526268"/>
                <a:ext cx="529105" cy="290461"/>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121900" tIns="121900" rIns="121900" bIns="121900" anchor="ctr" anchorCtr="0">
                <a:noAutofit/>
              </a:bodyPr>
              <a:lstStyle/>
              <a:p>
                <a:endParaRPr sz="2400"/>
              </a:p>
            </p:txBody>
          </p:sp>
          <p:sp>
            <p:nvSpPr>
              <p:cNvPr id="18" name="Google Shape;1937;p82"/>
              <p:cNvSpPr/>
              <p:nvPr/>
            </p:nvSpPr>
            <p:spPr>
              <a:xfrm>
                <a:off x="3302864" y="1721208"/>
                <a:ext cx="164504" cy="95083"/>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121900" tIns="121900" rIns="121900" bIns="121900" anchor="ctr" anchorCtr="0">
                <a:noAutofit/>
              </a:bodyPr>
              <a:lstStyle/>
              <a:p>
                <a:endParaRPr sz="2400"/>
              </a:p>
            </p:txBody>
          </p:sp>
        </p:grpSp>
      </p:grpSp>
      <p:sp>
        <p:nvSpPr>
          <p:cNvPr id="68" name="Google Shape;1945;p82"/>
          <p:cNvSpPr/>
          <p:nvPr/>
        </p:nvSpPr>
        <p:spPr>
          <a:xfrm rot="5400000">
            <a:off x="82833" y="3271600"/>
            <a:ext cx="1284800" cy="314800"/>
          </a:xfrm>
          <a:prstGeom prst="roundRect">
            <a:avLst>
              <a:gd name="adj" fmla="val 50000"/>
            </a:avLst>
          </a:prstGeom>
          <a:solidFill>
            <a:srgbClr val="1A998E"/>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endParaRPr sz="2400"/>
          </a:p>
        </p:txBody>
      </p:sp>
      <p:sp>
        <p:nvSpPr>
          <p:cNvPr id="69" name="Google Shape;1946;p82">
            <a:hlinkClick r:id="" action="ppaction://hlinkshowjump?jump=previousslide"/>
          </p:cNvPr>
          <p:cNvSpPr/>
          <p:nvPr/>
        </p:nvSpPr>
        <p:spPr>
          <a:xfrm>
            <a:off x="620883" y="3028333"/>
            <a:ext cx="208400" cy="180400"/>
          </a:xfrm>
          <a:prstGeom prst="triangle">
            <a:avLst>
              <a:gd name="adj" fmla="val 50000"/>
            </a:avLst>
          </a:prstGeom>
          <a:solidFill>
            <a:srgbClr val="FFC000"/>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endParaRPr sz="2400"/>
          </a:p>
        </p:txBody>
      </p:sp>
      <p:sp>
        <p:nvSpPr>
          <p:cNvPr id="70" name="Google Shape;1947;p82">
            <a:hlinkClick r:id="" action="ppaction://hlinkshowjump?jump=nextslide"/>
          </p:cNvPr>
          <p:cNvSpPr/>
          <p:nvPr/>
        </p:nvSpPr>
        <p:spPr>
          <a:xfrm rot="10800000" flipH="1">
            <a:off x="620420" y="3649400"/>
            <a:ext cx="209600" cy="180800"/>
          </a:xfrm>
          <a:prstGeom prst="triangle">
            <a:avLst>
              <a:gd name="adj" fmla="val 50000"/>
            </a:avLst>
          </a:prstGeom>
          <a:solidFill>
            <a:srgbClr val="CBBAF5"/>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endParaRPr sz="2400"/>
          </a:p>
        </p:txBody>
      </p:sp>
      <p:sp>
        <p:nvSpPr>
          <p:cNvPr id="71" name="Google Shape;1948;p82">
            <a:hlinkClick r:id="rId2" action="ppaction://hlinksldjump"/>
          </p:cNvPr>
          <p:cNvSpPr/>
          <p:nvPr/>
        </p:nvSpPr>
        <p:spPr>
          <a:xfrm rot="5400000">
            <a:off x="620402" y="3324225"/>
            <a:ext cx="209471" cy="209543"/>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121900" tIns="121900" rIns="121900" bIns="121900" anchor="ctr" anchorCtr="0">
            <a:noAutofit/>
          </a:bodyPr>
          <a:lstStyle/>
          <a:p>
            <a:endParaRPr sz="2400"/>
          </a:p>
        </p:txBody>
      </p:sp>
      <p:cxnSp>
        <p:nvCxnSpPr>
          <p:cNvPr id="72" name="Elbow Connector 71"/>
          <p:cNvCxnSpPr/>
          <p:nvPr/>
        </p:nvCxnSpPr>
        <p:spPr>
          <a:xfrm flipV="1">
            <a:off x="7587281" y="2001665"/>
            <a:ext cx="1114800" cy="623546"/>
          </a:xfrm>
          <a:prstGeom prst="bentConnector3">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cxnSp>
        <p:nvCxnSpPr>
          <p:cNvPr id="73" name="Elbow Connector 72"/>
          <p:cNvCxnSpPr/>
          <p:nvPr/>
        </p:nvCxnSpPr>
        <p:spPr>
          <a:xfrm flipV="1">
            <a:off x="7630265" y="3441877"/>
            <a:ext cx="1114800" cy="623546"/>
          </a:xfrm>
          <a:prstGeom prst="bentConnector3">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cxnSp>
        <p:nvCxnSpPr>
          <p:cNvPr id="74" name="Elbow Connector 73"/>
          <p:cNvCxnSpPr/>
          <p:nvPr/>
        </p:nvCxnSpPr>
        <p:spPr>
          <a:xfrm flipV="1">
            <a:off x="7406157" y="4747034"/>
            <a:ext cx="1114800" cy="623546"/>
          </a:xfrm>
          <a:prstGeom prst="bentConnector3">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cxnSp>
        <p:nvCxnSpPr>
          <p:cNvPr id="75" name="Elbow Connector 74"/>
          <p:cNvCxnSpPr/>
          <p:nvPr/>
        </p:nvCxnSpPr>
        <p:spPr>
          <a:xfrm>
            <a:off x="3379808" y="2403706"/>
            <a:ext cx="906515" cy="569292"/>
          </a:xfrm>
          <a:prstGeom prst="bentConnector3">
            <a:avLst/>
          </a:prstGeom>
          <a:ln>
            <a:solidFill>
              <a:srgbClr val="CBBAF5"/>
            </a:solidFill>
          </a:ln>
        </p:spPr>
        <p:style>
          <a:lnRef idx="2">
            <a:schemeClr val="accent1"/>
          </a:lnRef>
          <a:fillRef idx="0">
            <a:schemeClr val="accent1"/>
          </a:fillRef>
          <a:effectRef idx="1">
            <a:schemeClr val="accent1"/>
          </a:effectRef>
          <a:fontRef idx="minor">
            <a:schemeClr val="tx1"/>
          </a:fontRef>
        </p:style>
      </p:cxnSp>
      <p:cxnSp>
        <p:nvCxnSpPr>
          <p:cNvPr id="76" name="Elbow Connector 75"/>
          <p:cNvCxnSpPr/>
          <p:nvPr/>
        </p:nvCxnSpPr>
        <p:spPr>
          <a:xfrm>
            <a:off x="3158222" y="3711106"/>
            <a:ext cx="906515" cy="569292"/>
          </a:xfrm>
          <a:prstGeom prst="bentConnector3">
            <a:avLst/>
          </a:prstGeom>
          <a:ln>
            <a:solidFill>
              <a:srgbClr val="CBBAF5"/>
            </a:solidFill>
          </a:ln>
        </p:spPr>
        <p:style>
          <a:lnRef idx="2">
            <a:schemeClr val="accent1"/>
          </a:lnRef>
          <a:fillRef idx="0">
            <a:schemeClr val="accent1"/>
          </a:fillRef>
          <a:effectRef idx="1">
            <a:schemeClr val="accent1"/>
          </a:effectRef>
          <a:fontRef idx="minor">
            <a:schemeClr val="tx1"/>
          </a:fontRef>
        </p:style>
      </p:cxnSp>
      <p:cxnSp>
        <p:nvCxnSpPr>
          <p:cNvPr id="77" name="Elbow Connector 76"/>
          <p:cNvCxnSpPr/>
          <p:nvPr/>
        </p:nvCxnSpPr>
        <p:spPr>
          <a:xfrm>
            <a:off x="3092685" y="4928204"/>
            <a:ext cx="906515" cy="569292"/>
          </a:xfrm>
          <a:prstGeom prst="bentConnector3">
            <a:avLst/>
          </a:prstGeom>
          <a:ln>
            <a:solidFill>
              <a:srgbClr val="CBBAF5"/>
            </a:solidFill>
          </a:ln>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882650" y="2065655"/>
            <a:ext cx="1842135" cy="559435"/>
          </a:xfrm>
          <a:prstGeom prst="rect">
            <a:avLst/>
          </a:prstGeom>
          <a:noFill/>
        </p:spPr>
        <p:txBody>
          <a:bodyPr wrap="none" lIns="91440" tIns="45720" rIns="91440" bIns="45720">
            <a:noAutofit/>
          </a:bodyPr>
          <a:lstStyle/>
          <a:p>
            <a:pPr algn="ctr"/>
            <a:r>
              <a:rPr lang="en-US" sz="3200" dirty="0">
                <a:solidFill>
                  <a:srgbClr val="E6F3F3"/>
                </a:solidFill>
                <a:latin typeface="Arial Black" panose="020B0A04020102020204" charset="0"/>
                <a:cs typeface="Arial Black" panose="020B0A04020102020204" charset="0"/>
              </a:rPr>
              <a:t>Security</a:t>
            </a:r>
            <a:endParaRPr lang="en-US" sz="3200" b="1" cap="none" spc="0" dirty="0">
              <a:ln w="13462">
                <a:solidFill>
                  <a:schemeClr val="bg1"/>
                </a:solidFill>
                <a:prstDash val="solid"/>
              </a:ln>
              <a:solidFill>
                <a:srgbClr val="E6F3F3"/>
              </a:solidFill>
              <a:effectLst>
                <a:outerShdw dist="38100" dir="2700000" algn="bl" rotWithShape="0">
                  <a:schemeClr val="accent5"/>
                </a:outerShdw>
              </a:effectLst>
              <a:latin typeface="Arial Black" panose="020B0A04020102020204" charset="0"/>
              <a:ea typeface="Adobe Gothic Std B" panose="020B0800000000000000" pitchFamily="34" charset="-128"/>
              <a:cs typeface="Arial Black" panose="020B0A04020102020204" charset="0"/>
            </a:endParaRPr>
          </a:p>
        </p:txBody>
      </p:sp>
      <p:sp>
        <p:nvSpPr>
          <p:cNvPr id="79" name="Rectangle 78"/>
          <p:cNvSpPr/>
          <p:nvPr/>
        </p:nvSpPr>
        <p:spPr>
          <a:xfrm>
            <a:off x="620395" y="4608830"/>
            <a:ext cx="2393315" cy="539115"/>
          </a:xfrm>
          <a:prstGeom prst="rect">
            <a:avLst/>
          </a:prstGeom>
          <a:noFill/>
        </p:spPr>
        <p:txBody>
          <a:bodyPr wrap="none" lIns="91440" tIns="45720" rIns="91440" bIns="45720">
            <a:noAutofit/>
          </a:bodyPr>
          <a:lstStyle/>
          <a:p>
            <a:pPr algn="ctr"/>
            <a:r>
              <a:rPr lang="en-US" sz="3200" dirty="0">
                <a:solidFill>
                  <a:srgbClr val="E6F3F3"/>
                </a:solidFill>
                <a:latin typeface="Arial Black" panose="020B0A04020102020204" charset="0"/>
                <a:cs typeface="Arial Black" panose="020B0A04020102020204" charset="0"/>
              </a:rPr>
              <a:t>Scalability</a:t>
            </a:r>
            <a:endParaRPr lang="en-US" sz="3200" b="1" cap="none" spc="0" dirty="0">
              <a:ln w="13462">
                <a:solidFill>
                  <a:schemeClr val="bg1"/>
                </a:solidFill>
                <a:prstDash val="solid"/>
              </a:ln>
              <a:solidFill>
                <a:srgbClr val="E6F3F3"/>
              </a:solidFill>
              <a:effectLst>
                <a:outerShdw dist="38100" dir="2700000" algn="bl" rotWithShape="0">
                  <a:schemeClr val="accent5"/>
                </a:outerShdw>
              </a:effectLst>
              <a:latin typeface="Arial Black" panose="020B0A04020102020204" charset="0"/>
              <a:ea typeface="Adobe Gothic Std B" panose="020B0800000000000000" pitchFamily="34" charset="-128"/>
              <a:cs typeface="Arial Black" panose="020B0A04020102020204" charset="0"/>
            </a:endParaRPr>
          </a:p>
        </p:txBody>
      </p:sp>
      <p:sp>
        <p:nvSpPr>
          <p:cNvPr id="80" name="Rectangle 79"/>
          <p:cNvSpPr/>
          <p:nvPr/>
        </p:nvSpPr>
        <p:spPr>
          <a:xfrm>
            <a:off x="8521055" y="4444930"/>
            <a:ext cx="3070860" cy="521970"/>
          </a:xfrm>
          <a:prstGeom prst="rect">
            <a:avLst/>
          </a:prstGeom>
          <a:noFill/>
        </p:spPr>
        <p:txBody>
          <a:bodyPr wrap="none" lIns="91440" tIns="45720" rIns="91440" bIns="45720">
            <a:spAutoFit/>
          </a:bodyPr>
          <a:lstStyle/>
          <a:p>
            <a:pPr algn="ctr"/>
            <a:r>
              <a:rPr lang="en-US" sz="2800" dirty="0">
                <a:solidFill>
                  <a:srgbClr val="E6F3F3"/>
                </a:solidFill>
                <a:latin typeface="Arial Black" panose="020B0A04020102020204" charset="0"/>
                <a:cs typeface="Arial Black" panose="020B0A04020102020204" charset="0"/>
              </a:rPr>
              <a:t>Maintainability</a:t>
            </a:r>
            <a:endParaRPr lang="en-US" sz="2800" b="1" cap="none" spc="0" dirty="0">
              <a:ln w="13462">
                <a:solidFill>
                  <a:schemeClr val="bg1"/>
                </a:solidFill>
                <a:prstDash val="solid"/>
              </a:ln>
              <a:solidFill>
                <a:srgbClr val="E6F3F3"/>
              </a:solidFill>
              <a:effectLst>
                <a:outerShdw dist="38100" dir="2700000" algn="bl" rotWithShape="0">
                  <a:schemeClr val="accent5"/>
                </a:outerShdw>
              </a:effectLst>
              <a:latin typeface="Arial Black" panose="020B0A04020102020204" charset="0"/>
              <a:ea typeface="Adobe Gothic Std B" panose="020B0800000000000000" pitchFamily="34" charset="-128"/>
              <a:cs typeface="Arial Black" panose="020B0A04020102020204" charset="0"/>
            </a:endParaRPr>
          </a:p>
        </p:txBody>
      </p:sp>
      <p:sp>
        <p:nvSpPr>
          <p:cNvPr id="81" name="Rectangle 80"/>
          <p:cNvSpPr/>
          <p:nvPr/>
        </p:nvSpPr>
        <p:spPr>
          <a:xfrm>
            <a:off x="8864893" y="3105732"/>
            <a:ext cx="2411095" cy="583565"/>
          </a:xfrm>
          <a:prstGeom prst="rect">
            <a:avLst/>
          </a:prstGeom>
          <a:noFill/>
        </p:spPr>
        <p:txBody>
          <a:bodyPr wrap="none" lIns="91440" tIns="45720" rIns="91440" bIns="45720">
            <a:spAutoFit/>
          </a:bodyPr>
          <a:lstStyle/>
          <a:p>
            <a:pPr algn="ctr"/>
            <a:r>
              <a:rPr lang="en-US" sz="3200" dirty="0">
                <a:solidFill>
                  <a:srgbClr val="E6F3F3"/>
                </a:solidFill>
                <a:latin typeface="Arial Black" panose="020B0A04020102020204" charset="0"/>
                <a:cs typeface="Arial Black" panose="020B0A04020102020204" charset="0"/>
              </a:rPr>
              <a:t>Reliability</a:t>
            </a:r>
            <a:endParaRPr lang="en-US" sz="3200" b="1" cap="none" spc="0" dirty="0">
              <a:ln w="13462">
                <a:solidFill>
                  <a:schemeClr val="bg1"/>
                </a:solidFill>
                <a:prstDash val="solid"/>
              </a:ln>
              <a:solidFill>
                <a:srgbClr val="E6F3F3"/>
              </a:solidFill>
              <a:effectLst>
                <a:outerShdw dist="38100" dir="2700000" algn="bl" rotWithShape="0">
                  <a:schemeClr val="accent5"/>
                </a:outerShdw>
              </a:effectLst>
              <a:latin typeface="Arial Black" panose="020B0A04020102020204" charset="0"/>
              <a:ea typeface="Adobe Gothic Std B" panose="020B0800000000000000" pitchFamily="34" charset="-128"/>
              <a:cs typeface="Arial Black" panose="020B0A04020102020204" charset="0"/>
            </a:endParaRPr>
          </a:p>
        </p:txBody>
      </p:sp>
      <p:sp>
        <p:nvSpPr>
          <p:cNvPr id="82" name="Rectangle 81"/>
          <p:cNvSpPr/>
          <p:nvPr/>
        </p:nvSpPr>
        <p:spPr>
          <a:xfrm>
            <a:off x="1012825" y="3408680"/>
            <a:ext cx="2005330" cy="556895"/>
          </a:xfrm>
          <a:prstGeom prst="rect">
            <a:avLst/>
          </a:prstGeom>
          <a:noFill/>
        </p:spPr>
        <p:txBody>
          <a:bodyPr wrap="none" lIns="91440" tIns="45720" rIns="91440" bIns="45720">
            <a:noAutofit/>
          </a:bodyPr>
          <a:lstStyle/>
          <a:p>
            <a:pPr algn="ctr"/>
            <a:r>
              <a:rPr lang="en-US" sz="3200" dirty="0">
                <a:solidFill>
                  <a:srgbClr val="E6F3F3"/>
                </a:solidFill>
                <a:latin typeface="Arial Black" panose="020B0A04020102020204" charset="0"/>
                <a:cs typeface="Arial Black" panose="020B0A04020102020204" charset="0"/>
              </a:rPr>
              <a:t>Usability</a:t>
            </a:r>
            <a:endParaRPr lang="en-US" sz="3200" b="1" cap="none" spc="0" dirty="0">
              <a:ln w="13462">
                <a:solidFill>
                  <a:schemeClr val="bg1"/>
                </a:solidFill>
                <a:prstDash val="solid"/>
              </a:ln>
              <a:solidFill>
                <a:srgbClr val="E6F3F3"/>
              </a:solidFill>
              <a:effectLst>
                <a:outerShdw dist="38100" dir="2700000" algn="bl" rotWithShape="0">
                  <a:schemeClr val="accent5"/>
                </a:outerShdw>
              </a:effectLst>
              <a:latin typeface="Arial Black" panose="020B0A04020102020204" charset="0"/>
              <a:ea typeface="Adobe Gothic Std B" panose="020B0800000000000000" pitchFamily="34" charset="-128"/>
              <a:cs typeface="Arial Black" panose="020B0A04020102020204" charset="0"/>
            </a:endParaRPr>
          </a:p>
        </p:txBody>
      </p:sp>
      <p:sp>
        <p:nvSpPr>
          <p:cNvPr id="83" name="Rectangle 82"/>
          <p:cNvSpPr/>
          <p:nvPr/>
        </p:nvSpPr>
        <p:spPr>
          <a:xfrm>
            <a:off x="9025890" y="1583055"/>
            <a:ext cx="2770505" cy="962025"/>
          </a:xfrm>
          <a:prstGeom prst="rect">
            <a:avLst/>
          </a:prstGeom>
          <a:noFill/>
        </p:spPr>
        <p:txBody>
          <a:bodyPr wrap="square" lIns="91440" tIns="45720" rIns="91440" bIns="45720">
            <a:noAutofit/>
          </a:bodyPr>
          <a:lstStyle/>
          <a:p>
            <a:pPr algn="ctr"/>
            <a:r>
              <a:rPr lang="en-US" sz="2400" dirty="0">
                <a:solidFill>
                  <a:srgbClr val="E6F3F3"/>
                </a:solidFill>
                <a:latin typeface="Arial Black" panose="020B0A04020102020204" charset="0"/>
                <a:cs typeface="Arial Black" panose="020B0A04020102020204" charset="0"/>
              </a:rPr>
              <a:t>High performance</a:t>
            </a:r>
            <a:endParaRPr lang="en-US" sz="2400" b="1" cap="none" spc="0" dirty="0">
              <a:ln w="13462">
                <a:solidFill>
                  <a:schemeClr val="bg1"/>
                </a:solidFill>
                <a:prstDash val="solid"/>
              </a:ln>
              <a:solidFill>
                <a:srgbClr val="E6F3F3"/>
              </a:solidFill>
              <a:effectLst>
                <a:outerShdw dist="38100" dir="2700000" algn="bl" rotWithShape="0">
                  <a:schemeClr val="accent5"/>
                </a:outerShdw>
              </a:effectLst>
              <a:latin typeface="Arial Black" panose="020B0A04020102020204" charset="0"/>
              <a:ea typeface="Adobe Gothic Std B" panose="020B0800000000000000" pitchFamily="34" charset="-128"/>
              <a:cs typeface="Arial Black" panose="020B0A04020102020204" charset="0"/>
            </a:endParaRPr>
          </a:p>
        </p:txBody>
      </p:sp>
      <p:pic>
        <p:nvPicPr>
          <p:cNvPr id="84" name="Picture 83"/>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66919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6" name="Google Shape;370;p38"/>
          <p:cNvSpPr/>
          <p:nvPr/>
        </p:nvSpPr>
        <p:spPr>
          <a:xfrm>
            <a:off x="-983082" y="-1629781"/>
            <a:ext cx="2723200" cy="2723200"/>
          </a:xfrm>
          <a:prstGeom prst="ellipse">
            <a:avLst/>
          </a:prstGeom>
          <a:noFill/>
          <a:ln w="19050" cap="flat" cmpd="sng">
            <a:solidFill>
              <a:srgbClr val="95D88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70;p38"/>
          <p:cNvSpPr/>
          <p:nvPr/>
        </p:nvSpPr>
        <p:spPr>
          <a:xfrm>
            <a:off x="8971623" y="5716207"/>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71;p38"/>
          <p:cNvSpPr/>
          <p:nvPr/>
        </p:nvSpPr>
        <p:spPr>
          <a:xfrm>
            <a:off x="5588543" y="2064433"/>
            <a:ext cx="4516080" cy="1382855"/>
          </a:xfrm>
          <a:prstGeom prst="ellipse">
            <a:avLst/>
          </a:prstGeom>
          <a:solidFill>
            <a:srgbClr val="69E5D9"/>
          </a:solidFill>
          <a:ln>
            <a:noFill/>
          </a:ln>
        </p:spPr>
        <p:txBody>
          <a:bodyPr spcFirstLastPara="1" wrap="square" lIns="121900" tIns="121900" rIns="121900" bIns="121900" anchor="ctr" anchorCtr="0">
            <a:noAutofit/>
          </a:bodyPr>
          <a:lstStyle/>
          <a:p>
            <a:endParaRPr sz="2400">
              <a:solidFill>
                <a:srgbClr val="106E65"/>
              </a:solidFill>
            </a:endParaRPr>
          </a:p>
        </p:txBody>
      </p:sp>
      <p:sp>
        <p:nvSpPr>
          <p:cNvPr id="8" name="Rectangle 7"/>
          <p:cNvSpPr/>
          <p:nvPr/>
        </p:nvSpPr>
        <p:spPr>
          <a:xfrm>
            <a:off x="1397073" y="2000738"/>
            <a:ext cx="8853854" cy="1446550"/>
          </a:xfrm>
          <a:prstGeom prst="rect">
            <a:avLst/>
          </a:prstGeom>
        </p:spPr>
        <p:txBody>
          <a:bodyPr wrap="square">
            <a:spAutoFit/>
          </a:bodyPr>
          <a:lstStyle/>
          <a:p>
            <a:r>
              <a:rPr lang="en-US" sz="8800" dirty="0">
                <a:solidFill>
                  <a:srgbClr val="FFC000"/>
                </a:solidFill>
                <a:latin typeface="Cooper Black" panose="0208090404030B020404" pitchFamily="18" charset="0"/>
                <a:ea typeface="+mn-lt"/>
                <a:cs typeface="+mn-lt"/>
              </a:rPr>
              <a:t>System</a:t>
            </a:r>
            <a:r>
              <a:rPr lang="en-US" sz="8800" dirty="0">
                <a:solidFill>
                  <a:srgbClr val="2A0F3B"/>
                </a:solidFill>
                <a:latin typeface="Cooper Black" panose="0208090404030B020404" pitchFamily="18" charset="0"/>
                <a:ea typeface="+mn-lt"/>
                <a:cs typeface="+mn-lt"/>
              </a:rPr>
              <a:t> </a:t>
            </a:r>
            <a:r>
              <a:rPr lang="en-US" sz="8800" dirty="0">
                <a:solidFill>
                  <a:srgbClr val="106E65"/>
                </a:solidFill>
                <a:latin typeface="Cooper Black" panose="0208090404030B020404" pitchFamily="18" charset="0"/>
                <a:ea typeface="+mn-lt"/>
                <a:cs typeface="+mn-lt"/>
              </a:rPr>
              <a:t>Design</a:t>
            </a:r>
            <a:endParaRPr lang="ar-EG" sz="8800" dirty="0">
              <a:solidFill>
                <a:srgbClr val="106E65"/>
              </a:solidFill>
              <a:latin typeface="Cooper Black" panose="0208090404030B020404" pitchFamily="18" charset="0"/>
            </a:endParaRPr>
          </a:p>
        </p:txBody>
      </p:sp>
      <p:pic>
        <p:nvPicPr>
          <p:cNvPr id="9" name="Picture 8"/>
          <p:cNvPicPr>
            <a:picLocks noChangeAspect="1"/>
          </p:cNvPicPr>
          <p:nvPr/>
        </p:nvPicPr>
        <p:blipFill>
          <a:blip r:embed="rId2"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1;p38"/>
          <p:cNvSpPr/>
          <p:nvPr/>
        </p:nvSpPr>
        <p:spPr>
          <a:xfrm>
            <a:off x="7929122" y="4782000"/>
            <a:ext cx="2076000" cy="2076000"/>
          </a:xfrm>
          <a:prstGeom prst="ellipse">
            <a:avLst/>
          </a:prstGeom>
          <a:solidFill>
            <a:srgbClr val="1A998E"/>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1142108" y="-1914142"/>
            <a:ext cx="2723200" cy="2723200"/>
          </a:xfrm>
          <a:prstGeom prst="ellipse">
            <a:avLst/>
          </a:prstGeom>
          <a:noFill/>
          <a:ln w="19050" cap="flat" cmpd="sng">
            <a:solidFill>
              <a:srgbClr val="CBBAF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70;p38"/>
          <p:cNvSpPr/>
          <p:nvPr/>
        </p:nvSpPr>
        <p:spPr>
          <a:xfrm>
            <a:off x="2957685" y="5496400"/>
            <a:ext cx="2723200" cy="2723200"/>
          </a:xfrm>
          <a:prstGeom prst="ellipse">
            <a:avLst/>
          </a:prstGeom>
          <a:noFill/>
          <a:ln w="19050" cap="flat" cmpd="sng">
            <a:solidFill>
              <a:srgbClr val="CBBAF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71;p38"/>
          <p:cNvSpPr/>
          <p:nvPr/>
        </p:nvSpPr>
        <p:spPr>
          <a:xfrm>
            <a:off x="9014725" y="5237848"/>
            <a:ext cx="2076000" cy="20760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5" name="Rectangle 4"/>
          <p:cNvSpPr/>
          <p:nvPr/>
        </p:nvSpPr>
        <p:spPr>
          <a:xfrm>
            <a:off x="2328940" y="219919"/>
            <a:ext cx="3714478" cy="707886"/>
          </a:xfrm>
          <a:prstGeom prst="rect">
            <a:avLst/>
          </a:prstGeom>
          <a:noFill/>
        </p:spPr>
        <p:txBody>
          <a:bodyPr wrap="none" lIns="91440" tIns="45720" rIns="91440" bIns="45720">
            <a:spAutoFit/>
          </a:bodyPr>
          <a:lstStyle/>
          <a:p>
            <a:pPr algn="ctr"/>
            <a:r>
              <a:rPr lang="en-US" sz="4000" b="1" dirty="0">
                <a:solidFill>
                  <a:srgbClr val="FFC000"/>
                </a:solidFill>
                <a:latin typeface="Berlin Sans FB Demi" panose="020E0802020502020306" pitchFamily="34" charset="0"/>
              </a:rPr>
              <a:t>Data Modeling </a:t>
            </a:r>
            <a:endParaRPr lang="en-US" sz="9600" b="0" cap="none" spc="0" dirty="0">
              <a:ln w="0"/>
              <a:solidFill>
                <a:srgbClr val="FFC000"/>
              </a:solidFill>
              <a:effectLst>
                <a:outerShdw blurRad="38100" dist="19050" dir="2700000" algn="tl" rotWithShape="0">
                  <a:schemeClr val="dk1">
                    <a:alpha val="40000"/>
                  </a:schemeClr>
                </a:outerShdw>
              </a:effectLst>
              <a:latin typeface="Berlin Sans FB Demi" panose="020E0802020502020306" pitchFamily="34" charset="0"/>
            </a:endParaRPr>
          </a:p>
        </p:txBody>
      </p:sp>
      <p:sp>
        <p:nvSpPr>
          <p:cNvPr id="9" name="Rectangle 8"/>
          <p:cNvSpPr/>
          <p:nvPr/>
        </p:nvSpPr>
        <p:spPr>
          <a:xfrm>
            <a:off x="9065998" y="1323269"/>
            <a:ext cx="2966976" cy="4370427"/>
          </a:xfrm>
          <a:prstGeom prst="rect">
            <a:avLst/>
          </a:prstGeom>
          <a:noFill/>
        </p:spPr>
        <p:txBody>
          <a:bodyPr wrap="square" lIns="91440" tIns="45720" rIns="91440" bIns="45720">
            <a:spAutoFit/>
          </a:bodyPr>
          <a:lstStyle/>
          <a:p>
            <a:pPr algn="ctr"/>
            <a:r>
              <a:rPr lang="en-US" sz="2000" dirty="0">
                <a:solidFill>
                  <a:srgbClr val="106E65"/>
                </a:solidFill>
                <a:latin typeface="Adobe Caslon Pro Bold" panose="0205070206050A020403" pitchFamily="18" charset="0"/>
              </a:rPr>
              <a:t>An entity-relationship model (ERM) is an abstract and conceptual representation of data. Entity</a:t>
            </a:r>
            <a:endParaRPr lang="en-US" sz="6000" dirty="0">
              <a:solidFill>
                <a:srgbClr val="106E65"/>
              </a:solidFill>
              <a:latin typeface="Adobe Caslon Pro Bold" panose="0205070206050A020403" pitchFamily="18" charset="0"/>
            </a:endParaRPr>
          </a:p>
          <a:p>
            <a:pPr algn="ctr"/>
            <a:r>
              <a:rPr lang="en-US" sz="2000" dirty="0">
                <a:solidFill>
                  <a:srgbClr val="106E65"/>
                </a:solidFill>
                <a:latin typeface="Adobe Caslon Pro Bold" panose="0205070206050A020403" pitchFamily="18" charset="0"/>
              </a:rPr>
              <a:t>relationship modeling is a database modeling method, used to produce a type of conceptual </a:t>
            </a:r>
            <a:endParaRPr lang="en-US" sz="6000" dirty="0">
              <a:solidFill>
                <a:srgbClr val="106E65"/>
              </a:solidFill>
              <a:latin typeface="Adobe Caslon Pro Bold" panose="0205070206050A020403" pitchFamily="18" charset="0"/>
            </a:endParaRPr>
          </a:p>
          <a:p>
            <a:pPr algn="ctr"/>
            <a:r>
              <a:rPr lang="en-US" sz="2000" dirty="0">
                <a:solidFill>
                  <a:srgbClr val="106E65"/>
                </a:solidFill>
                <a:latin typeface="Adobe Caslon Pro Bold" panose="0205070206050A020403" pitchFamily="18" charset="0"/>
              </a:rPr>
              <a:t>schema or semantic data model of a system, often a relational database, and its requirements </a:t>
            </a:r>
            <a:endParaRPr lang="en-US" sz="6000" dirty="0">
              <a:solidFill>
                <a:srgbClr val="106E65"/>
              </a:solidFill>
              <a:latin typeface="Adobe Caslon Pro Bold" panose="0205070206050A020403" pitchFamily="18" charset="0"/>
            </a:endParaRPr>
          </a:p>
          <a:p>
            <a:pPr algn="ctr"/>
            <a:r>
              <a:rPr lang="en-US" sz="2000" dirty="0">
                <a:solidFill>
                  <a:srgbClr val="106E65"/>
                </a:solidFill>
                <a:latin typeface="Adobe Caslon Pro Bold" panose="0205070206050A020403" pitchFamily="18" charset="0"/>
              </a:rPr>
              <a:t>in a top-down fashion.</a:t>
            </a:r>
            <a:endParaRPr lang="en-US" sz="6000" b="0" cap="none" spc="0" dirty="0">
              <a:ln w="0"/>
              <a:solidFill>
                <a:srgbClr val="106E65"/>
              </a:solidFill>
              <a:effectLst>
                <a:outerShdw blurRad="38100" dist="19050" dir="2700000" algn="tl" rotWithShape="0">
                  <a:schemeClr val="dk1">
                    <a:alpha val="40000"/>
                  </a:schemeClr>
                </a:outerShdw>
              </a:effectLst>
              <a:latin typeface="Adobe Caslon Pro Bold" panose="0205070206050A020403" pitchFamily="18" charset="0"/>
            </a:endParaRPr>
          </a:p>
        </p:txBody>
      </p:sp>
      <p:pic>
        <p:nvPicPr>
          <p:cNvPr id="11" name="Picture 10"/>
          <p:cNvPicPr>
            <a:picLocks noChangeAspect="1"/>
          </p:cNvPicPr>
          <p:nvPr/>
        </p:nvPicPr>
        <p:blipFill>
          <a:blip r:embed="rId2"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75329" y="76777"/>
            <a:ext cx="670559" cy="656704"/>
          </a:xfrm>
          <a:prstGeom prst="rect">
            <a:avLst/>
          </a:prstGeom>
          <a:noFill/>
        </p:spPr>
      </p:pic>
      <p:pic>
        <p:nvPicPr>
          <p:cNvPr id="8" name="Picture 7" descr="A diagram of a system&#10;&#10;Description automatically generated">
            <a:extLst>
              <a:ext uri="{FF2B5EF4-FFF2-40B4-BE49-F238E27FC236}">
                <a16:creationId xmlns:a16="http://schemas.microsoft.com/office/drawing/2014/main" id="{C36F48FF-5735-FBAB-8F1E-24D845000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26" y="1043351"/>
            <a:ext cx="7445829" cy="5232497"/>
          </a:xfrm>
          <a:prstGeom prst="rect">
            <a:avLst/>
          </a:prstGeom>
        </p:spPr>
      </p:pic>
    </p:spTree>
    <p:extLst>
      <p:ext uri="{BB962C8B-B14F-4D97-AF65-F5344CB8AC3E}">
        <p14:creationId xmlns:p14="http://schemas.microsoft.com/office/powerpoint/2010/main" val="32670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60000">
              <a:schemeClr val="bg1"/>
            </a:gs>
            <a:gs pos="79000">
              <a:srgbClr val="1A998E"/>
            </a:gs>
          </a:gsLst>
          <a:lin ang="0" scaled="1"/>
        </a:gradFill>
        <a:effectLst/>
      </p:bgPr>
    </p:bg>
    <p:spTree>
      <p:nvGrpSpPr>
        <p:cNvPr id="1" name=""/>
        <p:cNvGrpSpPr/>
        <p:nvPr/>
      </p:nvGrpSpPr>
      <p:grpSpPr>
        <a:xfrm>
          <a:off x="0" y="0"/>
          <a:ext cx="0" cy="0"/>
          <a:chOff x="0" y="0"/>
          <a:chExt cx="0" cy="0"/>
        </a:xfrm>
      </p:grpSpPr>
      <p:sp>
        <p:nvSpPr>
          <p:cNvPr id="4" name="Google Shape;371;p38"/>
          <p:cNvSpPr/>
          <p:nvPr/>
        </p:nvSpPr>
        <p:spPr>
          <a:xfrm>
            <a:off x="9123283" y="5426706"/>
            <a:ext cx="2076000" cy="2076000"/>
          </a:xfrm>
          <a:prstGeom prst="ellipse">
            <a:avLst/>
          </a:prstGeom>
          <a:solidFill>
            <a:srgbClr val="106E65"/>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10548749" y="-2659397"/>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70;p38"/>
          <p:cNvSpPr/>
          <p:nvPr/>
        </p:nvSpPr>
        <p:spPr>
          <a:xfrm>
            <a:off x="7604664" y="5854209"/>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Rectangle 7"/>
          <p:cNvSpPr/>
          <p:nvPr/>
        </p:nvSpPr>
        <p:spPr>
          <a:xfrm>
            <a:off x="7360816" y="415000"/>
            <a:ext cx="4461479" cy="707886"/>
          </a:xfrm>
          <a:prstGeom prst="rect">
            <a:avLst/>
          </a:prstGeom>
          <a:noFill/>
        </p:spPr>
        <p:txBody>
          <a:bodyPr wrap="none" lIns="91440" tIns="45720" rIns="91440" bIns="45720">
            <a:spAutoFit/>
          </a:bodyPr>
          <a:lstStyle/>
          <a:p>
            <a:pPr algn="ctr"/>
            <a:r>
              <a:rPr lang="en-US" sz="4000" b="1" dirty="0">
                <a:solidFill>
                  <a:srgbClr val="FFC000"/>
                </a:solidFill>
                <a:latin typeface="Berlin Sans FB Demi" panose="020E0802020502020306" pitchFamily="34" charset="0"/>
              </a:rPr>
              <a:t>Use Case Diagram </a:t>
            </a:r>
            <a:endParaRPr lang="en-US" sz="9600" b="0" cap="none" spc="0" dirty="0">
              <a:ln w="0"/>
              <a:solidFill>
                <a:srgbClr val="FFC000"/>
              </a:solidFill>
              <a:effectLst>
                <a:outerShdw blurRad="38100" dist="19050" dir="2700000" algn="tl" rotWithShape="0">
                  <a:schemeClr val="dk1">
                    <a:alpha val="40000"/>
                  </a:schemeClr>
                </a:outerShdw>
              </a:effectLst>
              <a:latin typeface="Berlin Sans FB Demi" panose="020E0802020502020306" pitchFamily="34" charset="0"/>
            </a:endParaRPr>
          </a:p>
        </p:txBody>
      </p:sp>
      <p:sp>
        <p:nvSpPr>
          <p:cNvPr id="9" name="TextBox 8"/>
          <p:cNvSpPr txBox="1"/>
          <p:nvPr/>
        </p:nvSpPr>
        <p:spPr>
          <a:xfrm>
            <a:off x="7066418" y="1331089"/>
            <a:ext cx="5125582" cy="4678204"/>
          </a:xfrm>
          <a:prstGeom prst="rect">
            <a:avLst/>
          </a:prstGeom>
          <a:noFill/>
        </p:spPr>
        <p:txBody>
          <a:bodyPr wrap="square" rtlCol="1">
            <a:spAutoFit/>
          </a:bodyPr>
          <a:lstStyle/>
          <a:p>
            <a:r>
              <a:rPr lang="en-US" sz="2000" b="1" dirty="0">
                <a:solidFill>
                  <a:srgbClr val="2A0F3B"/>
                </a:solidFill>
                <a:latin typeface="Adobe Caslon Pro" panose="0205050205050A020403" pitchFamily="18" charset="0"/>
              </a:rPr>
              <a:t>Use cases represent system functionality from the user’s perspective </a:t>
            </a:r>
            <a:endParaRPr lang="en-US" sz="2000" dirty="0">
              <a:solidFill>
                <a:srgbClr val="2A0F3B"/>
              </a:solidFill>
              <a:latin typeface="Adobe Caslon Pro" panose="0205050205050A020403" pitchFamily="18" charset="0"/>
            </a:endParaRPr>
          </a:p>
          <a:p>
            <a:r>
              <a:rPr lang="en-US" sz="2000" b="1" dirty="0">
                <a:solidFill>
                  <a:srgbClr val="2A0F3B"/>
                </a:solidFill>
                <a:latin typeface="Adobe Caslon Pro" panose="0205050205050A020403" pitchFamily="18" charset="0"/>
              </a:rPr>
              <a:t>Use Case diagrams to describe who will use the system and in what ways the user expects to </a:t>
            </a:r>
            <a:endParaRPr lang="en-US" sz="2000" dirty="0">
              <a:solidFill>
                <a:srgbClr val="2A0F3B"/>
              </a:solidFill>
              <a:latin typeface="Adobe Caslon Pro" panose="0205050205050A020403" pitchFamily="18" charset="0"/>
            </a:endParaRPr>
          </a:p>
          <a:p>
            <a:r>
              <a:rPr lang="en-US" sz="2000" b="1" dirty="0">
                <a:solidFill>
                  <a:srgbClr val="2A0F3B"/>
                </a:solidFill>
                <a:latin typeface="Adobe Caslon Pro" panose="0205050205050A020403" pitchFamily="18" charset="0"/>
              </a:rPr>
              <a:t>interact </a:t>
            </a:r>
            <a:endParaRPr lang="en-US" sz="2000" dirty="0">
              <a:solidFill>
                <a:srgbClr val="2A0F3B"/>
              </a:solidFill>
              <a:latin typeface="Adobe Caslon Pro" panose="0205050205050A020403" pitchFamily="18" charset="0"/>
            </a:endParaRPr>
          </a:p>
          <a:p>
            <a:r>
              <a:rPr lang="en-US" sz="2000" b="1" dirty="0">
                <a:solidFill>
                  <a:srgbClr val="2A0F3B"/>
                </a:solidFill>
                <a:latin typeface="Adobe Caslon Pro" panose="0205050205050A020403" pitchFamily="18" charset="0"/>
              </a:rPr>
              <a:t>with the system Use Case diagrams represent the interactions between use cases and </a:t>
            </a:r>
            <a:endParaRPr lang="en-US" sz="2000" dirty="0">
              <a:solidFill>
                <a:srgbClr val="2A0F3B"/>
              </a:solidFill>
              <a:latin typeface="Adobe Caslon Pro" panose="0205050205050A020403" pitchFamily="18" charset="0"/>
            </a:endParaRPr>
          </a:p>
          <a:p>
            <a:r>
              <a:rPr lang="en-US" sz="2000" b="1" dirty="0">
                <a:solidFill>
                  <a:srgbClr val="2A0F3B"/>
                </a:solidFill>
                <a:latin typeface="Adobe Caslon Pro" panose="0205050205050A020403" pitchFamily="18" charset="0"/>
              </a:rPr>
              <a:t>actors. </a:t>
            </a:r>
            <a:endParaRPr lang="en-US" sz="2000" dirty="0">
              <a:solidFill>
                <a:srgbClr val="2A0F3B"/>
              </a:solidFill>
              <a:latin typeface="Adobe Caslon Pro" panose="0205050205050A020403" pitchFamily="18" charset="0"/>
            </a:endParaRPr>
          </a:p>
          <a:p>
            <a:r>
              <a:rPr lang="en-US" sz="2000" b="1" dirty="0">
                <a:solidFill>
                  <a:srgbClr val="2A0F3B"/>
                </a:solidFill>
                <a:latin typeface="Adobe Caslon Pro" panose="0205050205050A020403" pitchFamily="18" charset="0"/>
              </a:rPr>
              <a:t>Use Case diagram represents the interactions between systems, external systems, and </a:t>
            </a:r>
            <a:endParaRPr lang="en-US" sz="2000" dirty="0">
              <a:solidFill>
                <a:srgbClr val="2A0F3B"/>
              </a:solidFill>
              <a:latin typeface="Adobe Caslon Pro" panose="0205050205050A020403" pitchFamily="18" charset="0"/>
            </a:endParaRPr>
          </a:p>
          <a:p>
            <a:r>
              <a:rPr lang="en-US" sz="2000" b="1" dirty="0">
                <a:solidFill>
                  <a:srgbClr val="2A0F3B"/>
                </a:solidFill>
                <a:latin typeface="Adobe Caslon Pro" panose="0205050205050A020403" pitchFamily="18" charset="0"/>
              </a:rPr>
              <a:t>Use Case diagram represents the interactions between systems, external </a:t>
            </a:r>
            <a:r>
              <a:rPr lang="en-US" sz="2000" b="1" dirty="0" err="1">
                <a:solidFill>
                  <a:srgbClr val="2A0F3B"/>
                </a:solidFill>
                <a:latin typeface="Adobe Caslon Pro" panose="0205050205050A020403" pitchFamily="18" charset="0"/>
              </a:rPr>
              <a:t>sy</a:t>
            </a:r>
            <a:r>
              <a:rPr lang="en-US" b="1" dirty="0" err="1">
                <a:solidFill>
                  <a:srgbClr val="2A0F3B"/>
                </a:solidFill>
                <a:latin typeface="Adobe Caslon Pro" panose="0205050205050A020403" pitchFamily="18" charset="0"/>
              </a:rPr>
              <a:t>ystems</a:t>
            </a:r>
            <a:r>
              <a:rPr lang="en-US" b="1" dirty="0">
                <a:solidFill>
                  <a:srgbClr val="2A0F3B"/>
                </a:solidFill>
                <a:latin typeface="Adobe Caslon Pro" panose="0205050205050A020403" pitchFamily="18" charset="0"/>
              </a:rPr>
              <a:t>, and users. </a:t>
            </a:r>
          </a:p>
          <a:p>
            <a:r>
              <a:rPr lang="en-US" sz="2000" b="1" dirty="0">
                <a:solidFill>
                  <a:srgbClr val="2A0F3B"/>
                </a:solidFill>
                <a:latin typeface="Adobe Caslon Pro" panose="0205050205050A020403" pitchFamily="18" charset="0"/>
              </a:rPr>
              <a:t>Look </a:t>
            </a:r>
            <a:r>
              <a:rPr lang="en-US" dirty="0">
                <a:solidFill>
                  <a:srgbClr val="FFC000"/>
                </a:solidFill>
                <a:latin typeface="Adobe Caslon Pro" panose="0205050205050A020403" pitchFamily="18" charset="0"/>
              </a:rPr>
              <a:t>Figure 4.4 Patient, doctor, and ML model use case diagram</a:t>
            </a:r>
          </a:p>
          <a:p>
            <a:r>
              <a:rPr lang="en-US" sz="2000" dirty="0">
                <a:solidFill>
                  <a:srgbClr val="FFC000"/>
                </a:solidFill>
                <a:latin typeface="Adobe Caslon Pro" panose="0205050205050A020403" pitchFamily="18" charset="0"/>
              </a:rPr>
              <a:t>Pdf document </a:t>
            </a:r>
            <a:endParaRPr lang="ar-EG" sz="2000" dirty="0">
              <a:solidFill>
                <a:srgbClr val="FFC000"/>
              </a:solidFill>
              <a:latin typeface="Adobe Caslon Pro" panose="0205050205050A020403"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35" y="275854"/>
            <a:ext cx="6749364" cy="6341980"/>
          </a:xfrm>
          <a:prstGeom prst="rect">
            <a:avLst/>
          </a:prstGeom>
        </p:spPr>
      </p:pic>
      <p:pic>
        <p:nvPicPr>
          <p:cNvPr id="10" name="Picture 9"/>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53000">
              <a:schemeClr val="bg1"/>
            </a:gs>
            <a:gs pos="79000">
              <a:srgbClr val="1A998E"/>
            </a:gs>
          </a:gsLst>
          <a:lin ang="0" scaled="1"/>
        </a:gradFill>
        <a:effectLst/>
      </p:bgPr>
    </p:bg>
    <p:spTree>
      <p:nvGrpSpPr>
        <p:cNvPr id="1" name=""/>
        <p:cNvGrpSpPr/>
        <p:nvPr/>
      </p:nvGrpSpPr>
      <p:grpSpPr>
        <a:xfrm>
          <a:off x="0" y="0"/>
          <a:ext cx="0" cy="0"/>
          <a:chOff x="0" y="0"/>
          <a:chExt cx="0" cy="0"/>
        </a:xfrm>
      </p:grpSpPr>
      <p:sp>
        <p:nvSpPr>
          <p:cNvPr id="4" name="Google Shape;371;p38"/>
          <p:cNvSpPr/>
          <p:nvPr/>
        </p:nvSpPr>
        <p:spPr>
          <a:xfrm>
            <a:off x="9123283" y="5426706"/>
            <a:ext cx="2076000" cy="2076000"/>
          </a:xfrm>
          <a:prstGeom prst="ellipse">
            <a:avLst/>
          </a:prstGeom>
          <a:solidFill>
            <a:srgbClr val="106E65"/>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9837683" y="-1739210"/>
            <a:ext cx="2723200" cy="2723200"/>
          </a:xfrm>
          <a:prstGeom prst="ellipse">
            <a:avLst/>
          </a:prstGeom>
          <a:noFill/>
          <a:ln w="19050" cap="flat" cmpd="sng">
            <a:solidFill>
              <a:srgbClr val="69E5D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70;p38"/>
          <p:cNvSpPr/>
          <p:nvPr/>
        </p:nvSpPr>
        <p:spPr>
          <a:xfrm>
            <a:off x="6923399" y="4745058"/>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4"/>
          <p:cNvSpPr/>
          <p:nvPr/>
        </p:nvSpPr>
        <p:spPr>
          <a:xfrm>
            <a:off x="6846024" y="503387"/>
            <a:ext cx="3462806" cy="584775"/>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US" sz="3200" b="1" dirty="0">
                <a:solidFill>
                  <a:srgbClr val="E6F3F3"/>
                </a:solidFill>
                <a:latin typeface="Berlin Sans FB Demi" panose="020E0802020502020306" pitchFamily="34" charset="0"/>
              </a:rPr>
              <a:t>Activity Diagram </a:t>
            </a:r>
            <a:endParaRPr lang="en-US" sz="8000" b="0" cap="none" spc="0" dirty="0">
              <a:ln w="0"/>
              <a:solidFill>
                <a:srgbClr val="E6F3F3"/>
              </a:solidFill>
              <a:effectLst>
                <a:outerShdw blurRad="38100" dist="19050" dir="2700000" algn="tl" rotWithShape="0">
                  <a:schemeClr val="dk1">
                    <a:alpha val="40000"/>
                  </a:schemeClr>
                </a:outerShdw>
              </a:effectLst>
              <a:latin typeface="Berlin Sans FB Demi" panose="020E0802020502020306" pitchFamily="34" charset="0"/>
            </a:endParaRPr>
          </a:p>
        </p:txBody>
      </p:sp>
      <p:sp>
        <p:nvSpPr>
          <p:cNvPr id="8" name="Rectangle 7"/>
          <p:cNvSpPr/>
          <p:nvPr/>
        </p:nvSpPr>
        <p:spPr>
          <a:xfrm>
            <a:off x="6332531" y="1618029"/>
            <a:ext cx="5581503" cy="2492990"/>
          </a:xfrm>
          <a:prstGeom prst="rect">
            <a:avLst/>
          </a:prstGeom>
          <a:noFill/>
        </p:spPr>
        <p:txBody>
          <a:bodyPr wrap="square" lIns="91440" tIns="45720" rIns="91440" bIns="45720">
            <a:spAutoFit/>
          </a:bodyPr>
          <a:lstStyle/>
          <a:p>
            <a:pPr algn="ctr"/>
            <a:r>
              <a:rPr lang="en-US" sz="4000" dirty="0">
                <a:solidFill>
                  <a:srgbClr val="106E65"/>
                </a:solidFill>
                <a:latin typeface="Cooper Black" panose="0208090404030B020404" pitchFamily="18" charset="0"/>
              </a:rPr>
              <a:t>Doctor</a:t>
            </a:r>
            <a:r>
              <a:rPr lang="en-US" sz="4000" dirty="0">
                <a:solidFill>
                  <a:srgbClr val="106E65"/>
                </a:solidFill>
              </a:rPr>
              <a:t> </a:t>
            </a:r>
          </a:p>
          <a:p>
            <a:r>
              <a:rPr lang="en-US" sz="2400" dirty="0">
                <a:solidFill>
                  <a:srgbClr val="FFC000"/>
                </a:solidFill>
                <a:latin typeface="Adobe Caslon Pro Bold" panose="0205070206050A020403" pitchFamily="18" charset="0"/>
              </a:rPr>
              <a:t>An Activity Diagram is used to describe the sequential flow of activities of a use case (flow of </a:t>
            </a:r>
            <a:endParaRPr lang="en-US" sz="6600" dirty="0">
              <a:solidFill>
                <a:srgbClr val="FFC000"/>
              </a:solidFill>
              <a:latin typeface="Adobe Caslon Pro Bold" panose="0205070206050A020403" pitchFamily="18" charset="0"/>
            </a:endParaRPr>
          </a:p>
          <a:p>
            <a:r>
              <a:rPr lang="en-US" sz="2400" dirty="0">
                <a:solidFill>
                  <a:srgbClr val="FFC000"/>
                </a:solidFill>
                <a:latin typeface="Adobe Caslon Pro Bold" panose="0205070206050A020403" pitchFamily="18" charset="0"/>
              </a:rPr>
              <a:t>functionality) in a system. </a:t>
            </a:r>
          </a:p>
          <a:p>
            <a:endParaRPr lang="en-US" sz="2000" b="0" cap="none" spc="0" dirty="0">
              <a:ln w="0"/>
              <a:solidFill>
                <a:srgbClr val="FFC000"/>
              </a:solidFill>
              <a:effectLst>
                <a:outerShdw blurRad="38100" dist="19050" dir="2700000" algn="tl" rotWithShape="0">
                  <a:schemeClr val="dk1">
                    <a:alpha val="40000"/>
                  </a:schemeClr>
                </a:outerShdw>
              </a:effectLst>
              <a:latin typeface="Adobe Caslon Pro Bold" panose="0205070206050A020403" pitchFamily="18" charset="0"/>
            </a:endParaRPr>
          </a:p>
        </p:txBody>
      </p:sp>
      <p:pic>
        <p:nvPicPr>
          <p:cNvPr id="3" name="Picture 2" descr="A diagram of a computer program&#10;&#10;Description automatically generated">
            <a:extLst>
              <a:ext uri="{FF2B5EF4-FFF2-40B4-BE49-F238E27FC236}">
                <a16:creationId xmlns:a16="http://schemas.microsoft.com/office/drawing/2014/main" id="{57D49066-5307-F688-BCE9-CE1D3D42BC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92" y="0"/>
            <a:ext cx="5581503" cy="6858000"/>
          </a:xfrm>
          <a:prstGeom prst="rect">
            <a:avLst/>
          </a:prstGeom>
        </p:spPr>
      </p:pic>
      <p:pic>
        <p:nvPicPr>
          <p:cNvPr id="9" name="Picture 8"/>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53000">
              <a:schemeClr val="bg1"/>
            </a:gs>
            <a:gs pos="79000">
              <a:srgbClr val="1A998E"/>
            </a:gs>
          </a:gsLst>
          <a:lin ang="0" scaled="1"/>
        </a:gradFill>
        <a:effectLst/>
      </p:bgPr>
    </p:bg>
    <p:spTree>
      <p:nvGrpSpPr>
        <p:cNvPr id="1" name=""/>
        <p:cNvGrpSpPr/>
        <p:nvPr/>
      </p:nvGrpSpPr>
      <p:grpSpPr>
        <a:xfrm>
          <a:off x="0" y="0"/>
          <a:ext cx="0" cy="0"/>
          <a:chOff x="0" y="0"/>
          <a:chExt cx="0" cy="0"/>
        </a:xfrm>
      </p:grpSpPr>
      <p:sp>
        <p:nvSpPr>
          <p:cNvPr id="4" name="Google Shape;371;p38"/>
          <p:cNvSpPr/>
          <p:nvPr/>
        </p:nvSpPr>
        <p:spPr>
          <a:xfrm>
            <a:off x="9123283" y="5426706"/>
            <a:ext cx="2076000" cy="2076000"/>
          </a:xfrm>
          <a:prstGeom prst="ellipse">
            <a:avLst/>
          </a:prstGeom>
          <a:solidFill>
            <a:srgbClr val="106E65"/>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9837683" y="-1739210"/>
            <a:ext cx="2723200" cy="2723200"/>
          </a:xfrm>
          <a:prstGeom prst="ellipse">
            <a:avLst/>
          </a:prstGeom>
          <a:noFill/>
          <a:ln w="19050" cap="flat" cmpd="sng">
            <a:solidFill>
              <a:srgbClr val="106E6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70;p38"/>
          <p:cNvSpPr/>
          <p:nvPr/>
        </p:nvSpPr>
        <p:spPr>
          <a:xfrm>
            <a:off x="6963155" y="4702441"/>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4"/>
          <p:cNvSpPr/>
          <p:nvPr/>
        </p:nvSpPr>
        <p:spPr>
          <a:xfrm>
            <a:off x="6846024" y="503387"/>
            <a:ext cx="3462806" cy="584775"/>
          </a:xfrm>
          <a:prstGeom prst="rect">
            <a:avLst/>
          </a:prstGeom>
          <a:noFill/>
        </p:spPr>
        <p:txBody>
          <a:bodyPr wrap="none" lIns="91440" tIns="45720" rIns="91440" bIns="45720">
            <a:spAutoFit/>
          </a:bodyPr>
          <a:lstStyle/>
          <a:p>
            <a:pPr algn="ctr"/>
            <a:r>
              <a:rPr lang="en-US" sz="3200" b="1" dirty="0">
                <a:solidFill>
                  <a:srgbClr val="FFC000"/>
                </a:solidFill>
                <a:latin typeface="Berlin Sans FB Demi" panose="020E0802020502020306" pitchFamily="34" charset="0"/>
              </a:rPr>
              <a:t>Activity Diagram </a:t>
            </a:r>
            <a:endParaRPr lang="en-US" sz="8000" b="0" cap="none" spc="0" dirty="0">
              <a:ln w="0"/>
              <a:solidFill>
                <a:srgbClr val="FFC000"/>
              </a:solidFill>
              <a:effectLst>
                <a:outerShdw blurRad="38100" dist="19050" dir="2700000" algn="tl" rotWithShape="0">
                  <a:schemeClr val="dk1">
                    <a:alpha val="40000"/>
                  </a:schemeClr>
                </a:outerShdw>
              </a:effectLst>
              <a:latin typeface="Berlin Sans FB Demi" panose="020E0802020502020306" pitchFamily="34" charset="0"/>
            </a:endParaRPr>
          </a:p>
        </p:txBody>
      </p:sp>
      <p:sp>
        <p:nvSpPr>
          <p:cNvPr id="8" name="Rectangle 7"/>
          <p:cNvSpPr/>
          <p:nvPr/>
        </p:nvSpPr>
        <p:spPr>
          <a:xfrm>
            <a:off x="6332531" y="1618029"/>
            <a:ext cx="5581503" cy="2554545"/>
          </a:xfrm>
          <a:prstGeom prst="rect">
            <a:avLst/>
          </a:prstGeom>
          <a:noFill/>
        </p:spPr>
        <p:txBody>
          <a:bodyPr wrap="square" lIns="91440" tIns="45720" rIns="91440" bIns="45720">
            <a:spAutoFit/>
          </a:bodyPr>
          <a:lstStyle/>
          <a:p>
            <a:pPr algn="ctr"/>
            <a:r>
              <a:rPr lang="en-US" sz="4000" dirty="0">
                <a:solidFill>
                  <a:srgbClr val="106E65"/>
                </a:solidFill>
                <a:latin typeface="Cooper Black" panose="0208090404030B020404" pitchFamily="18" charset="0"/>
              </a:rPr>
              <a:t>Patient</a:t>
            </a:r>
            <a:endParaRPr lang="en-US" sz="4000" dirty="0">
              <a:solidFill>
                <a:srgbClr val="106E65"/>
              </a:solidFill>
            </a:endParaRPr>
          </a:p>
          <a:p>
            <a:r>
              <a:rPr lang="en-US" sz="2400" dirty="0">
                <a:latin typeface="Adobe Caslon Pro Bold" panose="0205070206050A020403" pitchFamily="18" charset="0"/>
              </a:rPr>
              <a:t>An Activity Diagram is used to describe the sequential flow of activities of a </a:t>
            </a:r>
            <a:r>
              <a:rPr lang="en-US" sz="2400" dirty="0" err="1">
                <a:latin typeface="Adobe Caslon Pro Bold" panose="0205070206050A020403" pitchFamily="18" charset="0"/>
              </a:rPr>
              <a:t>usecase</a:t>
            </a:r>
            <a:r>
              <a:rPr lang="en-US" sz="2400" dirty="0">
                <a:latin typeface="Adobe Caslon Pro Bold" panose="0205070206050A020403" pitchFamily="18" charset="0"/>
              </a:rPr>
              <a:t> (flow of </a:t>
            </a:r>
            <a:endParaRPr lang="en-US" sz="6600" dirty="0">
              <a:latin typeface="Adobe Caslon Pro Bold" panose="0205070206050A020403" pitchFamily="18" charset="0"/>
            </a:endParaRPr>
          </a:p>
          <a:p>
            <a:r>
              <a:rPr lang="en-US" sz="2400" dirty="0">
                <a:latin typeface="Adobe Caslon Pro Bold" panose="0205070206050A020403" pitchFamily="18" charset="0"/>
              </a:rPr>
              <a:t>functionality) in a system. </a:t>
            </a:r>
          </a:p>
          <a:p>
            <a:r>
              <a:rPr lang="en-US" sz="2400" b="0" cap="none" spc="0" dirty="0" err="1">
                <a:ln w="0"/>
                <a:solidFill>
                  <a:srgbClr val="FFC000"/>
                </a:solidFill>
                <a:effectLst>
                  <a:outerShdw blurRad="38100" dist="19050" dir="2700000" algn="tl" rotWithShape="0">
                    <a:schemeClr val="dk1">
                      <a:alpha val="40000"/>
                    </a:schemeClr>
                  </a:outerShdw>
                </a:effectLst>
                <a:latin typeface="Adobe Caslon Pro Bold" panose="0205070206050A020403" pitchFamily="18" charset="0"/>
              </a:rPr>
              <a:t>Look</a:t>
            </a:r>
            <a:r>
              <a:rPr lang="en-US" sz="2000" dirty="0" err="1">
                <a:solidFill>
                  <a:srgbClr val="FFC000"/>
                </a:solidFill>
                <a:latin typeface="Adobe Caslon Pro Bold" panose="0205070206050A020403" pitchFamily="18" charset="0"/>
              </a:rPr>
              <a:t>Figure</a:t>
            </a:r>
            <a:r>
              <a:rPr lang="en-US" sz="2000" dirty="0">
                <a:solidFill>
                  <a:srgbClr val="FFC000"/>
                </a:solidFill>
                <a:latin typeface="Adobe Caslon Pro Bold" panose="0205070206050A020403" pitchFamily="18" charset="0"/>
              </a:rPr>
              <a:t> : Patient activity diagram </a:t>
            </a:r>
            <a:endParaRPr lang="en-US" sz="2400" b="0" cap="none" spc="0" dirty="0">
              <a:ln w="0"/>
              <a:solidFill>
                <a:srgbClr val="FFC000"/>
              </a:solidFill>
              <a:effectLst>
                <a:outerShdw blurRad="38100" dist="19050" dir="2700000" algn="tl" rotWithShape="0">
                  <a:schemeClr val="dk1">
                    <a:alpha val="40000"/>
                  </a:schemeClr>
                </a:outerShdw>
              </a:effectLst>
              <a:latin typeface="Adobe Caslon Pro Bold" panose="0205070206050A020403"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50" y="178091"/>
            <a:ext cx="4950070" cy="6564222"/>
          </a:xfrm>
          <a:prstGeom prst="rect">
            <a:avLst/>
          </a:prstGeom>
        </p:spPr>
      </p:pic>
      <p:pic>
        <p:nvPicPr>
          <p:cNvPr id="9" name="Picture 8"/>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539019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grpSp>
        <p:nvGrpSpPr>
          <p:cNvPr id="137" name="Group 136"/>
          <p:cNvGrpSpPr/>
          <p:nvPr/>
        </p:nvGrpSpPr>
        <p:grpSpPr>
          <a:xfrm>
            <a:off x="-10023045" y="-1179"/>
            <a:ext cx="13446986" cy="6894558"/>
            <a:chOff x="-1689826" y="-1179"/>
            <a:chExt cx="13446986" cy="6894558"/>
          </a:xfrm>
        </p:grpSpPr>
        <p:sp>
          <p:nvSpPr>
            <p:cNvPr id="9" name="TextBox 8"/>
            <p:cNvSpPr txBox="1"/>
            <p:nvPr/>
          </p:nvSpPr>
          <p:spPr>
            <a:xfrm>
              <a:off x="11276919" y="5521098"/>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1</a:t>
              </a:r>
            </a:p>
          </p:txBody>
        </p:sp>
        <p:pic>
          <p:nvPicPr>
            <p:cNvPr id="87" name="Graphic 86" descr="Research with solid fill"/>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720692" y="4958443"/>
              <a:ext cx="1894114" cy="1894114"/>
            </a:xfrm>
            <a:prstGeom prst="rect">
              <a:avLst/>
            </a:prstGeom>
          </p:spPr>
        </p:pic>
        <p:grpSp>
          <p:nvGrpSpPr>
            <p:cNvPr id="136" name="Group 135"/>
            <p:cNvGrpSpPr/>
            <p:nvPr/>
          </p:nvGrpSpPr>
          <p:grpSpPr>
            <a:xfrm>
              <a:off x="-1689826" y="-1179"/>
              <a:ext cx="13446986" cy="6894558"/>
              <a:chOff x="-1689826" y="-14786"/>
              <a:chExt cx="13446986" cy="6894558"/>
            </a:xfrm>
          </p:grpSpPr>
          <p:grpSp>
            <p:nvGrpSpPr>
              <p:cNvPr id="8" name="Group 7"/>
              <p:cNvGrpSpPr/>
              <p:nvPr/>
            </p:nvGrpSpPr>
            <p:grpSpPr>
              <a:xfrm>
                <a:off x="-2540" y="-2541"/>
                <a:ext cx="11759700" cy="6858000"/>
                <a:chOff x="-2540" y="-2541"/>
                <a:chExt cx="11759700" cy="6858000"/>
              </a:xfrm>
            </p:grpSpPr>
            <p:grpSp>
              <p:nvGrpSpPr>
                <p:cNvPr id="5" name="Group 4"/>
                <p:cNvGrpSpPr/>
                <p:nvPr/>
              </p:nvGrpSpPr>
              <p:grpSpPr>
                <a:xfrm>
                  <a:off x="-2540" y="-2541"/>
                  <a:ext cx="11759700" cy="6858000"/>
                  <a:chOff x="-2540" y="-2541"/>
                  <a:chExt cx="11759700" cy="6858000"/>
                </a:xfrm>
              </p:grpSpPr>
              <p:sp>
                <p:nvSpPr>
                  <p:cNvPr id="3" name="Rectangle 2"/>
                  <p:cNvSpPr/>
                  <p:nvPr/>
                </p:nvSpPr>
                <p:spPr>
                  <a:xfrm>
                    <a:off x="-2540" y="-2541"/>
                    <a:ext cx="11247434" cy="6858000"/>
                  </a:xfrm>
                  <a:prstGeom prst="rect">
                    <a:avLst/>
                  </a:prstGeom>
                  <a:solidFill>
                    <a:srgbClr val="551582"/>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Rounded Corners 6"/>
                  <p:cNvSpPr/>
                  <p:nvPr/>
                </p:nvSpPr>
                <p:spPr>
                  <a:xfrm>
                    <a:off x="10906972" y="5514126"/>
                    <a:ext cx="850188" cy="697606"/>
                  </a:xfrm>
                  <a:prstGeom prst="roundRect">
                    <a:avLst/>
                  </a:prstGeom>
                  <a:solidFill>
                    <a:srgbClr val="55158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extBox 1"/>
                <p:cNvSpPr txBox="1"/>
                <p:nvPr/>
              </p:nvSpPr>
              <p:spPr>
                <a:xfrm>
                  <a:off x="6089196" y="850446"/>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bg1"/>
                      </a:solidFill>
                      <a:latin typeface="Bernard MT Condensed" panose="02050806060905020404"/>
                    </a:rPr>
                    <a:t>01</a:t>
                  </a:r>
                  <a:endParaRPr lang="en-US">
                    <a:solidFill>
                      <a:schemeClr val="bg1"/>
                    </a:solidFill>
                  </a:endParaRPr>
                </a:p>
                <a:p>
                  <a:pPr algn="ctr"/>
                  <a:r>
                    <a:rPr lang="en-US" sz="3200">
                      <a:solidFill>
                        <a:schemeClr val="bg1"/>
                      </a:solidFill>
                      <a:latin typeface="Bernard MT Condensed" panose="02050806060905020404"/>
                    </a:rPr>
                    <a:t>introduction </a:t>
                  </a:r>
                </a:p>
              </p:txBody>
            </p:sp>
            <p:sp>
              <p:nvSpPr>
                <p:cNvPr id="6" name="TextBox 5"/>
                <p:cNvSpPr txBox="1"/>
                <p:nvPr/>
              </p:nvSpPr>
              <p:spPr>
                <a:xfrm>
                  <a:off x="5993946" y="2190750"/>
                  <a:ext cx="489176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600">
                      <a:solidFill>
                        <a:schemeClr val="bg1"/>
                      </a:solidFill>
                      <a:latin typeface="Cambria" panose="02040503050406030204"/>
                      <a:ea typeface="+mn-lt"/>
                      <a:cs typeface="+mn-lt"/>
                    </a:rPr>
                    <a:t>  - Project Introduction</a:t>
                  </a:r>
                  <a:endParaRPr lang="en-US" sz="3600">
                    <a:solidFill>
                      <a:schemeClr val="bg1"/>
                    </a:solidFill>
                    <a:latin typeface="Cambria" panose="02040503050406030204"/>
                    <a:ea typeface="Cambria" panose="02040503050406030204"/>
                    <a:cs typeface="Calibri" panose="020F0502020204030204"/>
                  </a:endParaRPr>
                </a:p>
                <a:p>
                  <a:pPr algn="ctr"/>
                  <a:r>
                    <a:rPr lang="en-US" sz="3600">
                      <a:solidFill>
                        <a:schemeClr val="bg1"/>
                      </a:solidFill>
                      <a:latin typeface="Cambria" panose="02040503050406030204"/>
                      <a:ea typeface="+mn-lt"/>
                      <a:cs typeface="+mn-lt"/>
                    </a:rPr>
                    <a:t>-Project Description</a:t>
                  </a:r>
                  <a:endParaRPr lang="en-US">
                    <a:solidFill>
                      <a:schemeClr val="bg1"/>
                    </a:solidFill>
                    <a:latin typeface="Cambria" panose="02040503050406030204"/>
                    <a:ea typeface="Cambria" panose="02040503050406030204"/>
                  </a:endParaRPr>
                </a:p>
                <a:p>
                  <a:pPr algn="ctr"/>
                  <a:r>
                    <a:rPr lang="en-US" sz="3600">
                      <a:solidFill>
                        <a:schemeClr val="bg1"/>
                      </a:solidFill>
                      <a:latin typeface="Cambria" panose="02040503050406030204"/>
                      <a:ea typeface="+mn-lt"/>
                      <a:cs typeface="+mn-lt"/>
                    </a:rPr>
                    <a:t>  -Problem definition</a:t>
                  </a:r>
                </a:p>
                <a:p>
                  <a:pPr algn="ctr"/>
                  <a:r>
                    <a:rPr lang="en-US" sz="3600">
                      <a:solidFill>
                        <a:schemeClr val="bg1"/>
                      </a:solidFill>
                      <a:latin typeface="Cambria" panose="02040503050406030204"/>
                      <a:ea typeface="+mn-lt"/>
                      <a:cs typeface="+mn-lt"/>
                    </a:rPr>
                    <a:t>  -System Objectives</a:t>
                  </a:r>
                </a:p>
                <a:p>
                  <a:pPr algn="ctr"/>
                  <a:r>
                    <a:rPr lang="en-US" sz="3600">
                      <a:solidFill>
                        <a:schemeClr val="bg1"/>
                      </a:solidFill>
                      <a:latin typeface="Cambria" panose="02040503050406030204"/>
                      <a:ea typeface="+mn-lt"/>
                      <a:cs typeface="+mn-lt"/>
                    </a:rPr>
                    <a:t>  -System Features</a:t>
                  </a:r>
                  <a:endParaRPr lang="en-US" sz="3600">
                    <a:solidFill>
                      <a:schemeClr val="bg1"/>
                    </a:solidFill>
                    <a:latin typeface="Cambria" panose="02040503050406030204"/>
                    <a:ea typeface="Cambria" panose="02040503050406030204"/>
                  </a:endParaRPr>
                </a:p>
              </p:txBody>
            </p:sp>
          </p:grpSp>
          <p:grpSp>
            <p:nvGrpSpPr>
              <p:cNvPr id="88" name="Group 87"/>
              <p:cNvGrpSpPr/>
              <p:nvPr/>
            </p:nvGrpSpPr>
            <p:grpSpPr>
              <a:xfrm>
                <a:off x="-2540" y="-2541"/>
                <a:ext cx="11759700" cy="6858000"/>
                <a:chOff x="-2540" y="-2541"/>
                <a:chExt cx="11759700" cy="6858000"/>
              </a:xfrm>
            </p:grpSpPr>
            <p:grpSp>
              <p:nvGrpSpPr>
                <p:cNvPr id="89" name="Group 88"/>
                <p:cNvGrpSpPr/>
                <p:nvPr/>
              </p:nvGrpSpPr>
              <p:grpSpPr>
                <a:xfrm>
                  <a:off x="-2540" y="-2541"/>
                  <a:ext cx="11759700" cy="6858000"/>
                  <a:chOff x="-2540" y="-2541"/>
                  <a:chExt cx="11759700" cy="6858000"/>
                </a:xfrm>
              </p:grpSpPr>
              <p:sp>
                <p:nvSpPr>
                  <p:cNvPr id="92" name="Rectangle 91"/>
                  <p:cNvSpPr/>
                  <p:nvPr/>
                </p:nvSpPr>
                <p:spPr>
                  <a:xfrm>
                    <a:off x="-2540" y="-2541"/>
                    <a:ext cx="11247434" cy="6858000"/>
                  </a:xfrm>
                  <a:prstGeom prst="rect">
                    <a:avLst/>
                  </a:prstGeom>
                  <a:solidFill>
                    <a:srgbClr val="1A998E"/>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
                <p:nvSpPr>
                  <p:cNvPr id="93" name="Rectangle: Rounded Corners 92"/>
                  <p:cNvSpPr/>
                  <p:nvPr/>
                </p:nvSpPr>
                <p:spPr>
                  <a:xfrm>
                    <a:off x="10906972" y="5514126"/>
                    <a:ext cx="850188" cy="697606"/>
                  </a:xfrm>
                  <a:prstGeom prst="roundRect">
                    <a:avLst/>
                  </a:prstGeom>
                  <a:solidFill>
                    <a:srgbClr val="1A998E"/>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grpSp>
            <p:sp>
              <p:nvSpPr>
                <p:cNvPr id="90" name="TextBox 3"/>
                <p:cNvSpPr txBox="1"/>
                <p:nvPr/>
              </p:nvSpPr>
              <p:spPr>
                <a:xfrm>
                  <a:off x="5939517" y="387803"/>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a:solidFill>
                        <a:schemeClr val="bg1"/>
                      </a:solidFill>
                      <a:latin typeface="Bernard MT Condensed" panose="02050806060905020404"/>
                    </a:rPr>
                    <a:t>01</a:t>
                  </a:r>
                  <a:endParaRPr lang="en-US">
                    <a:solidFill>
                      <a:schemeClr val="bg1"/>
                    </a:solidFill>
                  </a:endParaRPr>
                </a:p>
                <a:p>
                  <a:pPr algn="ctr"/>
                  <a:r>
                    <a:rPr lang="en-US" sz="3200">
                      <a:solidFill>
                        <a:schemeClr val="bg1"/>
                      </a:solidFill>
                      <a:latin typeface="Bernard MT Condensed" panose="02050806060905020404"/>
                    </a:rPr>
                    <a:t>introduction </a:t>
                  </a:r>
                </a:p>
              </p:txBody>
            </p:sp>
            <p:sp>
              <p:nvSpPr>
                <p:cNvPr id="91" name="TextBox 4"/>
                <p:cNvSpPr txBox="1"/>
                <p:nvPr/>
              </p:nvSpPr>
              <p:spPr>
                <a:xfrm>
                  <a:off x="5368018" y="1809750"/>
                  <a:ext cx="4891766" cy="2862322"/>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bg1"/>
                      </a:solidFill>
                      <a:latin typeface="Cambria" panose="02040503050406030204"/>
                      <a:ea typeface="+mn-lt"/>
                      <a:cs typeface="+mn-lt"/>
                    </a:rPr>
                    <a:t>  - Project Introduction</a:t>
                  </a:r>
                  <a:endParaRPr lang="en-US" sz="3600">
                    <a:solidFill>
                      <a:schemeClr val="bg1"/>
                    </a:solidFill>
                    <a:latin typeface="Cambria" panose="02040503050406030204"/>
                    <a:ea typeface="Cambria" panose="02040503050406030204"/>
                    <a:cs typeface="Calibri" panose="020F0502020204030204"/>
                  </a:endParaRPr>
                </a:p>
                <a:p>
                  <a:pPr algn="ctr"/>
                  <a:r>
                    <a:rPr lang="en-US" sz="3600">
                      <a:solidFill>
                        <a:schemeClr val="bg1"/>
                      </a:solidFill>
                      <a:latin typeface="Cambria" panose="02040503050406030204"/>
                      <a:ea typeface="+mn-lt"/>
                      <a:cs typeface="+mn-lt"/>
                    </a:rPr>
                    <a:t>-Project Description</a:t>
                  </a:r>
                  <a:endParaRPr lang="en-US">
                    <a:solidFill>
                      <a:schemeClr val="bg1"/>
                    </a:solidFill>
                    <a:latin typeface="Cambria" panose="02040503050406030204"/>
                    <a:ea typeface="Cambria" panose="02040503050406030204"/>
                  </a:endParaRPr>
                </a:p>
                <a:p>
                  <a:pPr algn="ctr"/>
                  <a:r>
                    <a:rPr lang="en-US" sz="3600">
                      <a:solidFill>
                        <a:schemeClr val="bg1"/>
                      </a:solidFill>
                      <a:latin typeface="Cambria" panose="02040503050406030204"/>
                      <a:ea typeface="+mn-lt"/>
                      <a:cs typeface="+mn-lt"/>
                    </a:rPr>
                    <a:t>  -Problem definition</a:t>
                  </a:r>
                </a:p>
                <a:p>
                  <a:pPr algn="ctr"/>
                  <a:r>
                    <a:rPr lang="en-US" sz="3600">
                      <a:solidFill>
                        <a:schemeClr val="bg1"/>
                      </a:solidFill>
                      <a:latin typeface="Cambria" panose="02040503050406030204"/>
                      <a:ea typeface="+mn-lt"/>
                      <a:cs typeface="+mn-lt"/>
                    </a:rPr>
                    <a:t>  -System Objectives</a:t>
                  </a:r>
                </a:p>
                <a:p>
                  <a:pPr algn="ctr"/>
                  <a:r>
                    <a:rPr lang="en-US" sz="3600">
                      <a:solidFill>
                        <a:schemeClr val="bg1"/>
                      </a:solidFill>
                      <a:latin typeface="Cambria" panose="02040503050406030204"/>
                      <a:ea typeface="+mn-lt"/>
                      <a:cs typeface="+mn-lt"/>
                    </a:rPr>
                    <a:t>  -System Features</a:t>
                  </a:r>
                  <a:endParaRPr lang="en-US" sz="3600">
                    <a:solidFill>
                      <a:schemeClr val="bg1"/>
                    </a:solidFill>
                    <a:latin typeface="Cambria" panose="02040503050406030204"/>
                    <a:ea typeface="Cambria" panose="02040503050406030204"/>
                  </a:endParaRPr>
                </a:p>
              </p:txBody>
            </p:sp>
          </p:grpSp>
          <p:grpSp>
            <p:nvGrpSpPr>
              <p:cNvPr id="114" name="Group 113"/>
              <p:cNvGrpSpPr/>
              <p:nvPr/>
            </p:nvGrpSpPr>
            <p:grpSpPr>
              <a:xfrm>
                <a:off x="-417860" y="-14786"/>
                <a:ext cx="11613136" cy="6894558"/>
                <a:chOff x="112819" y="-1179"/>
                <a:chExt cx="11613136" cy="6894558"/>
              </a:xfrm>
            </p:grpSpPr>
            <p:grpSp>
              <p:nvGrpSpPr>
                <p:cNvPr id="105" name="Group 104"/>
                <p:cNvGrpSpPr/>
                <p:nvPr/>
              </p:nvGrpSpPr>
              <p:grpSpPr>
                <a:xfrm>
                  <a:off x="112819" y="-1179"/>
                  <a:ext cx="11613136" cy="6858000"/>
                  <a:chOff x="112819" y="-1179"/>
                  <a:chExt cx="11613136" cy="6858000"/>
                </a:xfrm>
              </p:grpSpPr>
              <p:grpSp>
                <p:nvGrpSpPr>
                  <p:cNvPr id="107" name="Group 106"/>
                  <p:cNvGrpSpPr/>
                  <p:nvPr/>
                </p:nvGrpSpPr>
                <p:grpSpPr>
                  <a:xfrm>
                    <a:off x="112819" y="-1179"/>
                    <a:ext cx="11612144" cy="6858000"/>
                    <a:chOff x="112819" y="-1179"/>
                    <a:chExt cx="11612144" cy="6858000"/>
                  </a:xfrm>
                </p:grpSpPr>
                <p:grpSp>
                  <p:nvGrpSpPr>
                    <p:cNvPr id="109" name="Group 108"/>
                    <p:cNvGrpSpPr/>
                    <p:nvPr/>
                  </p:nvGrpSpPr>
                  <p:grpSpPr>
                    <a:xfrm>
                      <a:off x="112819" y="-1179"/>
                      <a:ext cx="11612144" cy="6858000"/>
                      <a:chOff x="112819" y="-1179"/>
                      <a:chExt cx="11612144" cy="6858000"/>
                    </a:xfrm>
                  </p:grpSpPr>
                  <p:sp>
                    <p:nvSpPr>
                      <p:cNvPr id="112" name="Rectangle 111"/>
                      <p:cNvSpPr/>
                      <p:nvPr/>
                    </p:nvSpPr>
                    <p:spPr>
                      <a:xfrm>
                        <a:off x="112819" y="-1179"/>
                        <a:ext cx="11216640" cy="6858000"/>
                      </a:xfrm>
                      <a:prstGeom prst="rect">
                        <a:avLst/>
                      </a:prstGeom>
                      <a:solidFill>
                        <a:srgbClr val="23CBBB"/>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3" name="Rectangle: Rounded Corners 112"/>
                      <p:cNvSpPr/>
                      <p:nvPr/>
                    </p:nvSpPr>
                    <p:spPr>
                      <a:xfrm>
                        <a:off x="10877103" y="4526745"/>
                        <a:ext cx="847860" cy="697606"/>
                      </a:xfrm>
                      <a:prstGeom prst="roundRect">
                        <a:avLst/>
                      </a:prstGeom>
                      <a:solidFill>
                        <a:srgbClr val="23CBB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0" name="TextBox 109"/>
                    <p:cNvSpPr txBox="1"/>
                    <p:nvPr/>
                  </p:nvSpPr>
                  <p:spPr>
                    <a:xfrm>
                      <a:off x="5544910" y="1027339"/>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bg1"/>
                          </a:solidFill>
                          <a:latin typeface="Bernard MT Condensed" panose="02050806060905020404"/>
                        </a:rPr>
                        <a:t>02</a:t>
                      </a:r>
                    </a:p>
                    <a:p>
                      <a:pPr algn="ctr"/>
                      <a:r>
                        <a:rPr lang="en-US" sz="3200">
                          <a:solidFill>
                            <a:schemeClr val="bg1"/>
                          </a:solidFill>
                          <a:latin typeface="Bernard MT Condensed" panose="02050806060905020404"/>
                          <a:ea typeface="+mn-lt"/>
                          <a:cs typeface="+mn-lt"/>
                        </a:rPr>
                        <a:t>RELATED WORK</a:t>
                      </a:r>
                      <a:endParaRPr lang="en-US">
                        <a:solidFill>
                          <a:schemeClr val="bg1"/>
                        </a:solidFill>
                        <a:latin typeface="Bernard MT Condensed" panose="02050806060905020404"/>
                      </a:endParaRPr>
                    </a:p>
                  </p:txBody>
                </p:sp>
                <p:sp>
                  <p:nvSpPr>
                    <p:cNvPr id="111" name="TextBox 110"/>
                    <p:cNvSpPr txBox="1"/>
                    <p:nvPr/>
                  </p:nvSpPr>
                  <p:spPr>
                    <a:xfrm>
                      <a:off x="5585732" y="2177143"/>
                      <a:ext cx="474208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600">
                          <a:solidFill>
                            <a:schemeClr val="bg1"/>
                          </a:solidFill>
                          <a:latin typeface="Cambria" panose="02040503050406030204"/>
                          <a:ea typeface="+mn-lt"/>
                          <a:cs typeface="+mn-lt"/>
                        </a:rPr>
                        <a:t>  -introduction </a:t>
                      </a:r>
                    </a:p>
                    <a:p>
                      <a:r>
                        <a:rPr lang="en-US" sz="3600">
                          <a:solidFill>
                            <a:schemeClr val="bg1"/>
                          </a:solidFill>
                          <a:latin typeface="Cambria" panose="02040503050406030204"/>
                          <a:ea typeface="+mn-lt"/>
                          <a:cs typeface="+mn-lt"/>
                        </a:rPr>
                        <a:t>-Data set </a:t>
                      </a:r>
                      <a:endParaRPr lang="en-US">
                        <a:solidFill>
                          <a:schemeClr val="bg1"/>
                        </a:solidFill>
                        <a:latin typeface="Cambria" panose="02040503050406030204"/>
                        <a:ea typeface="+mn-lt"/>
                        <a:cs typeface="+mn-lt"/>
                      </a:endParaRPr>
                    </a:p>
                    <a:p>
                      <a:r>
                        <a:rPr lang="en-US" sz="3600">
                          <a:solidFill>
                            <a:schemeClr val="bg1"/>
                          </a:solidFill>
                          <a:latin typeface="Cambria" panose="02040503050406030204"/>
                          <a:ea typeface="+mn-lt"/>
                          <a:cs typeface="+mn-lt"/>
                        </a:rPr>
                        <a:t>-Summarization of Recent Works on Different Brain Tumor</a:t>
                      </a:r>
                      <a:endParaRPr lang="en-US">
                        <a:solidFill>
                          <a:schemeClr val="bg1"/>
                        </a:solidFill>
                        <a:latin typeface="Cambria" panose="02040503050406030204"/>
                        <a:ea typeface="Cambria" panose="02040503050406030204"/>
                      </a:endParaRPr>
                    </a:p>
                  </p:txBody>
                </p:sp>
              </p:grpSp>
              <p:sp>
                <p:nvSpPr>
                  <p:cNvPr id="108" name="TextBox 107"/>
                  <p:cNvSpPr txBox="1"/>
                  <p:nvPr/>
                </p:nvSpPr>
                <p:spPr>
                  <a:xfrm>
                    <a:off x="11249705" y="4500562"/>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2</a:t>
                    </a:r>
                  </a:p>
                </p:txBody>
              </p:sp>
            </p:grpSp>
            <p:pic>
              <p:nvPicPr>
                <p:cNvPr id="106" name="Graphic 105" descr="Presentation with bar chart with solid fill"/>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727371" y="4958443"/>
                  <a:ext cx="1934936" cy="1934936"/>
                </a:xfrm>
                <a:prstGeom prst="rect">
                  <a:avLst/>
                </a:prstGeom>
              </p:spPr>
            </p:pic>
          </p:grpSp>
          <p:grpSp>
            <p:nvGrpSpPr>
              <p:cNvPr id="124" name="Group 123"/>
              <p:cNvGrpSpPr/>
              <p:nvPr/>
            </p:nvGrpSpPr>
            <p:grpSpPr>
              <a:xfrm>
                <a:off x="-1118326" y="11066"/>
                <a:ext cx="11728495" cy="6858000"/>
                <a:chOff x="-2540" y="-2541"/>
                <a:chExt cx="11728495" cy="6858000"/>
              </a:xfrm>
            </p:grpSpPr>
            <p:grpSp>
              <p:nvGrpSpPr>
                <p:cNvPr id="116" name="Group 115"/>
                <p:cNvGrpSpPr/>
                <p:nvPr/>
              </p:nvGrpSpPr>
              <p:grpSpPr>
                <a:xfrm>
                  <a:off x="-2540" y="-2541"/>
                  <a:ext cx="11728495" cy="6858000"/>
                  <a:chOff x="-2540" y="-2541"/>
                  <a:chExt cx="11728495" cy="6858000"/>
                </a:xfrm>
              </p:grpSpPr>
              <p:grpSp>
                <p:nvGrpSpPr>
                  <p:cNvPr id="118" name="Group 117"/>
                  <p:cNvGrpSpPr/>
                  <p:nvPr/>
                </p:nvGrpSpPr>
                <p:grpSpPr>
                  <a:xfrm>
                    <a:off x="-2540" y="-2541"/>
                    <a:ext cx="11727503" cy="6858000"/>
                    <a:chOff x="-2540" y="-2541"/>
                    <a:chExt cx="11727503" cy="6858000"/>
                  </a:xfrm>
                </p:grpSpPr>
                <p:sp>
                  <p:nvSpPr>
                    <p:cNvPr id="122" name="Rectangle 121"/>
                    <p:cNvSpPr/>
                    <p:nvPr/>
                  </p:nvSpPr>
                  <p:spPr>
                    <a:xfrm>
                      <a:off x="-2540" y="-2541"/>
                      <a:ext cx="11216640" cy="6858000"/>
                    </a:xfrm>
                    <a:prstGeom prst="rect">
                      <a:avLst/>
                    </a:prstGeom>
                    <a:solidFill>
                      <a:srgbClr val="69E5D9"/>
                    </a:solidFill>
                    <a:effectLst>
                      <a:outerShdw blurRad="1397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3" name="Rectangle: Rounded Corners 122"/>
                    <p:cNvSpPr/>
                    <p:nvPr/>
                  </p:nvSpPr>
                  <p:spPr>
                    <a:xfrm>
                      <a:off x="10877103" y="3432041"/>
                      <a:ext cx="847860" cy="697606"/>
                    </a:xfrm>
                    <a:prstGeom prst="roundRect">
                      <a:avLst/>
                    </a:prstGeom>
                    <a:solidFill>
                      <a:srgbClr val="69E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9" name="TextBox 118"/>
                  <p:cNvSpPr txBox="1"/>
                  <p:nvPr/>
                </p:nvSpPr>
                <p:spPr>
                  <a:xfrm>
                    <a:off x="5572125" y="1850571"/>
                    <a:ext cx="461962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ea typeface="+mn-lt"/>
                        <a:cs typeface="+mn-lt"/>
                      </a:rPr>
                      <a:t> </a:t>
                    </a:r>
                    <a:r>
                      <a:rPr lang="en-US" sz="3600">
                        <a:solidFill>
                          <a:schemeClr val="bg1"/>
                        </a:solidFill>
                        <a:latin typeface="Cambria" panose="02040503050406030204"/>
                        <a:ea typeface="Cambria" panose="02040503050406030204"/>
                        <a:cs typeface="+mn-lt"/>
                      </a:rPr>
                      <a:t>-introduction </a:t>
                    </a:r>
                  </a:p>
                  <a:p>
                    <a:r>
                      <a:rPr lang="en-US" sz="3600">
                        <a:solidFill>
                          <a:schemeClr val="bg1"/>
                        </a:solidFill>
                        <a:latin typeface="Cambria" panose="02040503050406030204"/>
                        <a:ea typeface="+mn-lt"/>
                        <a:cs typeface="+mn-lt"/>
                      </a:rPr>
                      <a:t> -The targeted users </a:t>
                    </a:r>
                    <a:endParaRPr lang="en-US" sz="3600">
                      <a:solidFill>
                        <a:schemeClr val="bg1"/>
                      </a:solidFill>
                      <a:latin typeface="Cambria" panose="02040503050406030204"/>
                      <a:ea typeface="Cambria" panose="02040503050406030204"/>
                      <a:cs typeface="+mn-lt"/>
                    </a:endParaRPr>
                  </a:p>
                  <a:p>
                    <a:r>
                      <a:rPr lang="en-US" sz="3600">
                        <a:solidFill>
                          <a:schemeClr val="bg1"/>
                        </a:solidFill>
                        <a:latin typeface="Cambria" panose="02040503050406030204"/>
                        <a:ea typeface="+mn-lt"/>
                        <a:cs typeface="+mn-lt"/>
                      </a:rPr>
                      <a:t>-Functional requirement  </a:t>
                    </a:r>
                    <a:endParaRPr lang="en-US" sz="3600">
                      <a:solidFill>
                        <a:schemeClr val="bg1"/>
                      </a:solidFill>
                      <a:latin typeface="Cambria" panose="02040503050406030204"/>
                      <a:ea typeface="Cambria" panose="02040503050406030204"/>
                      <a:cs typeface="+mn-lt"/>
                    </a:endParaRPr>
                  </a:p>
                  <a:p>
                    <a:r>
                      <a:rPr lang="en-US" sz="3600">
                        <a:solidFill>
                          <a:schemeClr val="bg1"/>
                        </a:solidFill>
                        <a:latin typeface="Cambria" panose="02040503050406030204"/>
                        <a:ea typeface="+mn-lt"/>
                        <a:cs typeface="+mn-lt"/>
                      </a:rPr>
                      <a:t>-Non-Functional Requirements</a:t>
                    </a:r>
                    <a:endParaRPr lang="en-US" sz="3600">
                      <a:solidFill>
                        <a:schemeClr val="bg1"/>
                      </a:solidFill>
                      <a:latin typeface="Cambria" panose="02040503050406030204"/>
                      <a:ea typeface="Cambria" panose="02040503050406030204"/>
                    </a:endParaRPr>
                  </a:p>
                </p:txBody>
              </p:sp>
              <p:sp>
                <p:nvSpPr>
                  <p:cNvPr id="120" name="TextBox 119"/>
                  <p:cNvSpPr txBox="1"/>
                  <p:nvPr/>
                </p:nvSpPr>
                <p:spPr>
                  <a:xfrm>
                    <a:off x="11249705" y="3493634"/>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dirty="0">
                        <a:solidFill>
                          <a:schemeClr val="bg1"/>
                        </a:solidFill>
                        <a:latin typeface="Bernard MT Condensed" panose="02050806060905020404"/>
                      </a:rPr>
                      <a:t>3</a:t>
                    </a:r>
                  </a:p>
                </p:txBody>
              </p:sp>
              <p:sp>
                <p:nvSpPr>
                  <p:cNvPr id="121" name="TextBox 120"/>
                  <p:cNvSpPr txBox="1"/>
                  <p:nvPr/>
                </p:nvSpPr>
                <p:spPr>
                  <a:xfrm>
                    <a:off x="5395231" y="768804"/>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bg1"/>
                        </a:solidFill>
                        <a:latin typeface="Bernard MT Condensed" panose="02050806060905020404"/>
                      </a:rPr>
                      <a:t>03</a:t>
                    </a:r>
                    <a:endParaRPr lang="en-US">
                      <a:solidFill>
                        <a:schemeClr val="bg1"/>
                      </a:solidFill>
                    </a:endParaRPr>
                  </a:p>
                  <a:p>
                    <a:pPr algn="ctr"/>
                    <a:r>
                      <a:rPr lang="en-US" sz="3200">
                        <a:solidFill>
                          <a:schemeClr val="bg1"/>
                        </a:solidFill>
                        <a:latin typeface="Bernard MT Condensed" panose="02050806060905020404"/>
                        <a:ea typeface="+mn-lt"/>
                        <a:cs typeface="+mn-lt"/>
                      </a:rPr>
                      <a:t>Project Management</a:t>
                    </a:r>
                    <a:endParaRPr lang="en-US">
                      <a:solidFill>
                        <a:schemeClr val="bg1"/>
                      </a:solidFill>
                      <a:latin typeface="Bernard MT Condensed" panose="02050806060905020404"/>
                      <a:ea typeface="+mn-lt"/>
                      <a:cs typeface="+mn-lt"/>
                    </a:endParaRPr>
                  </a:p>
                </p:txBody>
              </p:sp>
            </p:grpSp>
            <p:pic>
              <p:nvPicPr>
                <p:cNvPr id="117" name="Graphic 116" descr="Clipboard with solid fill"/>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591300" y="5176157"/>
                  <a:ext cx="1513114" cy="1499507"/>
                </a:xfrm>
                <a:prstGeom prst="rect">
                  <a:avLst/>
                </a:prstGeom>
              </p:spPr>
            </p:pic>
          </p:grpSp>
          <p:grpSp>
            <p:nvGrpSpPr>
              <p:cNvPr id="126" name="Group 125"/>
              <p:cNvGrpSpPr/>
              <p:nvPr/>
            </p:nvGrpSpPr>
            <p:grpSpPr>
              <a:xfrm>
                <a:off x="-1689826" y="11066"/>
                <a:ext cx="11728495" cy="6858000"/>
                <a:chOff x="-2540" y="-2541"/>
                <a:chExt cx="11728495" cy="6858000"/>
              </a:xfrm>
            </p:grpSpPr>
            <p:grpSp>
              <p:nvGrpSpPr>
                <p:cNvPr id="128" name="Group 127"/>
                <p:cNvGrpSpPr/>
                <p:nvPr/>
              </p:nvGrpSpPr>
              <p:grpSpPr>
                <a:xfrm>
                  <a:off x="-2540" y="-2541"/>
                  <a:ext cx="11727503" cy="6858000"/>
                  <a:chOff x="-2540" y="-2541"/>
                  <a:chExt cx="11727503" cy="6858000"/>
                </a:xfrm>
              </p:grpSpPr>
              <p:sp>
                <p:nvSpPr>
                  <p:cNvPr id="132" name="Rectangle 131"/>
                  <p:cNvSpPr/>
                  <p:nvPr/>
                </p:nvSpPr>
                <p:spPr>
                  <a:xfrm>
                    <a:off x="-2540" y="-2541"/>
                    <a:ext cx="11216640" cy="6858000"/>
                  </a:xfrm>
                  <a:prstGeom prst="rect">
                    <a:avLst/>
                  </a:prstGeom>
                  <a:solidFill>
                    <a:srgbClr val="B7F3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3" name="Rectangle: Rounded Corners 132"/>
                  <p:cNvSpPr/>
                  <p:nvPr/>
                </p:nvSpPr>
                <p:spPr>
                  <a:xfrm>
                    <a:off x="10877103" y="2004633"/>
                    <a:ext cx="847860" cy="697606"/>
                  </a:xfrm>
                  <a:prstGeom prst="roundRect">
                    <a:avLst/>
                  </a:prstGeom>
                  <a:solidFill>
                    <a:srgbClr val="B7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29" name="TextBox 128"/>
                <p:cNvSpPr txBox="1"/>
                <p:nvPr/>
              </p:nvSpPr>
              <p:spPr>
                <a:xfrm>
                  <a:off x="5721804" y="1231445"/>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dirty="0">
                      <a:solidFill>
                        <a:schemeClr val="bg1"/>
                      </a:solidFill>
                      <a:latin typeface="Bernard MT Condensed" panose="02050806060905020404"/>
                      <a:ea typeface="+mn-lt"/>
                      <a:cs typeface="+mn-lt"/>
                    </a:rPr>
                    <a:t>4</a:t>
                  </a:r>
                </a:p>
                <a:p>
                  <a:pPr algn="ctr"/>
                  <a:r>
                    <a:rPr lang="en-US" sz="3200" dirty="0">
                      <a:solidFill>
                        <a:schemeClr val="bg1"/>
                      </a:solidFill>
                      <a:latin typeface="Bernard MT Condensed" panose="02050806060905020404"/>
                      <a:ea typeface="+mn-lt"/>
                      <a:cs typeface="+mn-lt"/>
                    </a:rPr>
                    <a:t>System Design</a:t>
                  </a:r>
                  <a:r>
                    <a:rPr lang="en-US" sz="3200" dirty="0">
                      <a:solidFill>
                        <a:schemeClr val="bg1"/>
                      </a:solidFill>
                      <a:latin typeface="Bernard MT Condensed" panose="02050806060905020404"/>
                    </a:rPr>
                    <a:t> </a:t>
                  </a:r>
                  <a:endParaRPr lang="en-US" dirty="0">
                    <a:solidFill>
                      <a:schemeClr val="bg1"/>
                    </a:solidFill>
                  </a:endParaRPr>
                </a:p>
              </p:txBody>
            </p:sp>
            <p:sp>
              <p:nvSpPr>
                <p:cNvPr id="130" name="TextBox 129"/>
                <p:cNvSpPr txBox="1"/>
                <p:nvPr/>
              </p:nvSpPr>
              <p:spPr>
                <a:xfrm>
                  <a:off x="5803445" y="2340429"/>
                  <a:ext cx="461962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600">
                      <a:solidFill>
                        <a:schemeClr val="bg1"/>
                      </a:solidFill>
                      <a:latin typeface="Cambria" panose="02040503050406030204"/>
                      <a:ea typeface="+mn-lt"/>
                      <a:cs typeface="+mn-lt"/>
                    </a:rPr>
                    <a:t>  </a:t>
                  </a:r>
                  <a:r>
                    <a:rPr lang="en-US" sz="3600">
                      <a:solidFill>
                        <a:schemeClr val="bg1"/>
                      </a:solidFill>
                      <a:latin typeface="Cambria" panose="02040503050406030204"/>
                      <a:ea typeface="Cambria" panose="02040503050406030204"/>
                      <a:cs typeface="+mn-lt"/>
                    </a:rPr>
                    <a:t>-introduction </a:t>
                  </a:r>
                </a:p>
                <a:p>
                  <a:r>
                    <a:rPr lang="en-US" sz="3600">
                      <a:solidFill>
                        <a:schemeClr val="bg1"/>
                      </a:solidFill>
                      <a:latin typeface="Cambria" panose="02040503050406030204"/>
                      <a:ea typeface="+mn-lt"/>
                      <a:cs typeface="+mn-lt"/>
                    </a:rPr>
                    <a:t>-use case diagram</a:t>
                  </a:r>
                  <a:endParaRPr lang="en-US" sz="3600">
                    <a:solidFill>
                      <a:schemeClr val="bg1"/>
                    </a:solidFill>
                    <a:latin typeface="Cambria" panose="02040503050406030204"/>
                    <a:ea typeface="Cambria" panose="02040503050406030204"/>
                    <a:cs typeface="+mn-lt"/>
                  </a:endParaRPr>
                </a:p>
                <a:p>
                  <a:r>
                    <a:rPr lang="en-US" sz="3600">
                      <a:solidFill>
                        <a:schemeClr val="bg1"/>
                      </a:solidFill>
                      <a:latin typeface="Cambria" panose="02040503050406030204"/>
                      <a:ea typeface="+mn-lt"/>
                      <a:cs typeface="+mn-lt"/>
                    </a:rPr>
                    <a:t>-Activity Diagram</a:t>
                  </a:r>
                  <a:endParaRPr lang="en-US" sz="3600">
                    <a:solidFill>
                      <a:schemeClr val="bg1"/>
                    </a:solidFill>
                    <a:latin typeface="Cambria" panose="02040503050406030204"/>
                    <a:ea typeface="Cambria" panose="02040503050406030204"/>
                    <a:cs typeface="+mn-lt"/>
                  </a:endParaRPr>
                </a:p>
                <a:p>
                  <a:r>
                    <a:rPr lang="en-US" sz="3600">
                      <a:solidFill>
                        <a:schemeClr val="bg1"/>
                      </a:solidFill>
                      <a:latin typeface="Cambria" panose="02040503050406030204"/>
                      <a:ea typeface="+mn-lt"/>
                      <a:cs typeface="+mn-lt"/>
                    </a:rPr>
                    <a:t> -Sequence Diagram </a:t>
                  </a:r>
                  <a:endParaRPr lang="en-US" sz="3600">
                    <a:solidFill>
                      <a:schemeClr val="bg1"/>
                    </a:solidFill>
                    <a:latin typeface="Cambria" panose="02040503050406030204"/>
                    <a:ea typeface="Cambria" panose="02040503050406030204"/>
                    <a:cs typeface="+mn-lt"/>
                  </a:endParaRPr>
                </a:p>
                <a:p>
                  <a:r>
                    <a:rPr lang="en-US" sz="3600">
                      <a:solidFill>
                        <a:schemeClr val="bg1"/>
                      </a:solidFill>
                      <a:latin typeface="Cambria" panose="02040503050406030204"/>
                      <a:ea typeface="+mn-lt"/>
                      <a:cs typeface="+mn-lt"/>
                    </a:rPr>
                    <a:t> -Class Diagram</a:t>
                  </a:r>
                  <a:endParaRPr lang="en-US" sz="3600">
                    <a:solidFill>
                      <a:schemeClr val="bg1"/>
                    </a:solidFill>
                    <a:latin typeface="Cambria" panose="02040503050406030204"/>
                    <a:ea typeface="Cambria" panose="02040503050406030204"/>
                  </a:endParaRPr>
                </a:p>
              </p:txBody>
            </p:sp>
            <p:sp>
              <p:nvSpPr>
                <p:cNvPr id="131" name="TextBox 130"/>
                <p:cNvSpPr txBox="1"/>
                <p:nvPr/>
              </p:nvSpPr>
              <p:spPr>
                <a:xfrm>
                  <a:off x="11249705" y="2037669"/>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4</a:t>
                  </a:r>
                </a:p>
              </p:txBody>
            </p:sp>
          </p:grpSp>
        </p:grpSp>
        <p:sp>
          <p:nvSpPr>
            <p:cNvPr id="135" name="TextBox 134"/>
            <p:cNvSpPr txBox="1"/>
            <p:nvPr/>
          </p:nvSpPr>
          <p:spPr>
            <a:xfrm>
              <a:off x="11242901" y="5527901"/>
              <a:ext cx="510267" cy="707886"/>
            </a:xfrm>
            <a:prstGeom prst="rect">
              <a:avLst/>
            </a:prstGeom>
            <a:solidFill>
              <a:srgbClr val="1A998E"/>
            </a:solid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4000">
                  <a:solidFill>
                    <a:schemeClr val="bg1"/>
                  </a:solidFill>
                  <a:latin typeface="Bernard MT Condensed" panose="02050806060905020404"/>
                </a:rPr>
                <a:t>1</a:t>
              </a:r>
            </a:p>
          </p:txBody>
        </p:sp>
      </p:grpSp>
      <p:sp>
        <p:nvSpPr>
          <p:cNvPr id="140" name="TextBox 139"/>
          <p:cNvSpPr txBox="1"/>
          <p:nvPr/>
        </p:nvSpPr>
        <p:spPr>
          <a:xfrm>
            <a:off x="6071726" y="2930902"/>
            <a:ext cx="6674900" cy="1014730"/>
          </a:xfrm>
          <a:prstGeom prst="rect">
            <a:avLst/>
          </a:prstGeom>
          <a:noFill/>
          <a:effectLst>
            <a:outerShdw blurRad="254000" dist="419100" dir="2700000">
              <a:srgbClr val="000000">
                <a:alpha val="40000"/>
              </a:srgbClr>
            </a:outerShdw>
          </a:effectLst>
        </p:spPr>
        <p:txBody>
          <a:bodyPr rot="0" spcFirstLastPara="0" vertOverflow="overflow" horzOverflow="overflow" vert="horz" wrap="square" lIns="91440" tIns="45720" rIns="91440" bIns="45720" numCol="1" spcCol="0" rtlCol="0" fromWordArt="0" anchor="t" anchorCtr="0" forceAA="0" compatLnSpc="1">
            <a:spAutoFit/>
          </a:bodyPr>
          <a:lstStyle/>
          <a:p>
            <a:r>
              <a:rPr lang="en-US" sz="6000" dirty="0">
                <a:ln w="0"/>
                <a:solidFill>
                  <a:schemeClr val="bg1"/>
                </a:solidFill>
                <a:effectLst>
                  <a:outerShdw blurRad="38100" dist="19050" dir="2700000" algn="tl" rotWithShape="0">
                    <a:schemeClr val="dk1">
                      <a:alpha val="40000"/>
                    </a:schemeClr>
                  </a:outerShdw>
                </a:effectLst>
                <a:latin typeface="Adobe Caslon Pro" panose="0205050205050A020403" charset="0"/>
                <a:cs typeface="Adobe Caslon Pro" panose="0205050205050A020403" charset="0"/>
              </a:rPr>
              <a:t>content</a:t>
            </a:r>
          </a:p>
        </p:txBody>
      </p:sp>
      <p:sp>
        <p:nvSpPr>
          <p:cNvPr id="48" name="Google Shape;369;p38"/>
          <p:cNvSpPr/>
          <p:nvPr/>
        </p:nvSpPr>
        <p:spPr>
          <a:xfrm>
            <a:off x="8802932" y="-1812430"/>
            <a:ext cx="2009600" cy="2009600"/>
          </a:xfrm>
          <a:prstGeom prst="ellipse">
            <a:avLst/>
          </a:prstGeom>
          <a:solidFill>
            <a:srgbClr val="E6F3F3"/>
          </a:solidFill>
          <a:ln>
            <a:noFill/>
          </a:ln>
        </p:spPr>
        <p:txBody>
          <a:bodyPr spcFirstLastPara="1" wrap="square" lIns="121900" tIns="121900" rIns="121900" bIns="121900" anchor="ctr" anchorCtr="0">
            <a:noAutofit/>
          </a:bodyPr>
          <a:lstStyle/>
          <a:p>
            <a:endParaRPr sz="2400"/>
          </a:p>
        </p:txBody>
      </p:sp>
      <p:sp>
        <p:nvSpPr>
          <p:cNvPr id="49" name="Google Shape;369;p38"/>
          <p:cNvSpPr/>
          <p:nvPr/>
        </p:nvSpPr>
        <p:spPr>
          <a:xfrm>
            <a:off x="4083030" y="6270606"/>
            <a:ext cx="2009600" cy="2009600"/>
          </a:xfrm>
          <a:prstGeom prst="ellipse">
            <a:avLst/>
          </a:prstGeom>
          <a:solidFill>
            <a:srgbClr val="179B8E"/>
          </a:solidFill>
          <a:ln>
            <a:noFill/>
          </a:ln>
        </p:spPr>
        <p:txBody>
          <a:bodyPr spcFirstLastPara="1" wrap="square" lIns="121900" tIns="121900" rIns="121900" bIns="121900" anchor="ctr" anchorCtr="0">
            <a:noAutofit/>
          </a:bodyPr>
          <a:lstStyle/>
          <a:p>
            <a:endParaRPr sz="2400"/>
          </a:p>
        </p:txBody>
      </p:sp>
      <p:sp>
        <p:nvSpPr>
          <p:cNvPr id="50" name="Google Shape;370;p38"/>
          <p:cNvSpPr/>
          <p:nvPr/>
        </p:nvSpPr>
        <p:spPr>
          <a:xfrm>
            <a:off x="3516462" y="-1366332"/>
            <a:ext cx="2723200" cy="2723200"/>
          </a:xfrm>
          <a:prstGeom prst="ellipse">
            <a:avLst/>
          </a:prstGeom>
          <a:noFill/>
          <a:ln w="19050" cap="flat" cmpd="sng">
            <a:solidFill>
              <a:srgbClr val="1A998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 name="Google Shape;370;p38"/>
          <p:cNvSpPr/>
          <p:nvPr/>
        </p:nvSpPr>
        <p:spPr>
          <a:xfrm>
            <a:off x="10826912" y="3201132"/>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3" name="Picture 52"/>
          <p:cNvPicPr>
            <a:picLocks noChangeAspect="1"/>
          </p:cNvPicPr>
          <p:nvPr/>
        </p:nvPicPr>
        <p:blipFill>
          <a:blip r:embed="rId8"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53000">
              <a:schemeClr val="bg1"/>
            </a:gs>
            <a:gs pos="79000">
              <a:srgbClr val="1A998E"/>
            </a:gs>
          </a:gsLst>
          <a:lin ang="0" scaled="1"/>
        </a:gradFill>
        <a:effectLst/>
      </p:bgPr>
    </p:bg>
    <p:spTree>
      <p:nvGrpSpPr>
        <p:cNvPr id="1" name=""/>
        <p:cNvGrpSpPr/>
        <p:nvPr/>
      </p:nvGrpSpPr>
      <p:grpSpPr>
        <a:xfrm>
          <a:off x="0" y="0"/>
          <a:ext cx="0" cy="0"/>
          <a:chOff x="0" y="0"/>
          <a:chExt cx="0" cy="0"/>
        </a:xfrm>
      </p:grpSpPr>
      <p:sp>
        <p:nvSpPr>
          <p:cNvPr id="4" name="Google Shape;371;p38"/>
          <p:cNvSpPr/>
          <p:nvPr/>
        </p:nvSpPr>
        <p:spPr>
          <a:xfrm>
            <a:off x="11721023" y="3702079"/>
            <a:ext cx="2076000" cy="20760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7" name="Google Shape;370;p38"/>
          <p:cNvSpPr/>
          <p:nvPr/>
        </p:nvSpPr>
        <p:spPr>
          <a:xfrm>
            <a:off x="9416005" y="4492548"/>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Rectangle 4"/>
          <p:cNvSpPr/>
          <p:nvPr/>
        </p:nvSpPr>
        <p:spPr>
          <a:xfrm>
            <a:off x="7086847" y="1078431"/>
            <a:ext cx="4154663" cy="584775"/>
          </a:xfrm>
          <a:prstGeom prst="rect">
            <a:avLst/>
          </a:prstGeom>
          <a:noFill/>
        </p:spPr>
        <p:txBody>
          <a:bodyPr wrap="none" lIns="91440" tIns="45720" rIns="91440" bIns="45720">
            <a:spAutoFit/>
          </a:bodyPr>
          <a:lstStyle/>
          <a:p>
            <a:pPr algn="ctr"/>
            <a:r>
              <a:rPr lang="en-US" sz="3200" b="1" dirty="0">
                <a:solidFill>
                  <a:srgbClr val="FFC000"/>
                </a:solidFill>
                <a:latin typeface="Cooper Black" panose="0208090404030B020404" pitchFamily="18" charset="0"/>
              </a:rPr>
              <a:t>Sequence Diagram</a:t>
            </a:r>
            <a:endParaRPr lang="en-US" sz="8000" b="0" cap="none" spc="0" dirty="0">
              <a:ln w="0"/>
              <a:solidFill>
                <a:srgbClr val="FFC000"/>
              </a:solidFill>
              <a:effectLst>
                <a:outerShdw blurRad="38100" dist="19050" dir="2700000" algn="tl" rotWithShape="0">
                  <a:schemeClr val="dk1">
                    <a:alpha val="40000"/>
                  </a:schemeClr>
                </a:outerShdw>
              </a:effectLst>
              <a:latin typeface="Cooper Black" panose="0208090404030B020404" pitchFamily="18" charset="0"/>
            </a:endParaRPr>
          </a:p>
        </p:txBody>
      </p:sp>
      <p:sp>
        <p:nvSpPr>
          <p:cNvPr id="8" name="Rectangle 7"/>
          <p:cNvSpPr/>
          <p:nvPr/>
        </p:nvSpPr>
        <p:spPr>
          <a:xfrm>
            <a:off x="6539696" y="2394027"/>
            <a:ext cx="5752617" cy="2800767"/>
          </a:xfrm>
          <a:prstGeom prst="rect">
            <a:avLst/>
          </a:prstGeom>
          <a:noFill/>
        </p:spPr>
        <p:txBody>
          <a:bodyPr wrap="square" lIns="91440" tIns="45720" rIns="91440" bIns="45720">
            <a:spAutoFit/>
          </a:bodyPr>
          <a:lstStyle/>
          <a:p>
            <a:pPr algn="ctr"/>
            <a:r>
              <a:rPr lang="en-US" sz="3600" b="1" dirty="0">
                <a:solidFill>
                  <a:srgbClr val="E6F3F3"/>
                </a:solidFill>
                <a:latin typeface="Berlin Sans FB Demi" panose="020E0802020502020306" pitchFamily="34" charset="0"/>
              </a:rPr>
              <a:t>Patient </a:t>
            </a:r>
          </a:p>
          <a:p>
            <a:r>
              <a:rPr lang="en-US" sz="2000" b="1" dirty="0">
                <a:latin typeface="Adobe Caslon Pro Bold" panose="0205070206050A020403" pitchFamily="18" charset="0"/>
              </a:rPr>
              <a:t>A sequence diagram shows object interactions arranged in a time </a:t>
            </a:r>
            <a:endParaRPr lang="en-US" sz="2000" dirty="0">
              <a:latin typeface="Adobe Caslon Pro Bold" panose="0205070206050A020403" pitchFamily="18" charset="0"/>
            </a:endParaRPr>
          </a:p>
          <a:p>
            <a:r>
              <a:rPr lang="en-US" sz="2000" b="1" dirty="0">
                <a:latin typeface="Adobe Caslon Pro Bold" panose="0205070206050A020403" pitchFamily="18" charset="0"/>
              </a:rPr>
              <a:t>sequence. It depicts the objects and classes involved in the scenario </a:t>
            </a:r>
            <a:endParaRPr lang="en-US" sz="2000" dirty="0">
              <a:latin typeface="Adobe Caslon Pro Bold" panose="0205070206050A020403" pitchFamily="18" charset="0"/>
            </a:endParaRPr>
          </a:p>
          <a:p>
            <a:r>
              <a:rPr lang="en-US" sz="2000" b="1" dirty="0">
                <a:latin typeface="Adobe Caslon Pro Bold" panose="0205070206050A020403" pitchFamily="18" charset="0"/>
              </a:rPr>
              <a:t>and the sequence of messages exchanged between the objects needed </a:t>
            </a:r>
            <a:endParaRPr lang="en-US" sz="2000" dirty="0">
              <a:latin typeface="Adobe Caslon Pro Bold" panose="0205070206050A020403" pitchFamily="18" charset="0"/>
            </a:endParaRPr>
          </a:p>
          <a:p>
            <a:r>
              <a:rPr lang="en-US" sz="2000" b="1" dirty="0">
                <a:latin typeface="Adobe Caslon Pro Bold" panose="0205070206050A020403" pitchFamily="18" charset="0"/>
              </a:rPr>
              <a:t>to carry out the functionality of the scenario</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25" y="516836"/>
            <a:ext cx="6194110" cy="6005136"/>
          </a:xfrm>
          <a:prstGeom prst="rect">
            <a:avLst/>
          </a:prstGeom>
          <a:gradFill flip="none" rotWithShape="1">
            <a:gsLst>
              <a:gs pos="0">
                <a:schemeClr val="accent4">
                  <a:lumMod val="0"/>
                  <a:lumOff val="100000"/>
                </a:schemeClr>
              </a:gs>
              <a:gs pos="67000">
                <a:schemeClr val="accent4">
                  <a:lumMod val="0"/>
                  <a:lumOff val="100000"/>
                </a:schemeClr>
              </a:gs>
              <a:gs pos="91000">
                <a:srgbClr val="5C1582"/>
              </a:gs>
            </a:gsLst>
            <a:path path="circle">
              <a:fillToRect l="100000" t="100000"/>
            </a:path>
            <a:tileRect r="-100000" b="-100000"/>
          </a:gradFill>
        </p:spPr>
      </p:pic>
      <p:sp>
        <p:nvSpPr>
          <p:cNvPr id="3" name="Google Shape;371;p38"/>
          <p:cNvSpPr/>
          <p:nvPr/>
        </p:nvSpPr>
        <p:spPr>
          <a:xfrm>
            <a:off x="-1108401" y="-882167"/>
            <a:ext cx="2076000" cy="2076000"/>
          </a:xfrm>
          <a:prstGeom prst="ellipse">
            <a:avLst/>
          </a:prstGeom>
          <a:solidFill>
            <a:srgbClr val="1A998E"/>
          </a:solidFill>
          <a:ln>
            <a:noFill/>
          </a:ln>
        </p:spPr>
        <p:txBody>
          <a:bodyPr spcFirstLastPara="1" wrap="square" lIns="121900" tIns="121900" rIns="121900" bIns="121900" anchor="ctr" anchorCtr="0">
            <a:noAutofit/>
          </a:bodyPr>
          <a:lstStyle/>
          <a:p>
            <a:endParaRPr sz="2400"/>
          </a:p>
        </p:txBody>
      </p:sp>
      <p:pic>
        <p:nvPicPr>
          <p:cNvPr id="10" name="Picture 9"/>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53000">
              <a:schemeClr val="bg1"/>
            </a:gs>
            <a:gs pos="74000">
              <a:srgbClr val="1A998E"/>
            </a:gs>
          </a:gsLst>
          <a:lin ang="0" scaled="1"/>
        </a:gradFill>
        <a:effectLst/>
      </p:bgPr>
    </p:bg>
    <p:spTree>
      <p:nvGrpSpPr>
        <p:cNvPr id="1" name=""/>
        <p:cNvGrpSpPr/>
        <p:nvPr/>
      </p:nvGrpSpPr>
      <p:grpSpPr>
        <a:xfrm>
          <a:off x="0" y="0"/>
          <a:ext cx="0" cy="0"/>
          <a:chOff x="0" y="0"/>
          <a:chExt cx="0" cy="0"/>
        </a:xfrm>
      </p:grpSpPr>
      <p:sp>
        <p:nvSpPr>
          <p:cNvPr id="3" name="Google Shape;371;p38"/>
          <p:cNvSpPr/>
          <p:nvPr/>
        </p:nvSpPr>
        <p:spPr>
          <a:xfrm>
            <a:off x="7237894" y="2565830"/>
            <a:ext cx="2336801" cy="2249237"/>
          </a:xfrm>
          <a:prstGeom prst="ellipse">
            <a:avLst/>
          </a:prstGeom>
          <a:solidFill>
            <a:srgbClr val="106E65"/>
          </a:solidFill>
          <a:ln>
            <a:noFill/>
          </a:ln>
        </p:spPr>
        <p:txBody>
          <a:bodyPr spcFirstLastPara="1" wrap="square" lIns="121900" tIns="121900" rIns="121900" bIns="121900" anchor="ctr" anchorCtr="0">
            <a:noAutofit/>
          </a:bodyPr>
          <a:lstStyle/>
          <a:p>
            <a:endParaRPr sz="2400"/>
          </a:p>
        </p:txBody>
      </p:sp>
      <p:sp>
        <p:nvSpPr>
          <p:cNvPr id="4" name="Google Shape;371;p38"/>
          <p:cNvSpPr/>
          <p:nvPr/>
        </p:nvSpPr>
        <p:spPr>
          <a:xfrm>
            <a:off x="9574696" y="6143600"/>
            <a:ext cx="2076000" cy="20760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7655078" y="-1600314"/>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70;p38"/>
          <p:cNvSpPr/>
          <p:nvPr/>
        </p:nvSpPr>
        <p:spPr>
          <a:xfrm>
            <a:off x="2957685" y="5496400"/>
            <a:ext cx="2723200" cy="2723200"/>
          </a:xfrm>
          <a:prstGeom prst="ellipse">
            <a:avLst/>
          </a:prstGeom>
          <a:noFill/>
          <a:ln w="19050" cap="flat" cmpd="sng">
            <a:solidFill>
              <a:srgbClr val="CBBAF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366" y="170523"/>
            <a:ext cx="5340860" cy="6534396"/>
          </a:xfrm>
          <a:prstGeom prst="rect">
            <a:avLst/>
          </a:prstGeom>
          <a:ln>
            <a:noFill/>
          </a:ln>
          <a:effectLst>
            <a:softEdge rad="112500"/>
          </a:effectLst>
        </p:spPr>
      </p:pic>
      <p:sp>
        <p:nvSpPr>
          <p:cNvPr id="8" name="Rectangle 7"/>
          <p:cNvSpPr/>
          <p:nvPr/>
        </p:nvSpPr>
        <p:spPr>
          <a:xfrm>
            <a:off x="7237895" y="3145333"/>
            <a:ext cx="4511556" cy="646331"/>
          </a:xfrm>
          <a:prstGeom prst="rect">
            <a:avLst/>
          </a:prstGeom>
          <a:noFill/>
        </p:spPr>
        <p:txBody>
          <a:bodyPr wrap="none" lIns="91440" tIns="45720" rIns="91440" bIns="45720">
            <a:spAutoFit/>
          </a:bodyPr>
          <a:lstStyle/>
          <a:p>
            <a:pPr algn="ctr"/>
            <a:r>
              <a:rPr lang="en-US" sz="3600" b="1" dirty="0">
                <a:solidFill>
                  <a:srgbClr val="FFC000"/>
                </a:solidFill>
                <a:latin typeface="Cooper Black" panose="0208090404030B020404" pitchFamily="18" charset="0"/>
              </a:rPr>
              <a:t>Sequence Diagram</a:t>
            </a:r>
            <a:endParaRPr lang="en-US" sz="8800" b="0" cap="none" spc="0" dirty="0">
              <a:ln w="0"/>
              <a:solidFill>
                <a:srgbClr val="FFC000"/>
              </a:solidFill>
              <a:effectLst>
                <a:outerShdw blurRad="38100" dist="19050" dir="2700000" algn="tl" rotWithShape="0">
                  <a:schemeClr val="dk1">
                    <a:alpha val="40000"/>
                  </a:schemeClr>
                </a:outerShdw>
              </a:effectLst>
              <a:latin typeface="Cooper Black" panose="0208090404030B020404" pitchFamily="18" charset="0"/>
            </a:endParaRPr>
          </a:p>
        </p:txBody>
      </p:sp>
      <p:pic>
        <p:nvPicPr>
          <p:cNvPr id="9" name="Picture 8"/>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49000">
              <a:schemeClr val="bg1"/>
            </a:gs>
            <a:gs pos="65000">
              <a:srgbClr val="1A998E"/>
            </a:gs>
          </a:gsLst>
          <a:lin ang="0" scaled="1"/>
        </a:gradFill>
        <a:effectLst/>
      </p:bgPr>
    </p:bg>
    <p:spTree>
      <p:nvGrpSpPr>
        <p:cNvPr id="1" name=""/>
        <p:cNvGrpSpPr/>
        <p:nvPr/>
      </p:nvGrpSpPr>
      <p:grpSpPr>
        <a:xfrm>
          <a:off x="0" y="0"/>
          <a:ext cx="0" cy="0"/>
          <a:chOff x="0" y="0"/>
          <a:chExt cx="0" cy="0"/>
        </a:xfrm>
      </p:grpSpPr>
      <p:sp>
        <p:nvSpPr>
          <p:cNvPr id="3" name="Google Shape;371;p38"/>
          <p:cNvSpPr/>
          <p:nvPr/>
        </p:nvSpPr>
        <p:spPr>
          <a:xfrm>
            <a:off x="9574696" y="2343879"/>
            <a:ext cx="2336801" cy="2249237"/>
          </a:xfrm>
          <a:prstGeom prst="ellipse">
            <a:avLst/>
          </a:prstGeom>
          <a:solidFill>
            <a:srgbClr val="106E65"/>
          </a:solidFill>
          <a:ln>
            <a:noFill/>
          </a:ln>
        </p:spPr>
        <p:txBody>
          <a:bodyPr spcFirstLastPara="1" wrap="square" lIns="121900" tIns="121900" rIns="121900" bIns="121900" anchor="ctr" anchorCtr="0">
            <a:noAutofit/>
          </a:bodyPr>
          <a:lstStyle/>
          <a:p>
            <a:endParaRPr sz="2400"/>
          </a:p>
        </p:txBody>
      </p:sp>
      <p:sp>
        <p:nvSpPr>
          <p:cNvPr id="4" name="Google Shape;371;p38"/>
          <p:cNvSpPr/>
          <p:nvPr/>
        </p:nvSpPr>
        <p:spPr>
          <a:xfrm>
            <a:off x="9574696" y="6143600"/>
            <a:ext cx="2076000" cy="20760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7655078" y="-1600314"/>
            <a:ext cx="2723200" cy="2723200"/>
          </a:xfrm>
          <a:prstGeom prst="ellipse">
            <a:avLst/>
          </a:prstGeom>
          <a:noFill/>
          <a:ln w="19050" cap="flat" cmpd="sng">
            <a:solidFill>
              <a:srgbClr val="CBBAF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70;p38"/>
          <p:cNvSpPr/>
          <p:nvPr/>
        </p:nvSpPr>
        <p:spPr>
          <a:xfrm>
            <a:off x="2957685" y="5496400"/>
            <a:ext cx="2723200" cy="2723200"/>
          </a:xfrm>
          <a:prstGeom prst="ellipse">
            <a:avLst/>
          </a:prstGeom>
          <a:noFill/>
          <a:ln w="19050" cap="flat" cmpd="sng">
            <a:solidFill>
              <a:srgbClr val="CBBAF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Rectangle 7"/>
          <p:cNvSpPr/>
          <p:nvPr/>
        </p:nvSpPr>
        <p:spPr>
          <a:xfrm>
            <a:off x="7237895" y="3145333"/>
            <a:ext cx="4511556" cy="646331"/>
          </a:xfrm>
          <a:prstGeom prst="rect">
            <a:avLst/>
          </a:prstGeom>
          <a:noFill/>
        </p:spPr>
        <p:txBody>
          <a:bodyPr wrap="none" lIns="91440" tIns="45720" rIns="91440" bIns="45720">
            <a:spAutoFit/>
          </a:bodyPr>
          <a:lstStyle/>
          <a:p>
            <a:pPr algn="ctr"/>
            <a:r>
              <a:rPr lang="en-US" sz="3600" b="1" dirty="0">
                <a:solidFill>
                  <a:srgbClr val="FFC000"/>
                </a:solidFill>
                <a:latin typeface="Cooper Black" panose="0208090404030B020404" pitchFamily="18" charset="0"/>
              </a:rPr>
              <a:t>Sequence Diagram</a:t>
            </a:r>
            <a:endParaRPr lang="en-US" sz="8800" b="0" cap="none" spc="0" dirty="0">
              <a:ln w="0"/>
              <a:solidFill>
                <a:srgbClr val="FFC000"/>
              </a:solidFill>
              <a:effectLst>
                <a:outerShdw blurRad="38100" dist="19050" dir="2700000" algn="tl" rotWithShape="0">
                  <a:schemeClr val="dk1">
                    <a:alpha val="40000"/>
                  </a:schemeClr>
                </a:outerShdw>
              </a:effectLst>
              <a:latin typeface="Cooper Black" panose="0208090404030B0204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15" y="170973"/>
            <a:ext cx="5376016" cy="6595048"/>
          </a:xfrm>
          <a:prstGeom prst="rect">
            <a:avLst/>
          </a:prstGeom>
          <a:ln>
            <a:noFill/>
          </a:ln>
          <a:effectLst>
            <a:softEdge rad="112500"/>
          </a:effectLst>
        </p:spPr>
      </p:pic>
      <p:pic>
        <p:nvPicPr>
          <p:cNvPr id="9" name="Picture 8"/>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0" y="74510"/>
            <a:ext cx="670559" cy="656704"/>
          </a:xfrm>
          <a:prstGeom prst="rect">
            <a:avLst/>
          </a:prstGeom>
          <a:noFill/>
        </p:spPr>
      </p:pic>
    </p:spTree>
    <p:extLst>
      <p:ext uri="{BB962C8B-B14F-4D97-AF65-F5344CB8AC3E}">
        <p14:creationId xmlns:p14="http://schemas.microsoft.com/office/powerpoint/2010/main" val="4163862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49000">
              <a:schemeClr val="bg1"/>
            </a:gs>
            <a:gs pos="65000">
              <a:srgbClr val="1A998E"/>
            </a:gs>
          </a:gsLst>
          <a:lin ang="0" scaled="1"/>
        </a:gradFill>
        <a:effectLst/>
      </p:bgPr>
    </p:bg>
    <p:spTree>
      <p:nvGrpSpPr>
        <p:cNvPr id="1" name=""/>
        <p:cNvGrpSpPr/>
        <p:nvPr/>
      </p:nvGrpSpPr>
      <p:grpSpPr>
        <a:xfrm>
          <a:off x="0" y="0"/>
          <a:ext cx="0" cy="0"/>
          <a:chOff x="0" y="0"/>
          <a:chExt cx="0" cy="0"/>
        </a:xfrm>
      </p:grpSpPr>
      <p:sp>
        <p:nvSpPr>
          <p:cNvPr id="3" name="Google Shape;371;p38"/>
          <p:cNvSpPr/>
          <p:nvPr/>
        </p:nvSpPr>
        <p:spPr>
          <a:xfrm>
            <a:off x="8406295" y="2496381"/>
            <a:ext cx="2336801" cy="2249237"/>
          </a:xfrm>
          <a:prstGeom prst="ellipse">
            <a:avLst/>
          </a:prstGeom>
          <a:solidFill>
            <a:srgbClr val="B7F3ED"/>
          </a:solidFill>
          <a:ln>
            <a:noFill/>
          </a:ln>
        </p:spPr>
        <p:txBody>
          <a:bodyPr spcFirstLastPara="1" wrap="square" lIns="121900" tIns="121900" rIns="121900" bIns="121900" anchor="ctr" anchorCtr="0">
            <a:noAutofit/>
          </a:bodyPr>
          <a:lstStyle/>
          <a:p>
            <a:endParaRPr sz="2400"/>
          </a:p>
        </p:txBody>
      </p:sp>
      <p:sp>
        <p:nvSpPr>
          <p:cNvPr id="4" name="Google Shape;371;p38"/>
          <p:cNvSpPr/>
          <p:nvPr/>
        </p:nvSpPr>
        <p:spPr>
          <a:xfrm>
            <a:off x="10993918" y="6143600"/>
            <a:ext cx="2076000" cy="20760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7655078" y="-1600314"/>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70;p38"/>
          <p:cNvSpPr/>
          <p:nvPr/>
        </p:nvSpPr>
        <p:spPr>
          <a:xfrm>
            <a:off x="9169642" y="5343262"/>
            <a:ext cx="2618167" cy="2723200"/>
          </a:xfrm>
          <a:prstGeom prst="ellipse">
            <a:avLst/>
          </a:prstGeom>
          <a:noFill/>
          <a:ln w="19050" cap="flat" cmpd="sng">
            <a:solidFill>
              <a:srgbClr val="179B8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Rectangle 7"/>
          <p:cNvSpPr/>
          <p:nvPr/>
        </p:nvSpPr>
        <p:spPr>
          <a:xfrm>
            <a:off x="6482362" y="1437985"/>
            <a:ext cx="4511556" cy="646331"/>
          </a:xfrm>
          <a:prstGeom prst="rect">
            <a:avLst/>
          </a:prstGeom>
          <a:noFill/>
        </p:spPr>
        <p:txBody>
          <a:bodyPr wrap="none" lIns="91440" tIns="45720" rIns="91440" bIns="45720">
            <a:spAutoFit/>
          </a:bodyPr>
          <a:lstStyle/>
          <a:p>
            <a:pPr algn="ctr"/>
            <a:r>
              <a:rPr lang="en-US" sz="3600" b="1" dirty="0">
                <a:solidFill>
                  <a:srgbClr val="FFC000"/>
                </a:solidFill>
                <a:latin typeface="Cooper Black" panose="0208090404030B020404" pitchFamily="18" charset="0"/>
              </a:rPr>
              <a:t>Sequence Diagram</a:t>
            </a:r>
            <a:endParaRPr lang="en-US" sz="8800" b="0" cap="none" spc="0" dirty="0">
              <a:ln w="0"/>
              <a:solidFill>
                <a:srgbClr val="FFC000"/>
              </a:solidFill>
              <a:effectLst>
                <a:outerShdw blurRad="38100" dist="19050" dir="2700000" algn="tl" rotWithShape="0">
                  <a:schemeClr val="dk1">
                    <a:alpha val="40000"/>
                  </a:schemeClr>
                </a:outerShdw>
              </a:effectLst>
              <a:latin typeface="Cooper Black" panose="0208090404030B0204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62" y="175603"/>
            <a:ext cx="5592648" cy="6529259"/>
          </a:xfrm>
          <a:prstGeom prst="rect">
            <a:avLst/>
          </a:prstGeom>
          <a:ln>
            <a:noFill/>
          </a:ln>
          <a:effectLst>
            <a:softEdge rad="112500"/>
          </a:effectLst>
        </p:spPr>
      </p:pic>
      <p:sp>
        <p:nvSpPr>
          <p:cNvPr id="9" name="Rectangle 8"/>
          <p:cNvSpPr/>
          <p:nvPr/>
        </p:nvSpPr>
        <p:spPr>
          <a:xfrm>
            <a:off x="6892785" y="2516902"/>
            <a:ext cx="3440327" cy="923330"/>
          </a:xfrm>
          <a:prstGeom prst="rect">
            <a:avLst/>
          </a:prstGeom>
          <a:noFill/>
        </p:spPr>
        <p:txBody>
          <a:bodyPr wrap="square" lIns="91440" tIns="45720" rIns="91440" bIns="45720">
            <a:spAutoFit/>
          </a:bodyPr>
          <a:lstStyle/>
          <a:p>
            <a:pPr algn="ctr"/>
            <a:r>
              <a:rPr lang="en-US" sz="4000" b="0" cap="none" spc="0" dirty="0">
                <a:ln w="0"/>
                <a:solidFill>
                  <a:srgbClr val="E6F3F3"/>
                </a:solidFill>
                <a:effectLst>
                  <a:outerShdw blurRad="38100" dist="19050" dir="2700000" algn="tl" rotWithShape="0">
                    <a:schemeClr val="dk1">
                      <a:alpha val="40000"/>
                    </a:schemeClr>
                  </a:outerShdw>
                </a:effectLst>
                <a:latin typeface="Cooper Black" panose="0208090404030B020404" pitchFamily="18" charset="0"/>
              </a:rPr>
              <a:t>Doctor</a:t>
            </a:r>
            <a:r>
              <a:rPr lang="en-US" sz="5400" b="0" cap="none" spc="0" dirty="0">
                <a:ln w="0"/>
                <a:solidFill>
                  <a:srgbClr val="179B8E"/>
                </a:solidFill>
                <a:effectLst>
                  <a:outerShdw blurRad="38100" dist="19050" dir="2700000" algn="tl" rotWithShape="0">
                    <a:schemeClr val="dk1">
                      <a:alpha val="40000"/>
                    </a:schemeClr>
                  </a:outerShdw>
                </a:effectLst>
                <a:latin typeface="Cooper Black" panose="0208090404030B020404" pitchFamily="18" charset="0"/>
              </a:rPr>
              <a:t> </a:t>
            </a:r>
          </a:p>
        </p:txBody>
      </p:sp>
      <p:sp>
        <p:nvSpPr>
          <p:cNvPr id="10" name="Rectangle 9"/>
          <p:cNvSpPr/>
          <p:nvPr/>
        </p:nvSpPr>
        <p:spPr>
          <a:xfrm>
            <a:off x="6372900" y="3404389"/>
            <a:ext cx="5287555" cy="2739211"/>
          </a:xfrm>
          <a:prstGeom prst="rect">
            <a:avLst/>
          </a:prstGeom>
          <a:noFill/>
        </p:spPr>
        <p:txBody>
          <a:bodyPr wrap="square" lIns="91440" tIns="45720" rIns="91440" bIns="45720">
            <a:spAutoFit/>
          </a:bodyPr>
          <a:lstStyle/>
          <a:p>
            <a:r>
              <a:rPr lang="en-US" sz="2000" b="1" dirty="0">
                <a:solidFill>
                  <a:srgbClr val="2A0F3B"/>
                </a:solidFill>
                <a:latin typeface="Adobe Caslon Pro Bold" panose="0205070206050A020403" pitchFamily="18" charset="0"/>
              </a:rPr>
              <a:t>A sequence diagram shows object interactions arranged in a time </a:t>
            </a:r>
            <a:endParaRPr lang="en-US" sz="2000" dirty="0">
              <a:solidFill>
                <a:srgbClr val="2A0F3B"/>
              </a:solidFill>
              <a:latin typeface="Adobe Caslon Pro Bold" panose="0205070206050A020403" pitchFamily="18" charset="0"/>
            </a:endParaRPr>
          </a:p>
          <a:p>
            <a:r>
              <a:rPr lang="en-US" sz="2000" b="1" dirty="0">
                <a:solidFill>
                  <a:srgbClr val="2A0F3B"/>
                </a:solidFill>
                <a:latin typeface="Adobe Caslon Pro Bold" panose="0205070206050A020403" pitchFamily="18" charset="0"/>
              </a:rPr>
              <a:t>sequence. It depicts the objects and classes involved in the scenario </a:t>
            </a:r>
            <a:endParaRPr lang="en-US" sz="2000" dirty="0">
              <a:solidFill>
                <a:srgbClr val="2A0F3B"/>
              </a:solidFill>
              <a:latin typeface="Adobe Caslon Pro Bold" panose="0205070206050A020403" pitchFamily="18" charset="0"/>
            </a:endParaRPr>
          </a:p>
          <a:p>
            <a:r>
              <a:rPr lang="en-US" sz="2000" b="1" dirty="0">
                <a:solidFill>
                  <a:srgbClr val="2A0F3B"/>
                </a:solidFill>
                <a:latin typeface="Adobe Caslon Pro Bold" panose="0205070206050A020403" pitchFamily="18" charset="0"/>
              </a:rPr>
              <a:t>and the sequence of messages exchanged between the objects needed </a:t>
            </a:r>
            <a:endParaRPr lang="en-US" sz="2000" dirty="0">
              <a:solidFill>
                <a:srgbClr val="2A0F3B"/>
              </a:solidFill>
              <a:latin typeface="Adobe Caslon Pro Bold" panose="0205070206050A020403" pitchFamily="18" charset="0"/>
            </a:endParaRPr>
          </a:p>
          <a:p>
            <a:r>
              <a:rPr lang="en-US" sz="2000" b="1" dirty="0">
                <a:solidFill>
                  <a:srgbClr val="2A0F3B"/>
                </a:solidFill>
                <a:latin typeface="Adobe Caslon Pro Bold" panose="0205070206050A020403" pitchFamily="18" charset="0"/>
              </a:rPr>
              <a:t>to carry out the functionality of the scenario</a:t>
            </a:r>
          </a:p>
          <a:p>
            <a:pPr algn="ct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10"/>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2099835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54000">
              <a:schemeClr val="bg1"/>
            </a:gs>
            <a:gs pos="65000">
              <a:srgbClr val="1A998E"/>
            </a:gs>
          </a:gsLst>
          <a:lin ang="0" scaled="1"/>
        </a:gradFill>
        <a:effectLst/>
      </p:bgPr>
    </p:bg>
    <p:spTree>
      <p:nvGrpSpPr>
        <p:cNvPr id="1" name=""/>
        <p:cNvGrpSpPr/>
        <p:nvPr/>
      </p:nvGrpSpPr>
      <p:grpSpPr>
        <a:xfrm>
          <a:off x="0" y="0"/>
          <a:ext cx="0" cy="0"/>
          <a:chOff x="0" y="0"/>
          <a:chExt cx="0" cy="0"/>
        </a:xfrm>
      </p:grpSpPr>
      <p:sp>
        <p:nvSpPr>
          <p:cNvPr id="3" name="Google Shape;371;p38"/>
          <p:cNvSpPr/>
          <p:nvPr/>
        </p:nvSpPr>
        <p:spPr>
          <a:xfrm>
            <a:off x="9527296" y="1533042"/>
            <a:ext cx="2076000" cy="2076000"/>
          </a:xfrm>
          <a:prstGeom prst="ellipse">
            <a:avLst/>
          </a:prstGeom>
          <a:solidFill>
            <a:srgbClr val="23CBBB"/>
          </a:solidFill>
          <a:ln>
            <a:noFill/>
          </a:ln>
        </p:spPr>
        <p:txBody>
          <a:bodyPr spcFirstLastPara="1" wrap="square" lIns="121900" tIns="121900" rIns="121900" bIns="121900" anchor="ctr" anchorCtr="0">
            <a:noAutofit/>
          </a:bodyPr>
          <a:lstStyle/>
          <a:p>
            <a:endParaRPr sz="2400"/>
          </a:p>
        </p:txBody>
      </p:sp>
      <p:sp>
        <p:nvSpPr>
          <p:cNvPr id="4" name="Google Shape;371;p38"/>
          <p:cNvSpPr/>
          <p:nvPr/>
        </p:nvSpPr>
        <p:spPr>
          <a:xfrm>
            <a:off x="9016678" y="2949953"/>
            <a:ext cx="2163122" cy="2212585"/>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7655078" y="-1600314"/>
            <a:ext cx="2723200" cy="2723200"/>
          </a:xfrm>
          <a:prstGeom prst="ellipse">
            <a:avLst/>
          </a:prstGeom>
          <a:noFill/>
          <a:ln w="19050" cap="flat" cmpd="sng">
            <a:solidFill>
              <a:srgbClr val="CBBAF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70;p38"/>
          <p:cNvSpPr/>
          <p:nvPr/>
        </p:nvSpPr>
        <p:spPr>
          <a:xfrm>
            <a:off x="2957685" y="5496400"/>
            <a:ext cx="2723200" cy="2723200"/>
          </a:xfrm>
          <a:prstGeom prst="ellipse">
            <a:avLst/>
          </a:prstGeom>
          <a:noFill/>
          <a:ln w="19050" cap="flat" cmpd="sng">
            <a:solidFill>
              <a:srgbClr val="CBBAF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26" y="162689"/>
            <a:ext cx="5927857" cy="6503378"/>
          </a:xfrm>
          <a:prstGeom prst="rect">
            <a:avLst/>
          </a:prstGeom>
          <a:ln>
            <a:noFill/>
          </a:ln>
          <a:effectLst>
            <a:softEdge rad="112500"/>
          </a:effectLst>
        </p:spPr>
      </p:pic>
      <p:sp>
        <p:nvSpPr>
          <p:cNvPr id="9" name="Rectangle 8"/>
          <p:cNvSpPr/>
          <p:nvPr/>
        </p:nvSpPr>
        <p:spPr>
          <a:xfrm>
            <a:off x="6594046" y="3733079"/>
            <a:ext cx="4585754" cy="646331"/>
          </a:xfrm>
          <a:prstGeom prst="rect">
            <a:avLst/>
          </a:prstGeom>
        </p:spPr>
        <p:txBody>
          <a:bodyPr wrap="square">
            <a:spAutoFit/>
          </a:bodyPr>
          <a:lstStyle/>
          <a:p>
            <a:pPr algn="ctr"/>
            <a:r>
              <a:rPr lang="en-US" sz="3600" b="1" dirty="0">
                <a:solidFill>
                  <a:srgbClr val="FFC000"/>
                </a:solidFill>
                <a:latin typeface="Cooper Black" panose="0208090404030B020404" pitchFamily="18" charset="0"/>
              </a:rPr>
              <a:t>Sequence </a:t>
            </a:r>
            <a:r>
              <a:rPr lang="en-US" sz="3600" b="1" dirty="0">
                <a:solidFill>
                  <a:schemeClr val="bg1"/>
                </a:solidFill>
                <a:latin typeface="Cooper Black" panose="0208090404030B020404" pitchFamily="18" charset="0"/>
              </a:rPr>
              <a:t>Diagram</a:t>
            </a:r>
            <a:endParaRPr lang="en-US" sz="88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endParaRPr>
          </a:p>
        </p:txBody>
      </p:sp>
      <p:pic>
        <p:nvPicPr>
          <p:cNvPr id="10" name="Picture 9"/>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31428" y="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chemeClr val="bg1"/>
            </a:gs>
            <a:gs pos="65000">
              <a:srgbClr val="1A998E"/>
            </a:gs>
          </a:gsLst>
          <a:lin ang="0" scaled="1"/>
          <a:tileRect/>
        </a:gradFill>
        <a:effectLst/>
      </p:bgPr>
    </p:bg>
    <p:spTree>
      <p:nvGrpSpPr>
        <p:cNvPr id="1" name=""/>
        <p:cNvGrpSpPr/>
        <p:nvPr/>
      </p:nvGrpSpPr>
      <p:grpSpPr>
        <a:xfrm>
          <a:off x="0" y="0"/>
          <a:ext cx="0" cy="0"/>
          <a:chOff x="0" y="0"/>
          <a:chExt cx="0" cy="0"/>
        </a:xfrm>
      </p:grpSpPr>
      <p:sp>
        <p:nvSpPr>
          <p:cNvPr id="4" name="Google Shape;371;p38"/>
          <p:cNvSpPr/>
          <p:nvPr/>
        </p:nvSpPr>
        <p:spPr>
          <a:xfrm>
            <a:off x="9146433" y="2938149"/>
            <a:ext cx="2163122" cy="2212585"/>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6" name="Google Shape;370;p38"/>
          <p:cNvSpPr/>
          <p:nvPr/>
        </p:nvSpPr>
        <p:spPr>
          <a:xfrm>
            <a:off x="7655078" y="-1600314"/>
            <a:ext cx="2723200" cy="2723200"/>
          </a:xfrm>
          <a:prstGeom prst="ellipse">
            <a:avLst/>
          </a:prstGeom>
          <a:noFill/>
          <a:ln w="19050" cap="flat" cmpd="sng">
            <a:solidFill>
              <a:srgbClr val="CBBAF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70;p38"/>
          <p:cNvSpPr/>
          <p:nvPr/>
        </p:nvSpPr>
        <p:spPr>
          <a:xfrm>
            <a:off x="7073730" y="4790722"/>
            <a:ext cx="2723200" cy="2723200"/>
          </a:xfrm>
          <a:prstGeom prst="ellipse">
            <a:avLst/>
          </a:prstGeom>
          <a:noFill/>
          <a:ln w="19050" cap="flat" cmpd="sng">
            <a:solidFill>
              <a:srgbClr val="CBBAF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Rectangle 8"/>
          <p:cNvSpPr/>
          <p:nvPr/>
        </p:nvSpPr>
        <p:spPr>
          <a:xfrm>
            <a:off x="6723801" y="3733081"/>
            <a:ext cx="4585754" cy="646331"/>
          </a:xfrm>
          <a:prstGeom prst="rect">
            <a:avLst/>
          </a:prstGeom>
        </p:spPr>
        <p:txBody>
          <a:bodyPr wrap="square">
            <a:spAutoFit/>
          </a:bodyPr>
          <a:lstStyle/>
          <a:p>
            <a:pPr algn="ctr"/>
            <a:r>
              <a:rPr lang="en-US" sz="3600" b="1" dirty="0">
                <a:solidFill>
                  <a:srgbClr val="FFC000"/>
                </a:solidFill>
                <a:latin typeface="Cooper Black" panose="0208090404030B020404" pitchFamily="18" charset="0"/>
              </a:rPr>
              <a:t>Sequence </a:t>
            </a:r>
            <a:r>
              <a:rPr lang="en-US" sz="3600" b="1" dirty="0">
                <a:solidFill>
                  <a:schemeClr val="bg1"/>
                </a:solidFill>
                <a:latin typeface="Cooper Black" panose="0208090404030B020404" pitchFamily="18" charset="0"/>
              </a:rPr>
              <a:t>Diagram</a:t>
            </a:r>
            <a:endParaRPr lang="en-US" sz="8800" dirty="0">
              <a:ln w="0"/>
              <a:solidFill>
                <a:schemeClr val="bg1"/>
              </a:solidFill>
              <a:effectLst>
                <a:outerShdw blurRad="38100" dist="19050" dir="2700000" algn="tl" rotWithShape="0">
                  <a:schemeClr val="dk1">
                    <a:alpha val="40000"/>
                  </a:schemeClr>
                </a:outerShdw>
              </a:effectLst>
              <a:latin typeface="Cooper Black" panose="0208090404030B0204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02" y="195254"/>
            <a:ext cx="5501696" cy="6424449"/>
          </a:xfrm>
          <a:prstGeom prst="rect">
            <a:avLst/>
          </a:prstGeom>
          <a:ln>
            <a:noFill/>
          </a:ln>
          <a:effectLst>
            <a:softEdge rad="112500"/>
          </a:effectLst>
        </p:spPr>
      </p:pic>
      <p:pic>
        <p:nvPicPr>
          <p:cNvPr id="8" name="Picture 7"/>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0" y="0"/>
            <a:ext cx="670559" cy="656704"/>
          </a:xfrm>
          <a:prstGeom prst="rect">
            <a:avLst/>
          </a:prstGeom>
          <a:noFill/>
        </p:spPr>
      </p:pic>
    </p:spTree>
    <p:extLst>
      <p:ext uri="{BB962C8B-B14F-4D97-AF65-F5344CB8AC3E}">
        <p14:creationId xmlns:p14="http://schemas.microsoft.com/office/powerpoint/2010/main" val="3412890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CF2548-D013-FD9B-518C-4D305AF0F4D9}"/>
              </a:ext>
            </a:extLst>
          </p:cNvPr>
          <p:cNvPicPr>
            <a:picLocks noChangeAspect="1"/>
          </p:cNvPicPr>
          <p:nvPr/>
        </p:nvPicPr>
        <p:blipFill>
          <a:blip r:embed="rId2"/>
          <a:stretch>
            <a:fillRect/>
          </a:stretch>
        </p:blipFill>
        <p:spPr>
          <a:xfrm>
            <a:off x="5151733" y="696866"/>
            <a:ext cx="6897700" cy="5488009"/>
          </a:xfrm>
          <a:prstGeom prst="rect">
            <a:avLst/>
          </a:prstGeom>
        </p:spPr>
      </p:pic>
      <p:sp>
        <p:nvSpPr>
          <p:cNvPr id="8" name="Google Shape;371;p38"/>
          <p:cNvSpPr/>
          <p:nvPr/>
        </p:nvSpPr>
        <p:spPr>
          <a:xfrm>
            <a:off x="-2057775" y="-602810"/>
            <a:ext cx="6775092" cy="8087360"/>
          </a:xfrm>
          <a:prstGeom prst="ellipse">
            <a:avLst/>
          </a:prstGeom>
          <a:solidFill>
            <a:srgbClr val="179B8E"/>
          </a:solidFill>
          <a:ln>
            <a:noFill/>
          </a:ln>
        </p:spPr>
        <p:txBody>
          <a:bodyPr spcFirstLastPara="1" wrap="square" lIns="121900" tIns="121900" rIns="121900" bIns="121900" anchor="ctr" anchorCtr="0">
            <a:noAutofit/>
          </a:bodyPr>
          <a:lstStyle/>
          <a:p>
            <a:endParaRPr sz="2400">
              <a:solidFill>
                <a:srgbClr val="2A0F3B"/>
              </a:solidFill>
            </a:endParaRPr>
          </a:p>
        </p:txBody>
      </p:sp>
      <p:sp>
        <p:nvSpPr>
          <p:cNvPr id="3" name="Title 1">
            <a:extLst>
              <a:ext uri="{FF2B5EF4-FFF2-40B4-BE49-F238E27FC236}">
                <a16:creationId xmlns:a16="http://schemas.microsoft.com/office/drawing/2014/main" id="{9F79B3B4-76B0-59B1-720E-79BC28A7E7F5}"/>
              </a:ext>
            </a:extLst>
          </p:cNvPr>
          <p:cNvSpPr txBox="1">
            <a:spLocks/>
          </p:cNvSpPr>
          <p:nvPr/>
        </p:nvSpPr>
        <p:spPr>
          <a:xfrm>
            <a:off x="262926" y="2276289"/>
            <a:ext cx="3427001" cy="390858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b="1" i="0" u="none" strike="noStrike" baseline="0" dirty="0">
                <a:solidFill>
                  <a:srgbClr val="2A0F3B"/>
                </a:solidFill>
                <a:latin typeface="+mn-lt"/>
                <a:ea typeface="+mn-ea"/>
                <a:cs typeface="+mn-cs"/>
              </a:rPr>
              <a:t>A class diagram in the Unified Modeling Language (UML) is a type of static</a:t>
            </a:r>
          </a:p>
          <a:p>
            <a:pPr indent="-228600">
              <a:spcAft>
                <a:spcPts val="600"/>
              </a:spcAft>
              <a:buFont typeface="Arial" panose="020B0604020202020204" pitchFamily="34" charset="0"/>
              <a:buChar char="•"/>
            </a:pPr>
            <a:r>
              <a:rPr lang="en-US" sz="2000" b="1" i="0" u="none" strike="noStrike" baseline="0" dirty="0">
                <a:solidFill>
                  <a:srgbClr val="2A0F3B"/>
                </a:solidFill>
                <a:latin typeface="+mn-lt"/>
                <a:ea typeface="+mn-ea"/>
                <a:cs typeface="+mn-cs"/>
              </a:rPr>
              <a:t>structure diagram that describes the structure of a system by showing the</a:t>
            </a:r>
          </a:p>
          <a:p>
            <a:pPr indent="-228600">
              <a:spcAft>
                <a:spcPts val="600"/>
              </a:spcAft>
              <a:buFont typeface="Arial" panose="020B0604020202020204" pitchFamily="34" charset="0"/>
              <a:buChar char="•"/>
            </a:pPr>
            <a:r>
              <a:rPr lang="en-US" sz="2000" b="1" i="0" u="none" strike="noStrike" baseline="0" dirty="0">
                <a:solidFill>
                  <a:srgbClr val="2A0F3B"/>
                </a:solidFill>
                <a:latin typeface="+mn-lt"/>
                <a:ea typeface="+mn-ea"/>
                <a:cs typeface="+mn-cs"/>
              </a:rPr>
              <a:t>system's classes, attributes, operations (or methods), and relationships among</a:t>
            </a:r>
          </a:p>
          <a:p>
            <a:pPr indent="-228600">
              <a:spcAft>
                <a:spcPts val="600"/>
              </a:spcAft>
              <a:buFont typeface="Arial" panose="020B0604020202020204" pitchFamily="34" charset="0"/>
              <a:buChar char="•"/>
            </a:pPr>
            <a:r>
              <a:rPr lang="en-US" sz="2000" b="1" i="0" u="none" strike="noStrike" baseline="0" dirty="0">
                <a:solidFill>
                  <a:srgbClr val="2A0F3B"/>
                </a:solidFill>
                <a:latin typeface="+mn-lt"/>
                <a:ea typeface="+mn-ea"/>
                <a:cs typeface="+mn-cs"/>
              </a:rPr>
              <a:t>objects.</a:t>
            </a:r>
            <a:endParaRPr lang="en-US" sz="2000" dirty="0">
              <a:solidFill>
                <a:srgbClr val="2A0F3B"/>
              </a:solidFill>
              <a:latin typeface="+mn-lt"/>
              <a:ea typeface="+mn-ea"/>
              <a:cs typeface="+mn-cs"/>
            </a:endParaRPr>
          </a:p>
        </p:txBody>
      </p:sp>
      <p:sp>
        <p:nvSpPr>
          <p:cNvPr id="2" name="Title 1">
            <a:extLst>
              <a:ext uri="{FF2B5EF4-FFF2-40B4-BE49-F238E27FC236}">
                <a16:creationId xmlns:a16="http://schemas.microsoft.com/office/drawing/2014/main" id="{2728CE00-1C74-1D2E-CD6E-D0D5824D9171}"/>
              </a:ext>
            </a:extLst>
          </p:cNvPr>
          <p:cNvSpPr>
            <a:spLocks noGrp="1"/>
          </p:cNvSpPr>
          <p:nvPr>
            <p:ph type="title"/>
          </p:nvPr>
        </p:nvSpPr>
        <p:spPr>
          <a:xfrm>
            <a:off x="543560" y="696866"/>
            <a:ext cx="3739341" cy="1330839"/>
          </a:xfrm>
        </p:spPr>
        <p:txBody>
          <a:bodyPr vert="horz" lIns="91440" tIns="45720" rIns="91440" bIns="45720" rtlCol="0" anchor="ctr">
            <a:normAutofit/>
          </a:bodyPr>
          <a:lstStyle/>
          <a:p>
            <a:r>
              <a:rPr lang="en-US" kern="1200" dirty="0">
                <a:solidFill>
                  <a:srgbClr val="FFC000"/>
                </a:solidFill>
                <a:latin typeface="Cooper Black" panose="0208090404030B020404" pitchFamily="18" charset="0"/>
              </a:rPr>
              <a:t>Class diagram </a:t>
            </a:r>
          </a:p>
        </p:txBody>
      </p:sp>
      <p:sp>
        <p:nvSpPr>
          <p:cNvPr id="9" name="Google Shape;371;p38"/>
          <p:cNvSpPr/>
          <p:nvPr/>
        </p:nvSpPr>
        <p:spPr>
          <a:xfrm>
            <a:off x="2554195" y="5520549"/>
            <a:ext cx="2163122" cy="2212585"/>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10" name="Google Shape;370;p38"/>
          <p:cNvSpPr/>
          <p:nvPr/>
        </p:nvSpPr>
        <p:spPr>
          <a:xfrm>
            <a:off x="3042438" y="-1407257"/>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1" name="Picture 10"/>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237526" y="40162"/>
            <a:ext cx="670559" cy="656704"/>
          </a:xfrm>
          <a:prstGeom prst="rect">
            <a:avLst/>
          </a:prstGeom>
          <a:noFill/>
        </p:spPr>
      </p:pic>
    </p:spTree>
    <p:extLst>
      <p:ext uri="{BB962C8B-B14F-4D97-AF65-F5344CB8AC3E}">
        <p14:creationId xmlns:p14="http://schemas.microsoft.com/office/powerpoint/2010/main" val="1325043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oogle Shape;371;p38"/>
          <p:cNvSpPr/>
          <p:nvPr/>
        </p:nvSpPr>
        <p:spPr>
          <a:xfrm>
            <a:off x="-2008309" y="-815954"/>
            <a:ext cx="7013477" cy="8251436"/>
          </a:xfrm>
          <a:prstGeom prst="ellipse">
            <a:avLst/>
          </a:prstGeom>
          <a:solidFill>
            <a:srgbClr val="1A998E"/>
          </a:solidFill>
          <a:ln>
            <a:noFill/>
          </a:ln>
        </p:spPr>
        <p:txBody>
          <a:bodyPr spcFirstLastPara="1" wrap="square" lIns="121900" tIns="121900" rIns="121900" bIns="121900" anchor="ctr" anchorCtr="0">
            <a:noAutofit/>
          </a:bodyPr>
          <a:lstStyle/>
          <a:p>
            <a:endParaRPr sz="2400">
              <a:solidFill>
                <a:srgbClr val="2A0F3B"/>
              </a:solidFill>
            </a:endParaRPr>
          </a:p>
        </p:txBody>
      </p:sp>
      <p:sp>
        <p:nvSpPr>
          <p:cNvPr id="3" name="Title 1">
            <a:extLst>
              <a:ext uri="{FF2B5EF4-FFF2-40B4-BE49-F238E27FC236}">
                <a16:creationId xmlns:a16="http://schemas.microsoft.com/office/drawing/2014/main" id="{5F956727-41D9-1078-5D27-3E390042175F}"/>
              </a:ext>
            </a:extLst>
          </p:cNvPr>
          <p:cNvSpPr txBox="1">
            <a:spLocks/>
          </p:cNvSpPr>
          <p:nvPr/>
        </p:nvSpPr>
        <p:spPr>
          <a:xfrm>
            <a:off x="496606" y="2285542"/>
            <a:ext cx="3427001" cy="390858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400" b="0" i="0" u="none" strike="noStrike" baseline="0" dirty="0">
                <a:solidFill>
                  <a:srgbClr val="2A0F3B"/>
                </a:solidFill>
                <a:latin typeface="+mn-lt"/>
                <a:ea typeface="+mn-ea"/>
                <a:cs typeface="+mn-cs"/>
              </a:rPr>
              <a:t>The Context Diagram shows the system under consideration as</a:t>
            </a:r>
          </a:p>
          <a:p>
            <a:pPr indent="-228600">
              <a:spcAft>
                <a:spcPts val="600"/>
              </a:spcAft>
              <a:buFont typeface="Arial" panose="020B0604020202020204" pitchFamily="34" charset="0"/>
              <a:buChar char="•"/>
            </a:pPr>
            <a:r>
              <a:rPr lang="en-US" sz="2400" b="0" i="0" u="none" strike="noStrike" baseline="0" dirty="0">
                <a:solidFill>
                  <a:srgbClr val="2A0F3B"/>
                </a:solidFill>
                <a:latin typeface="+mn-lt"/>
                <a:ea typeface="+mn-ea"/>
                <a:cs typeface="+mn-cs"/>
              </a:rPr>
              <a:t>a single high-level process and then shows the relationship that</a:t>
            </a:r>
          </a:p>
          <a:p>
            <a:pPr indent="-228600">
              <a:spcAft>
                <a:spcPts val="600"/>
              </a:spcAft>
              <a:buFont typeface="Arial" panose="020B0604020202020204" pitchFamily="34" charset="0"/>
              <a:buChar char="•"/>
            </a:pPr>
            <a:r>
              <a:rPr lang="en-US" sz="2400" b="0" i="0" u="none" strike="noStrike" baseline="0" dirty="0">
                <a:solidFill>
                  <a:srgbClr val="2A0F3B"/>
                </a:solidFill>
                <a:latin typeface="+mn-lt"/>
                <a:ea typeface="+mn-ea"/>
                <a:cs typeface="+mn-cs"/>
              </a:rPr>
              <a:t>the system has with other external entities.</a:t>
            </a:r>
            <a:endParaRPr lang="en-US" sz="2400" dirty="0">
              <a:solidFill>
                <a:srgbClr val="2A0F3B"/>
              </a:solidFill>
              <a:latin typeface="+mn-lt"/>
              <a:ea typeface="+mn-ea"/>
              <a:cs typeface="+mn-cs"/>
            </a:endParaRPr>
          </a:p>
        </p:txBody>
      </p:sp>
      <p:sp>
        <p:nvSpPr>
          <p:cNvPr id="2" name="Title 1">
            <a:extLst>
              <a:ext uri="{FF2B5EF4-FFF2-40B4-BE49-F238E27FC236}">
                <a16:creationId xmlns:a16="http://schemas.microsoft.com/office/drawing/2014/main" id="{F1C9E107-EAC2-6A19-8194-67A475854A6F}"/>
              </a:ext>
            </a:extLst>
          </p:cNvPr>
          <p:cNvSpPr>
            <a:spLocks noGrp="1"/>
          </p:cNvSpPr>
          <p:nvPr>
            <p:ph type="title"/>
          </p:nvPr>
        </p:nvSpPr>
        <p:spPr>
          <a:xfrm>
            <a:off x="340435" y="812800"/>
            <a:ext cx="3739341" cy="1330839"/>
          </a:xfrm>
        </p:spPr>
        <p:txBody>
          <a:bodyPr vert="horz" lIns="91440" tIns="45720" rIns="91440" bIns="45720" rtlCol="0" anchor="ctr">
            <a:normAutofit/>
          </a:bodyPr>
          <a:lstStyle/>
          <a:p>
            <a:r>
              <a:rPr lang="en-US" b="0" i="0" u="none" strike="noStrike" kern="1200" baseline="0" dirty="0">
                <a:solidFill>
                  <a:srgbClr val="FFC000"/>
                </a:solidFill>
                <a:latin typeface="Cooper Black" panose="0208090404030B020404" pitchFamily="18" charset="0"/>
              </a:rPr>
              <a:t>Context Diagram</a:t>
            </a:r>
            <a:endParaRPr lang="en-US" kern="1200" dirty="0">
              <a:solidFill>
                <a:srgbClr val="FFC000"/>
              </a:solidFill>
              <a:latin typeface="Cooper Black" panose="0208090404030B020404" pitchFamily="18" charset="0"/>
            </a:endParaRPr>
          </a:p>
        </p:txBody>
      </p:sp>
      <p:sp>
        <p:nvSpPr>
          <p:cNvPr id="8" name="Google Shape;371;p38"/>
          <p:cNvSpPr/>
          <p:nvPr/>
        </p:nvSpPr>
        <p:spPr>
          <a:xfrm>
            <a:off x="2596465" y="5683932"/>
            <a:ext cx="2163122" cy="2212585"/>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9" name="Google Shape;371;p38"/>
          <p:cNvSpPr/>
          <p:nvPr/>
        </p:nvSpPr>
        <p:spPr>
          <a:xfrm>
            <a:off x="2842046" y="-1132450"/>
            <a:ext cx="2163122" cy="2212585"/>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pic>
        <p:nvPicPr>
          <p:cNvPr id="10" name="Picture 9"/>
          <p:cNvPicPr>
            <a:picLocks noChangeAspect="1"/>
          </p:cNvPicPr>
          <p:nvPr/>
        </p:nvPicPr>
        <p:blipFill>
          <a:blip r:embed="rId2"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71344" y="85145"/>
            <a:ext cx="670559" cy="656704"/>
          </a:xfrm>
          <a:prstGeom prst="rect">
            <a:avLst/>
          </a:prstGeom>
          <a:noFill/>
        </p:spPr>
      </p:pic>
      <p:pic>
        <p:nvPicPr>
          <p:cNvPr id="6" name="Picture 5" descr="A diagram of a brain tumor detection&#10;&#10;Description automatically generated">
            <a:extLst>
              <a:ext uri="{FF2B5EF4-FFF2-40B4-BE49-F238E27FC236}">
                <a16:creationId xmlns:a16="http://schemas.microsoft.com/office/drawing/2014/main" id="{DBC3895D-DC86-CA84-B575-64388500C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168" y="541564"/>
            <a:ext cx="7186832" cy="5774872"/>
          </a:xfrm>
          <a:prstGeom prst="rect">
            <a:avLst/>
          </a:prstGeom>
        </p:spPr>
      </p:pic>
    </p:spTree>
    <p:extLst>
      <p:ext uri="{BB962C8B-B14F-4D97-AF65-F5344CB8AC3E}">
        <p14:creationId xmlns:p14="http://schemas.microsoft.com/office/powerpoint/2010/main" val="2948825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51000">
              <a:schemeClr val="bg1"/>
            </a:gs>
            <a:gs pos="63000">
              <a:srgbClr val="1A998E"/>
            </a:gs>
          </a:gsLst>
          <a:lin ang="10800000" scaled="1"/>
          <a:tileRect/>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A1601A-53CD-E6FA-D67D-427B1228EFDA}"/>
              </a:ext>
            </a:extLst>
          </p:cNvPr>
          <p:cNvSpPr>
            <a:spLocks noGrp="1"/>
          </p:cNvSpPr>
          <p:nvPr>
            <p:ph type="title"/>
          </p:nvPr>
        </p:nvSpPr>
        <p:spPr>
          <a:xfrm>
            <a:off x="100219" y="374455"/>
            <a:ext cx="10515600" cy="1325563"/>
          </a:xfrm>
        </p:spPr>
        <p:txBody>
          <a:bodyPr vert="horz" lIns="91440" tIns="45720" rIns="91440" bIns="45720" rtlCol="0" anchor="ctr">
            <a:normAutofit/>
          </a:bodyPr>
          <a:lstStyle/>
          <a:p>
            <a:r>
              <a:rPr lang="en-US" b="0" i="0" u="none" strike="noStrike" kern="1200" baseline="0" dirty="0">
                <a:solidFill>
                  <a:srgbClr val="FFC000"/>
                </a:solidFill>
                <a:latin typeface="Cooper Black" panose="0208090404030B020404" pitchFamily="18" charset="0"/>
              </a:rPr>
              <a:t>Data Flow Diagram </a:t>
            </a:r>
            <a:endParaRPr lang="en-US" kern="1200" dirty="0">
              <a:solidFill>
                <a:srgbClr val="FFC000"/>
              </a:solidFill>
              <a:latin typeface="Cooper Black" panose="0208090404030B020404" pitchFamily="18" charset="0"/>
            </a:endParaRPr>
          </a:p>
        </p:txBody>
      </p:sp>
      <p:pic>
        <p:nvPicPr>
          <p:cNvPr id="5" name="Picture 4" descr="A diagram of a software application&#10;&#10;Description automatically generated">
            <a:extLst>
              <a:ext uri="{FF2B5EF4-FFF2-40B4-BE49-F238E27FC236}">
                <a16:creationId xmlns:a16="http://schemas.microsoft.com/office/drawing/2014/main" id="{A33E8AAB-79CC-3316-8274-DF77E70AF0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3078" y="1358155"/>
            <a:ext cx="5893906" cy="4850296"/>
          </a:xfrm>
          <a:prstGeom prst="rect">
            <a:avLst/>
          </a:prstGeom>
        </p:spPr>
      </p:pic>
      <p:sp>
        <p:nvSpPr>
          <p:cNvPr id="7" name="TextBox 6">
            <a:extLst>
              <a:ext uri="{FF2B5EF4-FFF2-40B4-BE49-F238E27FC236}">
                <a16:creationId xmlns:a16="http://schemas.microsoft.com/office/drawing/2014/main" id="{CEBE2362-3C49-0040-2927-8362BA314022}"/>
              </a:ext>
            </a:extLst>
          </p:cNvPr>
          <p:cNvSpPr txBox="1"/>
          <p:nvPr/>
        </p:nvSpPr>
        <p:spPr>
          <a:xfrm>
            <a:off x="100219" y="1864864"/>
            <a:ext cx="5208899" cy="1200329"/>
          </a:xfrm>
          <a:prstGeom prst="rect">
            <a:avLst/>
          </a:prstGeom>
          <a:noFill/>
        </p:spPr>
        <p:txBody>
          <a:bodyPr wrap="square">
            <a:spAutoFit/>
          </a:bodyPr>
          <a:lstStyle/>
          <a:p>
            <a:r>
              <a:rPr lang="en-US" sz="2400" dirty="0">
                <a:solidFill>
                  <a:srgbClr val="B7F3ED"/>
                </a:solidFill>
              </a:rPr>
              <a:t>A data flow diagram (DFD) maps out the flow of information for any process or system.</a:t>
            </a:r>
            <a:endParaRPr lang="en-001" sz="2400" dirty="0">
              <a:solidFill>
                <a:srgbClr val="B7F3ED"/>
              </a:solidFill>
            </a:endParaRPr>
          </a:p>
        </p:txBody>
      </p:sp>
      <p:sp>
        <p:nvSpPr>
          <p:cNvPr id="8" name="Rectangle 7">
            <a:extLst>
              <a:ext uri="{FF2B5EF4-FFF2-40B4-BE49-F238E27FC236}">
                <a16:creationId xmlns:a16="http://schemas.microsoft.com/office/drawing/2014/main" id="{0C25B680-36E7-DE87-6035-7C91A26C380E}"/>
              </a:ext>
            </a:extLst>
          </p:cNvPr>
          <p:cNvSpPr/>
          <p:nvPr/>
        </p:nvSpPr>
        <p:spPr>
          <a:xfrm>
            <a:off x="8320369" y="5746786"/>
            <a:ext cx="1700709" cy="923330"/>
          </a:xfrm>
          <a:prstGeom prst="rect">
            <a:avLst/>
          </a:prstGeom>
          <a:noFill/>
        </p:spPr>
        <p:txBody>
          <a:bodyPr wrap="square" lIns="91440" tIns="45720" rIns="91440" bIns="45720">
            <a:spAutoFit/>
          </a:bodyPr>
          <a:lstStyle/>
          <a:p>
            <a:pPr algn="ctr"/>
            <a:r>
              <a:rPr lang="en-US" sz="1400" dirty="0">
                <a:solidFill>
                  <a:srgbClr val="C00000"/>
                </a:solidFill>
              </a:rPr>
              <a:t>DFD for Patient</a:t>
            </a:r>
            <a:r>
              <a:rPr lang="en-US" sz="4000" dirty="0">
                <a:ln w="0"/>
                <a:solidFill>
                  <a:srgbClr val="179B8E"/>
                </a:solidFill>
                <a:effectLst>
                  <a:outerShdw blurRad="38100" dist="19050" dir="2700000" algn="tl" rotWithShape="0">
                    <a:schemeClr val="dk1">
                      <a:alpha val="40000"/>
                    </a:schemeClr>
                  </a:outerShdw>
                </a:effectLst>
                <a:latin typeface="Cooper Black" panose="0208090404030B020404" pitchFamily="18" charset="0"/>
              </a:rPr>
              <a:t> </a:t>
            </a:r>
            <a:r>
              <a:rPr lang="en-US" sz="5400" b="0" cap="none" spc="0" dirty="0">
                <a:ln w="0"/>
                <a:solidFill>
                  <a:srgbClr val="179B8E"/>
                </a:solidFill>
                <a:effectLst>
                  <a:outerShdw blurRad="38100" dist="19050" dir="2700000" algn="tl" rotWithShape="0">
                    <a:schemeClr val="dk1">
                      <a:alpha val="40000"/>
                    </a:schemeClr>
                  </a:outerShdw>
                </a:effectLst>
                <a:latin typeface="Cooper Black" panose="0208090404030B020404" pitchFamily="18" charset="0"/>
              </a:rPr>
              <a:t> </a:t>
            </a:r>
          </a:p>
        </p:txBody>
      </p:sp>
    </p:spTree>
    <p:extLst>
      <p:ext uri="{BB962C8B-B14F-4D97-AF65-F5344CB8AC3E}">
        <p14:creationId xmlns:p14="http://schemas.microsoft.com/office/powerpoint/2010/main" val="2983270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79000">
              <a:schemeClr val="bg1"/>
            </a:gs>
            <a:gs pos="93000">
              <a:srgbClr val="1A998E"/>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31DBA1-6D0E-7879-E715-F9B7C1384150}"/>
              </a:ext>
            </a:extLst>
          </p:cNvPr>
          <p:cNvSpPr>
            <a:spLocks noGrp="1"/>
          </p:cNvSpPr>
          <p:nvPr>
            <p:ph type="title"/>
          </p:nvPr>
        </p:nvSpPr>
        <p:spPr>
          <a:xfrm>
            <a:off x="100219" y="374455"/>
            <a:ext cx="10515600" cy="1325563"/>
          </a:xfrm>
        </p:spPr>
        <p:txBody>
          <a:bodyPr vert="horz" lIns="91440" tIns="45720" rIns="91440" bIns="45720" rtlCol="0" anchor="ctr">
            <a:normAutofit/>
          </a:bodyPr>
          <a:lstStyle/>
          <a:p>
            <a:r>
              <a:rPr lang="en-US" b="0" i="0" u="none" strike="noStrike" kern="1200" baseline="0" dirty="0">
                <a:solidFill>
                  <a:srgbClr val="FFC000"/>
                </a:solidFill>
                <a:latin typeface="Cooper Black" panose="0208090404030B020404" pitchFamily="18" charset="0"/>
              </a:rPr>
              <a:t>Data </a:t>
            </a:r>
            <a:r>
              <a:rPr lang="en-US" b="0" i="0" u="none" strike="noStrike" kern="1200" baseline="0" dirty="0">
                <a:solidFill>
                  <a:srgbClr val="106E65"/>
                </a:solidFill>
                <a:latin typeface="Cooper Black" panose="0208090404030B020404" pitchFamily="18" charset="0"/>
              </a:rPr>
              <a:t>Flow Diagram </a:t>
            </a:r>
            <a:endParaRPr lang="en-US" kern="1200" dirty="0">
              <a:solidFill>
                <a:srgbClr val="106E65"/>
              </a:solidFill>
              <a:latin typeface="Cooper Black" panose="0208090404030B020404" pitchFamily="18" charset="0"/>
            </a:endParaRPr>
          </a:p>
        </p:txBody>
      </p:sp>
      <p:pic>
        <p:nvPicPr>
          <p:cNvPr id="5" name="Picture 4" descr="A diagram of a computer">
            <a:extLst>
              <a:ext uri="{FF2B5EF4-FFF2-40B4-BE49-F238E27FC236}">
                <a16:creationId xmlns:a16="http://schemas.microsoft.com/office/drawing/2014/main" id="{5E62C335-8CBF-43A6-E66F-16A902FCB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381" y="1420227"/>
            <a:ext cx="9576619" cy="5437773"/>
          </a:xfrm>
          <a:prstGeom prst="rect">
            <a:avLst/>
          </a:prstGeom>
          <a:ln>
            <a:noFill/>
          </a:ln>
          <a:effectLst>
            <a:softEdge rad="112500"/>
          </a:effectLst>
        </p:spPr>
      </p:pic>
      <p:sp>
        <p:nvSpPr>
          <p:cNvPr id="6" name="Rectangle 5">
            <a:extLst>
              <a:ext uri="{FF2B5EF4-FFF2-40B4-BE49-F238E27FC236}">
                <a16:creationId xmlns:a16="http://schemas.microsoft.com/office/drawing/2014/main" id="{6961B5E6-EB3C-A801-3CEB-357009E164BA}"/>
              </a:ext>
            </a:extLst>
          </p:cNvPr>
          <p:cNvSpPr/>
          <p:nvPr/>
        </p:nvSpPr>
        <p:spPr>
          <a:xfrm>
            <a:off x="7403690" y="6021880"/>
            <a:ext cx="1700709" cy="923330"/>
          </a:xfrm>
          <a:prstGeom prst="rect">
            <a:avLst/>
          </a:prstGeom>
          <a:noFill/>
        </p:spPr>
        <p:txBody>
          <a:bodyPr wrap="square" lIns="91440" tIns="45720" rIns="91440" bIns="45720">
            <a:spAutoFit/>
          </a:bodyPr>
          <a:lstStyle/>
          <a:p>
            <a:pPr algn="ctr"/>
            <a:r>
              <a:rPr lang="en-US" sz="1400" dirty="0">
                <a:solidFill>
                  <a:srgbClr val="C00000"/>
                </a:solidFill>
              </a:rPr>
              <a:t>DFD for Doctor </a:t>
            </a:r>
            <a:r>
              <a:rPr lang="en-US" sz="4000" dirty="0">
                <a:ln w="0"/>
                <a:solidFill>
                  <a:srgbClr val="179B8E"/>
                </a:solidFill>
                <a:effectLst>
                  <a:outerShdw blurRad="38100" dist="19050" dir="2700000" algn="tl" rotWithShape="0">
                    <a:schemeClr val="dk1">
                      <a:alpha val="40000"/>
                    </a:schemeClr>
                  </a:outerShdw>
                </a:effectLst>
                <a:latin typeface="Cooper Black" panose="0208090404030B020404" pitchFamily="18" charset="0"/>
              </a:rPr>
              <a:t> </a:t>
            </a:r>
            <a:r>
              <a:rPr lang="en-US" sz="5400" b="0" cap="none" spc="0" dirty="0">
                <a:ln w="0"/>
                <a:solidFill>
                  <a:srgbClr val="179B8E"/>
                </a:solidFill>
                <a:effectLst>
                  <a:outerShdw blurRad="38100" dist="19050" dir="2700000" algn="tl" rotWithShape="0">
                    <a:schemeClr val="dk1">
                      <a:alpha val="40000"/>
                    </a:schemeClr>
                  </a:outerShdw>
                </a:effectLst>
                <a:latin typeface="Cooper Black" panose="0208090404030B020404" pitchFamily="18" charset="0"/>
              </a:rPr>
              <a:t> </a:t>
            </a:r>
          </a:p>
        </p:txBody>
      </p:sp>
    </p:spTree>
    <p:extLst>
      <p:ext uri="{BB962C8B-B14F-4D97-AF65-F5344CB8AC3E}">
        <p14:creationId xmlns:p14="http://schemas.microsoft.com/office/powerpoint/2010/main" val="347236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9" name="TextBox 8"/>
          <p:cNvSpPr txBox="1"/>
          <p:nvPr/>
        </p:nvSpPr>
        <p:spPr>
          <a:xfrm>
            <a:off x="2943700" y="5521098"/>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1</a:t>
            </a:r>
          </a:p>
        </p:txBody>
      </p:sp>
      <p:pic>
        <p:nvPicPr>
          <p:cNvPr id="87" name="Graphic 86" descr="Research with solid fill"/>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12527" y="4958443"/>
            <a:ext cx="1894114" cy="1894114"/>
          </a:xfrm>
          <a:prstGeom prst="rect">
            <a:avLst/>
          </a:prstGeom>
        </p:spPr>
      </p:pic>
      <p:grpSp>
        <p:nvGrpSpPr>
          <p:cNvPr id="8" name="Group 7"/>
          <p:cNvGrpSpPr/>
          <p:nvPr/>
        </p:nvGrpSpPr>
        <p:grpSpPr>
          <a:xfrm>
            <a:off x="-8335759" y="11066"/>
            <a:ext cx="11759700" cy="6858000"/>
            <a:chOff x="-2540" y="-2541"/>
            <a:chExt cx="11759700" cy="6858000"/>
          </a:xfrm>
        </p:grpSpPr>
        <p:grpSp>
          <p:nvGrpSpPr>
            <p:cNvPr id="5" name="Group 4"/>
            <p:cNvGrpSpPr/>
            <p:nvPr/>
          </p:nvGrpSpPr>
          <p:grpSpPr>
            <a:xfrm>
              <a:off x="-2540" y="-2541"/>
              <a:ext cx="11759700" cy="6858000"/>
              <a:chOff x="-2540" y="-2541"/>
              <a:chExt cx="11759700" cy="6858000"/>
            </a:xfrm>
          </p:grpSpPr>
          <p:sp>
            <p:nvSpPr>
              <p:cNvPr id="3" name="Rectangle 2"/>
              <p:cNvSpPr/>
              <p:nvPr/>
            </p:nvSpPr>
            <p:spPr>
              <a:xfrm>
                <a:off x="-2540" y="-2541"/>
                <a:ext cx="11247434" cy="6858000"/>
              </a:xfrm>
              <a:prstGeom prst="rect">
                <a:avLst/>
              </a:prstGeom>
              <a:solidFill>
                <a:srgbClr val="551582"/>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0906972" y="5514126"/>
                <a:ext cx="850188" cy="697606"/>
              </a:xfrm>
              <a:prstGeom prst="roundRect">
                <a:avLst/>
              </a:prstGeom>
              <a:solidFill>
                <a:srgbClr val="55158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6089196" y="850446"/>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accent5">
                      <a:lumMod val="20000"/>
                      <a:lumOff val="80000"/>
                    </a:schemeClr>
                  </a:solidFill>
                  <a:latin typeface="Bernard MT Condensed" panose="02050806060905020404"/>
                </a:rPr>
                <a:t>01</a:t>
              </a:r>
              <a:endParaRPr lang="en-US">
                <a:solidFill>
                  <a:schemeClr val="accent5">
                    <a:lumMod val="20000"/>
                    <a:lumOff val="80000"/>
                  </a:schemeClr>
                </a:solidFill>
              </a:endParaRPr>
            </a:p>
            <a:p>
              <a:pPr algn="ctr"/>
              <a:r>
                <a:rPr lang="en-US" sz="3200">
                  <a:solidFill>
                    <a:schemeClr val="accent5">
                      <a:lumMod val="20000"/>
                      <a:lumOff val="80000"/>
                    </a:schemeClr>
                  </a:solidFill>
                  <a:latin typeface="Bernard MT Condensed" panose="02050806060905020404"/>
                </a:rPr>
                <a:t>introduction </a:t>
              </a:r>
            </a:p>
          </p:txBody>
        </p:sp>
        <p:sp>
          <p:nvSpPr>
            <p:cNvPr id="6" name="TextBox 5"/>
            <p:cNvSpPr txBox="1"/>
            <p:nvPr/>
          </p:nvSpPr>
          <p:spPr>
            <a:xfrm>
              <a:off x="5993946" y="2190750"/>
              <a:ext cx="489176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600">
                  <a:solidFill>
                    <a:schemeClr val="accent5">
                      <a:lumMod val="20000"/>
                      <a:lumOff val="80000"/>
                    </a:schemeClr>
                  </a:solidFill>
                  <a:latin typeface="Cambria" panose="02040503050406030204"/>
                  <a:ea typeface="+mn-lt"/>
                  <a:cs typeface="+mn-lt"/>
                </a:rPr>
                <a:t>  - Project Introduction</a:t>
              </a:r>
              <a:endParaRPr lang="en-US" sz="3600">
                <a:solidFill>
                  <a:schemeClr val="accent5">
                    <a:lumMod val="20000"/>
                    <a:lumOff val="80000"/>
                  </a:schemeClr>
                </a:solidFill>
                <a:latin typeface="Cambria" panose="02040503050406030204"/>
                <a:ea typeface="Cambria" panose="02040503050406030204"/>
                <a:cs typeface="Calibri" panose="020F0502020204030204"/>
              </a:endParaRPr>
            </a:p>
            <a:p>
              <a:pPr algn="ctr"/>
              <a:r>
                <a:rPr lang="en-US" sz="3600">
                  <a:solidFill>
                    <a:schemeClr val="accent5">
                      <a:lumMod val="20000"/>
                      <a:lumOff val="80000"/>
                    </a:schemeClr>
                  </a:solidFill>
                  <a:latin typeface="Cambria" panose="02040503050406030204"/>
                  <a:ea typeface="+mn-lt"/>
                  <a:cs typeface="+mn-lt"/>
                </a:rPr>
                <a:t>-Project Description</a:t>
              </a:r>
              <a:endParaRPr lang="en-US">
                <a:solidFill>
                  <a:schemeClr val="accent5">
                    <a:lumMod val="20000"/>
                    <a:lumOff val="80000"/>
                  </a:schemeClr>
                </a:solidFill>
                <a:latin typeface="Cambria" panose="02040503050406030204"/>
                <a:ea typeface="Cambria" panose="02040503050406030204"/>
              </a:endParaRPr>
            </a:p>
            <a:p>
              <a:pPr algn="ctr"/>
              <a:r>
                <a:rPr lang="en-US" sz="3600">
                  <a:solidFill>
                    <a:schemeClr val="accent5">
                      <a:lumMod val="20000"/>
                      <a:lumOff val="80000"/>
                    </a:schemeClr>
                  </a:solidFill>
                  <a:latin typeface="Cambria" panose="02040503050406030204"/>
                  <a:ea typeface="+mn-lt"/>
                  <a:cs typeface="+mn-lt"/>
                </a:rPr>
                <a:t>  -Problem definition</a:t>
              </a:r>
            </a:p>
            <a:p>
              <a:pPr algn="ctr"/>
              <a:r>
                <a:rPr lang="en-US" sz="3600">
                  <a:solidFill>
                    <a:schemeClr val="accent5">
                      <a:lumMod val="20000"/>
                      <a:lumOff val="80000"/>
                    </a:schemeClr>
                  </a:solidFill>
                  <a:latin typeface="Cambria" panose="02040503050406030204"/>
                  <a:ea typeface="+mn-lt"/>
                  <a:cs typeface="+mn-lt"/>
                </a:rPr>
                <a:t>  -System Objectives</a:t>
              </a:r>
            </a:p>
            <a:p>
              <a:pPr algn="ctr"/>
              <a:r>
                <a:rPr lang="en-US" sz="3600">
                  <a:solidFill>
                    <a:schemeClr val="accent5">
                      <a:lumMod val="20000"/>
                      <a:lumOff val="80000"/>
                    </a:schemeClr>
                  </a:solidFill>
                  <a:latin typeface="Cambria" panose="02040503050406030204"/>
                  <a:ea typeface="+mn-lt"/>
                  <a:cs typeface="+mn-lt"/>
                </a:rPr>
                <a:t>  -System Features</a:t>
              </a:r>
              <a:endParaRPr lang="en-US" sz="3600">
                <a:solidFill>
                  <a:schemeClr val="accent5">
                    <a:lumMod val="20000"/>
                    <a:lumOff val="80000"/>
                  </a:schemeClr>
                </a:solidFill>
                <a:latin typeface="Cambria" panose="02040503050406030204"/>
                <a:ea typeface="Cambria" panose="02040503050406030204"/>
              </a:endParaRPr>
            </a:p>
          </p:txBody>
        </p:sp>
      </p:grpSp>
      <p:grpSp>
        <p:nvGrpSpPr>
          <p:cNvPr id="88" name="Group 87"/>
          <p:cNvGrpSpPr/>
          <p:nvPr/>
        </p:nvGrpSpPr>
        <p:grpSpPr>
          <a:xfrm>
            <a:off x="-2613570" y="-3311"/>
            <a:ext cx="11759700" cy="6858000"/>
            <a:chOff x="-2540" y="-2541"/>
            <a:chExt cx="11759700" cy="6858000"/>
          </a:xfrm>
        </p:grpSpPr>
        <p:grpSp>
          <p:nvGrpSpPr>
            <p:cNvPr id="89" name="Group 88"/>
            <p:cNvGrpSpPr/>
            <p:nvPr/>
          </p:nvGrpSpPr>
          <p:grpSpPr>
            <a:xfrm>
              <a:off x="-2540" y="-2541"/>
              <a:ext cx="11759700" cy="6858000"/>
              <a:chOff x="-2540" y="-2541"/>
              <a:chExt cx="11759700" cy="6858000"/>
            </a:xfrm>
          </p:grpSpPr>
          <p:sp>
            <p:nvSpPr>
              <p:cNvPr id="92" name="Rectangle 91"/>
              <p:cNvSpPr/>
              <p:nvPr/>
            </p:nvSpPr>
            <p:spPr>
              <a:xfrm>
                <a:off x="-2540" y="-2541"/>
                <a:ext cx="11247434" cy="6858000"/>
              </a:xfrm>
              <a:prstGeom prst="rect">
                <a:avLst/>
              </a:prstGeom>
              <a:solidFill>
                <a:srgbClr val="1A998E"/>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ectangle: Rounded Corners 92"/>
              <p:cNvSpPr/>
              <p:nvPr/>
            </p:nvSpPr>
            <p:spPr>
              <a:xfrm>
                <a:off x="10906972" y="5514126"/>
                <a:ext cx="850188" cy="697606"/>
              </a:xfrm>
              <a:prstGeom prst="roundRect">
                <a:avLst/>
              </a:prstGeom>
              <a:solidFill>
                <a:srgbClr val="179B8E"/>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90" name="TextBox 3"/>
            <p:cNvSpPr txBox="1"/>
            <p:nvPr/>
          </p:nvSpPr>
          <p:spPr>
            <a:xfrm>
              <a:off x="5939517" y="387803"/>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ln w="0"/>
                  <a:solidFill>
                    <a:srgbClr val="95D889"/>
                  </a:solidFill>
                  <a:effectLst>
                    <a:outerShdw blurRad="38100" dist="19050" dir="2700000" algn="tl" rotWithShape="0">
                      <a:schemeClr val="dk1">
                        <a:alpha val="40000"/>
                      </a:schemeClr>
                    </a:outerShdw>
                  </a:effectLst>
                  <a:latin typeface="Bernard MT Condensed" panose="02050806060905020404"/>
                </a:rPr>
                <a:t>1</a:t>
              </a:r>
              <a:endParaRPr lang="en-US" dirty="0">
                <a:ln w="0"/>
                <a:solidFill>
                  <a:srgbClr val="95D889"/>
                </a:solidFill>
                <a:effectLst>
                  <a:outerShdw blurRad="38100" dist="19050" dir="2700000" algn="tl" rotWithShape="0">
                    <a:schemeClr val="dk1">
                      <a:alpha val="40000"/>
                    </a:schemeClr>
                  </a:outerShdw>
                </a:effectLst>
              </a:endParaRPr>
            </a:p>
            <a:p>
              <a:pPr algn="ctr"/>
              <a:r>
                <a:rPr lang="en-US" sz="3200" dirty="0">
                  <a:ln w="0"/>
                  <a:solidFill>
                    <a:srgbClr val="95D889"/>
                  </a:solidFill>
                  <a:effectLst>
                    <a:outerShdw blurRad="38100" dist="19050" dir="2700000" algn="tl" rotWithShape="0">
                      <a:schemeClr val="dk1">
                        <a:alpha val="40000"/>
                      </a:schemeClr>
                    </a:outerShdw>
                  </a:effectLst>
                  <a:latin typeface="Bernard MT Condensed" panose="02050806060905020404"/>
                </a:rPr>
                <a:t>introduction </a:t>
              </a:r>
            </a:p>
          </p:txBody>
        </p:sp>
        <p:sp>
          <p:nvSpPr>
            <p:cNvPr id="91" name="TextBox 4"/>
            <p:cNvSpPr txBox="1"/>
            <p:nvPr/>
          </p:nvSpPr>
          <p:spPr>
            <a:xfrm>
              <a:off x="5368018" y="1809750"/>
              <a:ext cx="4891766" cy="341632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accent5">
                      <a:lumMod val="20000"/>
                      <a:lumOff val="80000"/>
                    </a:schemeClr>
                  </a:solidFill>
                  <a:latin typeface="Cambria" panose="02040503050406030204"/>
                  <a:ea typeface="+mn-lt"/>
                  <a:cs typeface="+mn-lt"/>
                </a:rPr>
                <a:t>  -</a:t>
              </a:r>
              <a:r>
                <a:rPr lang="en-US" sz="3600" dirty="0">
                  <a:solidFill>
                    <a:srgbClr val="E3F3F2"/>
                  </a:solidFill>
                  <a:latin typeface="Cambria" panose="02040503050406030204"/>
                  <a:ea typeface="+mn-lt"/>
                  <a:cs typeface="+mn-lt"/>
                </a:rPr>
                <a:t>Project Description</a:t>
              </a:r>
              <a:endParaRPr lang="en-US" dirty="0">
                <a:solidFill>
                  <a:srgbClr val="E3F3F2"/>
                </a:solidFill>
                <a:latin typeface="Cambria" panose="02040503050406030204"/>
                <a:ea typeface="Cambria" panose="02040503050406030204"/>
              </a:endParaRPr>
            </a:p>
            <a:p>
              <a:pPr algn="ctr"/>
              <a:r>
                <a:rPr lang="en-US" sz="3600" dirty="0">
                  <a:solidFill>
                    <a:srgbClr val="E3F3F2"/>
                  </a:solidFill>
                  <a:latin typeface="Cambria" panose="02040503050406030204"/>
                  <a:ea typeface="+mn-lt"/>
                  <a:cs typeface="+mn-lt"/>
                </a:rPr>
                <a:t>  -Problem definition</a:t>
              </a:r>
            </a:p>
            <a:p>
              <a:pPr algn="ctr"/>
              <a:r>
                <a:rPr lang="en-US" sz="3600" dirty="0">
                  <a:solidFill>
                    <a:srgbClr val="E3F3F2"/>
                  </a:solidFill>
                  <a:latin typeface="Cambria" panose="02040503050406030204"/>
                  <a:ea typeface="+mn-lt"/>
                  <a:cs typeface="+mn-lt"/>
                </a:rPr>
                <a:t>  -System Objectives</a:t>
              </a:r>
            </a:p>
            <a:p>
              <a:pPr algn="ctr"/>
              <a:r>
                <a:rPr lang="en-US" sz="3600" dirty="0">
                  <a:solidFill>
                    <a:srgbClr val="E3F3F2"/>
                  </a:solidFill>
                  <a:latin typeface="Cambria" panose="02040503050406030204"/>
                  <a:ea typeface="+mn-lt"/>
                  <a:cs typeface="+mn-lt"/>
                </a:rPr>
                <a:t>  -System </a:t>
              </a:r>
              <a:r>
                <a:rPr lang="en-US" sz="3600" dirty="0" smtClean="0">
                  <a:solidFill>
                    <a:srgbClr val="E3F3F2"/>
                  </a:solidFill>
                  <a:latin typeface="Cambria" panose="02040503050406030204"/>
                  <a:ea typeface="+mn-lt"/>
                  <a:cs typeface="+mn-lt"/>
                </a:rPr>
                <a:t>Features</a:t>
              </a:r>
            </a:p>
            <a:p>
              <a:pPr algn="ctr"/>
              <a:r>
                <a:rPr lang="en-US" sz="3600" dirty="0">
                  <a:solidFill>
                    <a:srgbClr val="FAFCFE"/>
                  </a:solidFill>
                  <a:latin typeface="Cambria" panose="02040503050406030204"/>
                  <a:ea typeface="+mn-lt"/>
                  <a:cs typeface="+mn-lt"/>
                </a:rPr>
                <a:t>-system components </a:t>
              </a:r>
              <a:endParaRPr lang="en-US" sz="3600" dirty="0">
                <a:solidFill>
                  <a:srgbClr val="FAFCFE"/>
                </a:solidFill>
                <a:latin typeface="Cambria" panose="02040503050406030204"/>
                <a:ea typeface="Cambria" panose="02040503050406030204"/>
              </a:endParaRPr>
            </a:p>
            <a:p>
              <a:pPr algn="ctr"/>
              <a:endParaRPr lang="en-US" sz="3600" dirty="0">
                <a:solidFill>
                  <a:srgbClr val="E3F3F2"/>
                </a:solidFill>
                <a:latin typeface="Cambria" panose="02040503050406030204"/>
                <a:ea typeface="Cambria" panose="02040503050406030204"/>
              </a:endParaRPr>
            </a:p>
          </p:txBody>
        </p:sp>
      </p:grpSp>
      <p:grpSp>
        <p:nvGrpSpPr>
          <p:cNvPr id="114" name="Group 113"/>
          <p:cNvGrpSpPr/>
          <p:nvPr/>
        </p:nvGrpSpPr>
        <p:grpSpPr>
          <a:xfrm>
            <a:off x="-8866438" y="-2541"/>
            <a:ext cx="11728495" cy="6895920"/>
            <a:chOff x="-2540" y="-2541"/>
            <a:chExt cx="11728495" cy="6895920"/>
          </a:xfrm>
        </p:grpSpPr>
        <p:grpSp>
          <p:nvGrpSpPr>
            <p:cNvPr id="105" name="Group 104"/>
            <p:cNvGrpSpPr/>
            <p:nvPr/>
          </p:nvGrpSpPr>
          <p:grpSpPr>
            <a:xfrm>
              <a:off x="-2540" y="-2541"/>
              <a:ext cx="11728495" cy="6858000"/>
              <a:chOff x="-2540" y="-2541"/>
              <a:chExt cx="11728495" cy="6858000"/>
            </a:xfrm>
          </p:grpSpPr>
          <p:grpSp>
            <p:nvGrpSpPr>
              <p:cNvPr id="107" name="Group 106"/>
              <p:cNvGrpSpPr/>
              <p:nvPr/>
            </p:nvGrpSpPr>
            <p:grpSpPr>
              <a:xfrm>
                <a:off x="-2540" y="-2541"/>
                <a:ext cx="11727503" cy="6858000"/>
                <a:chOff x="-2540" y="-2541"/>
                <a:chExt cx="11727503" cy="6858000"/>
              </a:xfrm>
            </p:grpSpPr>
            <p:grpSp>
              <p:nvGrpSpPr>
                <p:cNvPr id="109" name="Group 108"/>
                <p:cNvGrpSpPr/>
                <p:nvPr/>
              </p:nvGrpSpPr>
              <p:grpSpPr>
                <a:xfrm>
                  <a:off x="-2540" y="-2541"/>
                  <a:ext cx="11727503" cy="6858000"/>
                  <a:chOff x="-2540" y="-2541"/>
                  <a:chExt cx="11727503" cy="6858000"/>
                </a:xfrm>
              </p:grpSpPr>
              <p:sp>
                <p:nvSpPr>
                  <p:cNvPr id="112" name="Rectangle 111"/>
                  <p:cNvSpPr/>
                  <p:nvPr/>
                </p:nvSpPr>
                <p:spPr>
                  <a:xfrm>
                    <a:off x="-2540" y="-2541"/>
                    <a:ext cx="11216640" cy="6858000"/>
                  </a:xfrm>
                  <a:prstGeom prst="rect">
                    <a:avLst/>
                  </a:prstGeom>
                  <a:solidFill>
                    <a:srgbClr val="23CBBB"/>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10877103" y="4526745"/>
                    <a:ext cx="847860" cy="697606"/>
                  </a:xfrm>
                  <a:prstGeom prst="roundRect">
                    <a:avLst/>
                  </a:prstGeom>
                  <a:solidFill>
                    <a:srgbClr val="23CBB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p:cNvSpPr txBox="1"/>
                <p:nvPr/>
              </p:nvSpPr>
              <p:spPr>
                <a:xfrm>
                  <a:off x="5544910" y="1027339"/>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accent5">
                          <a:lumMod val="20000"/>
                          <a:lumOff val="80000"/>
                        </a:schemeClr>
                      </a:solidFill>
                      <a:latin typeface="Bernard MT Condensed" panose="02050806060905020404"/>
                    </a:rPr>
                    <a:t>02</a:t>
                  </a:r>
                </a:p>
                <a:p>
                  <a:pPr algn="ctr"/>
                  <a:r>
                    <a:rPr lang="en-US" sz="3200">
                      <a:solidFill>
                        <a:schemeClr val="accent5">
                          <a:lumMod val="20000"/>
                          <a:lumOff val="80000"/>
                        </a:schemeClr>
                      </a:solidFill>
                      <a:latin typeface="Bernard MT Condensed" panose="02050806060905020404"/>
                      <a:ea typeface="+mn-lt"/>
                      <a:cs typeface="+mn-lt"/>
                    </a:rPr>
                    <a:t>RELATED WORK</a:t>
                  </a:r>
                  <a:endParaRPr lang="en-US">
                    <a:solidFill>
                      <a:schemeClr val="accent5">
                        <a:lumMod val="20000"/>
                        <a:lumOff val="80000"/>
                      </a:schemeClr>
                    </a:solidFill>
                    <a:latin typeface="Bernard MT Condensed" panose="02050806060905020404"/>
                  </a:endParaRPr>
                </a:p>
              </p:txBody>
            </p:sp>
            <p:sp>
              <p:nvSpPr>
                <p:cNvPr id="111" name="TextBox 110"/>
                <p:cNvSpPr txBox="1"/>
                <p:nvPr/>
              </p:nvSpPr>
              <p:spPr>
                <a:xfrm>
                  <a:off x="5585732" y="2177143"/>
                  <a:ext cx="474208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600">
                      <a:solidFill>
                        <a:schemeClr val="accent5">
                          <a:lumMod val="20000"/>
                          <a:lumOff val="80000"/>
                        </a:schemeClr>
                      </a:solidFill>
                      <a:latin typeface="Cambria" panose="02040503050406030204"/>
                      <a:ea typeface="+mn-lt"/>
                      <a:cs typeface="+mn-lt"/>
                    </a:rPr>
                    <a:t>  -introduction </a:t>
                  </a:r>
                </a:p>
                <a:p>
                  <a:r>
                    <a:rPr lang="en-US" sz="3600">
                      <a:solidFill>
                        <a:schemeClr val="accent5">
                          <a:lumMod val="20000"/>
                          <a:lumOff val="80000"/>
                        </a:schemeClr>
                      </a:solidFill>
                      <a:latin typeface="Cambria" panose="02040503050406030204"/>
                      <a:ea typeface="+mn-lt"/>
                      <a:cs typeface="+mn-lt"/>
                    </a:rPr>
                    <a:t>-Data set </a:t>
                  </a:r>
                  <a:endParaRPr lang="en-US">
                    <a:solidFill>
                      <a:schemeClr val="accent5">
                        <a:lumMod val="20000"/>
                        <a:lumOff val="80000"/>
                      </a:schemeClr>
                    </a:solidFill>
                    <a:latin typeface="Cambria" panose="02040503050406030204"/>
                    <a:ea typeface="+mn-lt"/>
                    <a:cs typeface="+mn-lt"/>
                  </a:endParaRPr>
                </a:p>
                <a:p>
                  <a:r>
                    <a:rPr lang="en-US" sz="3600">
                      <a:solidFill>
                        <a:schemeClr val="accent5">
                          <a:lumMod val="20000"/>
                          <a:lumOff val="80000"/>
                        </a:schemeClr>
                      </a:solidFill>
                      <a:latin typeface="Cambria" panose="02040503050406030204"/>
                      <a:ea typeface="+mn-lt"/>
                      <a:cs typeface="+mn-lt"/>
                    </a:rPr>
                    <a:t>-Summarization of Recent Works on Different Brain Tumor</a:t>
                  </a:r>
                  <a:endParaRPr lang="en-US">
                    <a:solidFill>
                      <a:schemeClr val="accent5">
                        <a:lumMod val="20000"/>
                        <a:lumOff val="80000"/>
                      </a:schemeClr>
                    </a:solidFill>
                    <a:latin typeface="Cambria" panose="02040503050406030204"/>
                    <a:ea typeface="Cambria" panose="02040503050406030204"/>
                  </a:endParaRPr>
                </a:p>
              </p:txBody>
            </p:sp>
          </p:grpSp>
          <p:sp>
            <p:nvSpPr>
              <p:cNvPr id="108" name="TextBox 107"/>
              <p:cNvSpPr txBox="1"/>
              <p:nvPr/>
            </p:nvSpPr>
            <p:spPr>
              <a:xfrm>
                <a:off x="11249705" y="4500562"/>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2</a:t>
                </a:r>
              </a:p>
            </p:txBody>
          </p:sp>
        </p:grpSp>
        <p:pic>
          <p:nvPicPr>
            <p:cNvPr id="106" name="Graphic 105" descr="Presentation with bar chart with solid fill"/>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727371" y="4958443"/>
              <a:ext cx="1934936" cy="1934936"/>
            </a:xfrm>
            <a:prstGeom prst="rect">
              <a:avLst/>
            </a:prstGeom>
          </p:spPr>
        </p:pic>
      </p:grpSp>
      <p:grpSp>
        <p:nvGrpSpPr>
          <p:cNvPr id="124" name="Group 123"/>
          <p:cNvGrpSpPr/>
          <p:nvPr/>
        </p:nvGrpSpPr>
        <p:grpSpPr>
          <a:xfrm>
            <a:off x="-9451545" y="24673"/>
            <a:ext cx="11728495" cy="6858000"/>
            <a:chOff x="-2540" y="-2541"/>
            <a:chExt cx="11728495" cy="6858000"/>
          </a:xfrm>
        </p:grpSpPr>
        <p:grpSp>
          <p:nvGrpSpPr>
            <p:cNvPr id="116" name="Group 115"/>
            <p:cNvGrpSpPr/>
            <p:nvPr/>
          </p:nvGrpSpPr>
          <p:grpSpPr>
            <a:xfrm>
              <a:off x="-2540" y="-2541"/>
              <a:ext cx="11728495" cy="6858000"/>
              <a:chOff x="-2540" y="-2541"/>
              <a:chExt cx="11728495" cy="6858000"/>
            </a:xfrm>
          </p:grpSpPr>
          <p:grpSp>
            <p:nvGrpSpPr>
              <p:cNvPr id="118" name="Group 117"/>
              <p:cNvGrpSpPr/>
              <p:nvPr/>
            </p:nvGrpSpPr>
            <p:grpSpPr>
              <a:xfrm>
                <a:off x="-2540" y="-2541"/>
                <a:ext cx="11727503" cy="6858000"/>
                <a:chOff x="-2540" y="-2541"/>
                <a:chExt cx="11727503" cy="6858000"/>
              </a:xfrm>
            </p:grpSpPr>
            <p:sp>
              <p:nvSpPr>
                <p:cNvPr id="122" name="Rectangle 121"/>
                <p:cNvSpPr/>
                <p:nvPr/>
              </p:nvSpPr>
              <p:spPr>
                <a:xfrm>
                  <a:off x="-2540" y="-2541"/>
                  <a:ext cx="11216640" cy="6858000"/>
                </a:xfrm>
                <a:prstGeom prst="rect">
                  <a:avLst/>
                </a:prstGeom>
                <a:solidFill>
                  <a:srgbClr val="69E5D9"/>
                </a:solidFill>
                <a:effectLst>
                  <a:outerShdw blurRad="1397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p:cNvSpPr/>
                <p:nvPr/>
              </p:nvSpPr>
              <p:spPr>
                <a:xfrm>
                  <a:off x="10877103" y="3432041"/>
                  <a:ext cx="847860" cy="697606"/>
                </a:xfrm>
                <a:prstGeom prst="roundRect">
                  <a:avLst/>
                </a:prstGeom>
                <a:solidFill>
                  <a:srgbClr val="69E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TextBox 118"/>
              <p:cNvSpPr txBox="1"/>
              <p:nvPr/>
            </p:nvSpPr>
            <p:spPr>
              <a:xfrm>
                <a:off x="5572125" y="1850571"/>
                <a:ext cx="461962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ea typeface="+mn-lt"/>
                    <a:cs typeface="+mn-lt"/>
                  </a:rPr>
                  <a:t> </a:t>
                </a:r>
                <a:r>
                  <a:rPr lang="en-US" sz="3600">
                    <a:solidFill>
                      <a:schemeClr val="accent5">
                        <a:lumMod val="20000"/>
                        <a:lumOff val="80000"/>
                      </a:schemeClr>
                    </a:solidFill>
                    <a:latin typeface="Cambria" panose="02040503050406030204"/>
                    <a:ea typeface="Cambria" panose="02040503050406030204"/>
                    <a:cs typeface="+mn-lt"/>
                  </a:rPr>
                  <a:t>-introduction </a:t>
                </a:r>
              </a:p>
              <a:p>
                <a:r>
                  <a:rPr lang="en-US" sz="3600">
                    <a:solidFill>
                      <a:schemeClr val="accent5">
                        <a:lumMod val="20000"/>
                        <a:lumOff val="80000"/>
                      </a:schemeClr>
                    </a:solidFill>
                    <a:latin typeface="Cambria" panose="02040503050406030204"/>
                    <a:ea typeface="+mn-lt"/>
                    <a:cs typeface="+mn-lt"/>
                  </a:rPr>
                  <a:t> -The targeted users </a:t>
                </a:r>
                <a:endParaRPr lang="en-US" sz="3600">
                  <a:solidFill>
                    <a:schemeClr val="accent5">
                      <a:lumMod val="20000"/>
                      <a:lumOff val="80000"/>
                    </a:schemeClr>
                  </a:solidFill>
                  <a:latin typeface="Cambria" panose="02040503050406030204"/>
                  <a:ea typeface="Cambria" panose="02040503050406030204"/>
                  <a:cs typeface="+mn-lt"/>
                </a:endParaRPr>
              </a:p>
              <a:p>
                <a:r>
                  <a:rPr lang="en-US" sz="3600">
                    <a:solidFill>
                      <a:schemeClr val="accent5">
                        <a:lumMod val="20000"/>
                        <a:lumOff val="80000"/>
                      </a:schemeClr>
                    </a:solidFill>
                    <a:latin typeface="Cambria" panose="02040503050406030204"/>
                    <a:ea typeface="+mn-lt"/>
                    <a:cs typeface="+mn-lt"/>
                  </a:rPr>
                  <a:t>-Functional requirement  </a:t>
                </a:r>
                <a:endParaRPr lang="en-US" sz="3600">
                  <a:solidFill>
                    <a:schemeClr val="accent5">
                      <a:lumMod val="20000"/>
                      <a:lumOff val="80000"/>
                    </a:schemeClr>
                  </a:solidFill>
                  <a:latin typeface="Cambria" panose="02040503050406030204"/>
                  <a:ea typeface="Cambria" panose="02040503050406030204"/>
                  <a:cs typeface="+mn-lt"/>
                </a:endParaRPr>
              </a:p>
              <a:p>
                <a:r>
                  <a:rPr lang="en-US" sz="3600">
                    <a:solidFill>
                      <a:schemeClr val="accent5">
                        <a:lumMod val="20000"/>
                        <a:lumOff val="80000"/>
                      </a:schemeClr>
                    </a:solidFill>
                    <a:latin typeface="Cambria" panose="02040503050406030204"/>
                    <a:ea typeface="+mn-lt"/>
                    <a:cs typeface="+mn-lt"/>
                  </a:rPr>
                  <a:t>-Non-Functional Requirements</a:t>
                </a:r>
                <a:endParaRPr lang="en-US" sz="3600">
                  <a:solidFill>
                    <a:schemeClr val="accent5">
                      <a:lumMod val="20000"/>
                      <a:lumOff val="80000"/>
                    </a:schemeClr>
                  </a:solidFill>
                  <a:latin typeface="Cambria" panose="02040503050406030204"/>
                  <a:ea typeface="Cambria" panose="02040503050406030204"/>
                </a:endParaRPr>
              </a:p>
            </p:txBody>
          </p:sp>
          <p:sp>
            <p:nvSpPr>
              <p:cNvPr id="120" name="TextBox 119"/>
              <p:cNvSpPr txBox="1"/>
              <p:nvPr/>
            </p:nvSpPr>
            <p:spPr>
              <a:xfrm>
                <a:off x="11249705" y="3493634"/>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3</a:t>
                </a:r>
              </a:p>
            </p:txBody>
          </p:sp>
          <p:sp>
            <p:nvSpPr>
              <p:cNvPr id="121" name="TextBox 120"/>
              <p:cNvSpPr txBox="1"/>
              <p:nvPr/>
            </p:nvSpPr>
            <p:spPr>
              <a:xfrm>
                <a:off x="5395231" y="768804"/>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accent5">
                        <a:lumMod val="20000"/>
                        <a:lumOff val="80000"/>
                      </a:schemeClr>
                    </a:solidFill>
                    <a:latin typeface="Bernard MT Condensed" panose="02050806060905020404"/>
                  </a:rPr>
                  <a:t>03</a:t>
                </a:r>
                <a:endParaRPr lang="en-US">
                  <a:solidFill>
                    <a:schemeClr val="accent5">
                      <a:lumMod val="20000"/>
                      <a:lumOff val="80000"/>
                    </a:schemeClr>
                  </a:solidFill>
                </a:endParaRPr>
              </a:p>
              <a:p>
                <a:pPr algn="ctr"/>
                <a:r>
                  <a:rPr lang="en-US" sz="3200">
                    <a:solidFill>
                      <a:schemeClr val="accent5">
                        <a:lumMod val="20000"/>
                        <a:lumOff val="80000"/>
                      </a:schemeClr>
                    </a:solidFill>
                    <a:latin typeface="Bernard MT Condensed" panose="02050806060905020404"/>
                    <a:ea typeface="+mn-lt"/>
                    <a:cs typeface="+mn-lt"/>
                  </a:rPr>
                  <a:t>Project Management</a:t>
                </a:r>
                <a:endParaRPr lang="en-US">
                  <a:solidFill>
                    <a:schemeClr val="accent5">
                      <a:lumMod val="20000"/>
                      <a:lumOff val="80000"/>
                    </a:schemeClr>
                  </a:solidFill>
                  <a:latin typeface="Bernard MT Condensed" panose="02050806060905020404"/>
                  <a:ea typeface="+mn-lt"/>
                  <a:cs typeface="+mn-lt"/>
                </a:endParaRPr>
              </a:p>
            </p:txBody>
          </p:sp>
        </p:grpSp>
        <p:pic>
          <p:nvPicPr>
            <p:cNvPr id="117" name="Graphic 116" descr="Clipboard with solid fill"/>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591300" y="5176157"/>
              <a:ext cx="1513114" cy="1499507"/>
            </a:xfrm>
            <a:prstGeom prst="rect">
              <a:avLst/>
            </a:prstGeom>
          </p:spPr>
        </p:pic>
      </p:grpSp>
      <p:grpSp>
        <p:nvGrpSpPr>
          <p:cNvPr id="134" name="Group 133"/>
          <p:cNvGrpSpPr/>
          <p:nvPr/>
        </p:nvGrpSpPr>
        <p:grpSpPr>
          <a:xfrm>
            <a:off x="-10178560" y="14361"/>
            <a:ext cx="11728495" cy="6963955"/>
            <a:chOff x="-2540" y="-2541"/>
            <a:chExt cx="11728495" cy="6963955"/>
          </a:xfrm>
        </p:grpSpPr>
        <p:grpSp>
          <p:nvGrpSpPr>
            <p:cNvPr id="126" name="Group 125"/>
            <p:cNvGrpSpPr/>
            <p:nvPr/>
          </p:nvGrpSpPr>
          <p:grpSpPr>
            <a:xfrm>
              <a:off x="-2540" y="-2541"/>
              <a:ext cx="11728495" cy="6858000"/>
              <a:chOff x="-2540" y="-2541"/>
              <a:chExt cx="11728495" cy="6858000"/>
            </a:xfrm>
          </p:grpSpPr>
          <p:grpSp>
            <p:nvGrpSpPr>
              <p:cNvPr id="128" name="Group 127"/>
              <p:cNvGrpSpPr/>
              <p:nvPr/>
            </p:nvGrpSpPr>
            <p:grpSpPr>
              <a:xfrm>
                <a:off x="-2540" y="-2541"/>
                <a:ext cx="11727503" cy="6858000"/>
                <a:chOff x="-2540" y="-2541"/>
                <a:chExt cx="11727503" cy="6858000"/>
              </a:xfrm>
            </p:grpSpPr>
            <p:sp>
              <p:nvSpPr>
                <p:cNvPr id="132" name="Rectangle 131"/>
                <p:cNvSpPr/>
                <p:nvPr/>
              </p:nvSpPr>
              <p:spPr>
                <a:xfrm>
                  <a:off x="-2540" y="-2541"/>
                  <a:ext cx="11216640" cy="6858000"/>
                </a:xfrm>
                <a:prstGeom prst="rect">
                  <a:avLst/>
                </a:prstGeom>
                <a:solidFill>
                  <a:srgbClr val="B7F3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Rounded Corners 132"/>
                <p:cNvSpPr/>
                <p:nvPr/>
              </p:nvSpPr>
              <p:spPr>
                <a:xfrm>
                  <a:off x="10877103" y="2004633"/>
                  <a:ext cx="847860" cy="697606"/>
                </a:xfrm>
                <a:prstGeom prst="roundRect">
                  <a:avLst/>
                </a:prstGeom>
                <a:solidFill>
                  <a:srgbClr val="B7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TextBox 128"/>
              <p:cNvSpPr txBox="1"/>
              <p:nvPr/>
            </p:nvSpPr>
            <p:spPr>
              <a:xfrm>
                <a:off x="5721804" y="1231445"/>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rgbClr val="7030A0"/>
                    </a:solidFill>
                    <a:latin typeface="Bernard MT Condensed" panose="02050806060905020404"/>
                  </a:rPr>
                  <a:t>01</a:t>
                </a:r>
                <a:endParaRPr lang="en-US">
                  <a:solidFill>
                    <a:srgbClr val="7030A0"/>
                  </a:solidFill>
                </a:endParaRPr>
              </a:p>
              <a:p>
                <a:pPr algn="ctr"/>
                <a:r>
                  <a:rPr lang="en-US" sz="3200">
                    <a:solidFill>
                      <a:srgbClr val="7030A0"/>
                    </a:solidFill>
                    <a:latin typeface="Bernard MT Condensed" panose="02050806060905020404"/>
                    <a:ea typeface="+mn-lt"/>
                    <a:cs typeface="+mn-lt"/>
                  </a:rPr>
                  <a:t>System Design</a:t>
                </a:r>
                <a:r>
                  <a:rPr lang="en-US" sz="3200">
                    <a:solidFill>
                      <a:srgbClr val="7030A0"/>
                    </a:solidFill>
                    <a:latin typeface="Bernard MT Condensed" panose="02050806060905020404"/>
                  </a:rPr>
                  <a:t> </a:t>
                </a:r>
                <a:endParaRPr lang="en-US">
                  <a:solidFill>
                    <a:srgbClr val="7030A0"/>
                  </a:solidFill>
                </a:endParaRPr>
              </a:p>
            </p:txBody>
          </p:sp>
          <p:sp>
            <p:nvSpPr>
              <p:cNvPr id="130" name="TextBox 129"/>
              <p:cNvSpPr txBox="1"/>
              <p:nvPr/>
            </p:nvSpPr>
            <p:spPr>
              <a:xfrm>
                <a:off x="5803445" y="2340429"/>
                <a:ext cx="461962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600">
                    <a:solidFill>
                      <a:schemeClr val="accent5">
                        <a:lumMod val="20000"/>
                        <a:lumOff val="80000"/>
                      </a:schemeClr>
                    </a:solidFill>
                    <a:latin typeface="Cambria" panose="02040503050406030204"/>
                    <a:ea typeface="+mn-lt"/>
                    <a:cs typeface="+mn-lt"/>
                  </a:rPr>
                  <a:t>  </a:t>
                </a:r>
                <a:r>
                  <a:rPr lang="en-US" sz="3600">
                    <a:solidFill>
                      <a:srgbClr val="5C1582"/>
                    </a:solidFill>
                    <a:latin typeface="Cambria" panose="02040503050406030204"/>
                    <a:ea typeface="Cambria" panose="02040503050406030204"/>
                    <a:cs typeface="+mn-lt"/>
                  </a:rPr>
                  <a:t>-introduction </a:t>
                </a:r>
              </a:p>
              <a:p>
                <a:r>
                  <a:rPr lang="en-US" sz="3600">
                    <a:solidFill>
                      <a:srgbClr val="5C1582"/>
                    </a:solidFill>
                    <a:latin typeface="Cambria" panose="02040503050406030204"/>
                    <a:ea typeface="+mn-lt"/>
                    <a:cs typeface="+mn-lt"/>
                  </a:rPr>
                  <a:t>-use case diagram</a:t>
                </a:r>
                <a:endParaRPr lang="en-US" sz="3600">
                  <a:solidFill>
                    <a:srgbClr val="5C1582"/>
                  </a:solidFill>
                  <a:latin typeface="Cambria" panose="02040503050406030204"/>
                  <a:ea typeface="Cambria" panose="02040503050406030204"/>
                  <a:cs typeface="+mn-lt"/>
                </a:endParaRPr>
              </a:p>
              <a:p>
                <a:r>
                  <a:rPr lang="en-US" sz="3600">
                    <a:solidFill>
                      <a:srgbClr val="5C1582"/>
                    </a:solidFill>
                    <a:latin typeface="Cambria" panose="02040503050406030204"/>
                    <a:ea typeface="+mn-lt"/>
                    <a:cs typeface="+mn-lt"/>
                  </a:rPr>
                  <a:t>-Activity Diagram</a:t>
                </a:r>
                <a:endParaRPr lang="en-US" sz="3600">
                  <a:solidFill>
                    <a:srgbClr val="5C1582"/>
                  </a:solidFill>
                  <a:latin typeface="Cambria" panose="02040503050406030204"/>
                  <a:ea typeface="Cambria" panose="02040503050406030204"/>
                  <a:cs typeface="+mn-lt"/>
                </a:endParaRPr>
              </a:p>
              <a:p>
                <a:r>
                  <a:rPr lang="en-US" sz="3600">
                    <a:solidFill>
                      <a:srgbClr val="5C1582"/>
                    </a:solidFill>
                    <a:latin typeface="Cambria" panose="02040503050406030204"/>
                    <a:ea typeface="+mn-lt"/>
                    <a:cs typeface="+mn-lt"/>
                  </a:rPr>
                  <a:t> -Sequence Diagram </a:t>
                </a:r>
                <a:endParaRPr lang="en-US" sz="3600">
                  <a:solidFill>
                    <a:srgbClr val="5C1582"/>
                  </a:solidFill>
                  <a:latin typeface="Cambria" panose="02040503050406030204"/>
                  <a:ea typeface="Cambria" panose="02040503050406030204"/>
                  <a:cs typeface="+mn-lt"/>
                </a:endParaRPr>
              </a:p>
              <a:p>
                <a:r>
                  <a:rPr lang="en-US" sz="3600">
                    <a:solidFill>
                      <a:srgbClr val="5C1582"/>
                    </a:solidFill>
                    <a:latin typeface="Cambria" panose="02040503050406030204"/>
                    <a:ea typeface="+mn-lt"/>
                    <a:cs typeface="+mn-lt"/>
                  </a:rPr>
                  <a:t> -Class Diagram</a:t>
                </a:r>
                <a:endParaRPr lang="en-US" sz="3600">
                  <a:solidFill>
                    <a:srgbClr val="5C1582"/>
                  </a:solidFill>
                  <a:latin typeface="Cambria" panose="02040503050406030204"/>
                  <a:ea typeface="Cambria" panose="02040503050406030204"/>
                </a:endParaRPr>
              </a:p>
            </p:txBody>
          </p:sp>
          <p:sp>
            <p:nvSpPr>
              <p:cNvPr id="131" name="TextBox 130"/>
              <p:cNvSpPr txBox="1"/>
              <p:nvPr/>
            </p:nvSpPr>
            <p:spPr>
              <a:xfrm>
                <a:off x="11249705" y="2037669"/>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dirty="0">
                    <a:solidFill>
                      <a:schemeClr val="bg1"/>
                    </a:solidFill>
                    <a:latin typeface="Bernard MT Condensed" panose="02050806060905020404"/>
                  </a:rPr>
                  <a:t>4</a:t>
                </a:r>
              </a:p>
            </p:txBody>
          </p:sp>
        </p:grpSp>
        <p:pic>
          <p:nvPicPr>
            <p:cNvPr id="127" name="Graphic 126" descr="Ui Ux outline"/>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727371" y="5121729"/>
              <a:ext cx="1839685" cy="1839685"/>
            </a:xfrm>
            <a:prstGeom prst="rect">
              <a:avLst/>
            </a:prstGeom>
          </p:spPr>
        </p:pic>
      </p:grpSp>
      <p:sp>
        <p:nvSpPr>
          <p:cNvPr id="135" name="TextBox 134"/>
          <p:cNvSpPr txBox="1"/>
          <p:nvPr/>
        </p:nvSpPr>
        <p:spPr>
          <a:xfrm>
            <a:off x="8703758" y="5484769"/>
            <a:ext cx="5102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4000">
                <a:solidFill>
                  <a:schemeClr val="bg1"/>
                </a:solidFill>
                <a:latin typeface="Bernard MT Condensed" panose="02050806060905020404"/>
              </a:rPr>
              <a:t>1</a:t>
            </a:r>
          </a:p>
        </p:txBody>
      </p:sp>
      <p:sp>
        <p:nvSpPr>
          <p:cNvPr id="16" name="TextBox 15"/>
          <p:cNvSpPr txBox="1"/>
          <p:nvPr/>
        </p:nvSpPr>
        <p:spPr>
          <a:xfrm>
            <a:off x="9408402" y="3349207"/>
            <a:ext cx="4949617" cy="706755"/>
          </a:xfrm>
          <a:prstGeom prst="rect">
            <a:avLst/>
          </a:prstGeom>
          <a:noFill/>
          <a:effectLst>
            <a:outerShdw blurRad="254000" dist="419100" dir="2700000">
              <a:srgbClr val="000000">
                <a:alpha val="40000"/>
              </a:srgbClr>
            </a:outerShdw>
          </a:effectLst>
        </p:spPr>
        <p:txBody>
          <a:bodyPr rot="0" spcFirstLastPara="0" vertOverflow="overflow" horzOverflow="overflow" vert="horz" wrap="square" lIns="91440" tIns="45720" rIns="91440" bIns="45720" numCol="1" spcCol="0" rtlCol="0" fromWordArt="0" anchor="t" anchorCtr="0" forceAA="0" compatLnSpc="1">
            <a:spAutoFit/>
          </a:bodyPr>
          <a:lstStyle/>
          <a:p>
            <a:r>
              <a:rPr lang="en-US" sz="4000" b="1" dirty="0">
                <a:solidFill>
                  <a:schemeClr val="bg1"/>
                </a:solidFill>
                <a:latin typeface="Adobe Caslon Pro Bold" panose="0205070206050A020403" pitchFamily="18" charset="0"/>
                <a:cs typeface="Adobe Caslon Pro Bold" panose="0205070206050A020403" pitchFamily="18" charset="0"/>
              </a:rPr>
              <a:t>content</a:t>
            </a:r>
          </a:p>
        </p:txBody>
      </p:sp>
      <p:pic>
        <p:nvPicPr>
          <p:cNvPr id="17" name="Graphic 16" descr="Research with solid fill"/>
          <p:cNvPicPr>
            <a:picLocks noChangeAspect="1"/>
          </p:cNvPicPr>
          <p:nvPr/>
        </p:nvPicPr>
        <p:blipFill>
          <a:blip r:embed="rId2">
            <a:duotone>
              <a:prstClr val="black"/>
              <a:schemeClr val="accent6">
                <a:tint val="45000"/>
                <a:satMod val="400000"/>
              </a:schemeClr>
            </a:duotone>
            <a:extLst>
              <a:ext uri="{96DAC541-7B7A-43D3-8B79-37D633B846F1}">
                <asvg:svgBlip xmlns="" xmlns:asvg="http://schemas.microsoft.com/office/drawing/2016/SVG/main" r:embed="rId3"/>
              </a:ext>
            </a:extLst>
          </a:blip>
          <a:stretch>
            <a:fillRect/>
          </a:stretch>
        </p:blipFill>
        <p:spPr>
          <a:xfrm>
            <a:off x="4330460" y="4668328"/>
            <a:ext cx="1935192" cy="1920815"/>
          </a:xfrm>
          <a:prstGeom prst="rect">
            <a:avLst/>
          </a:prstGeom>
        </p:spPr>
      </p:pic>
      <p:sp>
        <p:nvSpPr>
          <p:cNvPr id="47" name="Google Shape;370;p38"/>
          <p:cNvSpPr/>
          <p:nvPr/>
        </p:nvSpPr>
        <p:spPr>
          <a:xfrm>
            <a:off x="10158074" y="-1695861"/>
            <a:ext cx="2723200" cy="2723200"/>
          </a:xfrm>
          <a:prstGeom prst="ellipse">
            <a:avLst/>
          </a:prstGeom>
          <a:noFill/>
          <a:ln w="19050" cap="flat" cmpd="sng">
            <a:solidFill>
              <a:srgbClr val="23CBB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 name="Google Shape;370;p38"/>
          <p:cNvSpPr/>
          <p:nvPr/>
        </p:nvSpPr>
        <p:spPr>
          <a:xfrm>
            <a:off x="7191241" y="4553618"/>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0" name="Picture 49"/>
          <p:cNvPicPr>
            <a:picLocks noChangeAspect="1"/>
          </p:cNvPicPr>
          <p:nvPr/>
        </p:nvPicPr>
        <p:blipFill>
          <a:blip r:embed="rId10"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C394-8B49-3B9C-E9E8-C8BCE1548E28}"/>
              </a:ext>
            </a:extLst>
          </p:cNvPr>
          <p:cNvSpPr>
            <a:spLocks noGrp="1"/>
          </p:cNvSpPr>
          <p:nvPr>
            <p:ph type="title"/>
          </p:nvPr>
        </p:nvSpPr>
        <p:spPr>
          <a:xfrm>
            <a:off x="838200" y="609600"/>
            <a:ext cx="3739341" cy="1330839"/>
          </a:xfrm>
        </p:spPr>
        <p:txBody>
          <a:bodyPr vert="horz" lIns="91440" tIns="45720" rIns="91440" bIns="45720" rtlCol="0" anchor="ctr">
            <a:normAutofit fontScale="90000"/>
          </a:bodyPr>
          <a:lstStyle/>
          <a:p>
            <a:r>
              <a:rPr lang="en-US" kern="1200" dirty="0">
                <a:solidFill>
                  <a:srgbClr val="FFC000"/>
                </a:solidFill>
                <a:latin typeface="Cooper Black" panose="0208090404030B020404" pitchFamily="18" charset="0"/>
              </a:rPr>
              <a:t>Web Development</a:t>
            </a:r>
            <a:r>
              <a:rPr lang="en-US" kern="1200" dirty="0">
                <a:solidFill>
                  <a:srgbClr val="FFC000"/>
                </a:solidFill>
                <a:latin typeface="+mj-lt"/>
                <a:ea typeface="+mj-ea"/>
                <a:cs typeface="+mj-cs"/>
              </a:rPr>
              <a:t> </a:t>
            </a:r>
          </a:p>
        </p:txBody>
      </p:sp>
      <p:sp>
        <p:nvSpPr>
          <p:cNvPr id="3" name="Title 1">
            <a:extLst>
              <a:ext uri="{FF2B5EF4-FFF2-40B4-BE49-F238E27FC236}">
                <a16:creationId xmlns:a16="http://schemas.microsoft.com/office/drawing/2014/main" id="{62DFCE2E-62E6-F73B-2FED-F987127BB29E}"/>
              </a:ext>
            </a:extLst>
          </p:cNvPr>
          <p:cNvSpPr txBox="1">
            <a:spLocks/>
          </p:cNvSpPr>
          <p:nvPr/>
        </p:nvSpPr>
        <p:spPr>
          <a:xfrm>
            <a:off x="862367" y="2194102"/>
            <a:ext cx="2886674" cy="390858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400" b="0" i="0" u="none" strike="noStrike" baseline="0" dirty="0">
                <a:solidFill>
                  <a:srgbClr val="E3F3F2"/>
                </a:solidFill>
                <a:latin typeface="+mn-lt"/>
                <a:ea typeface="+mn-ea"/>
                <a:cs typeface="+mn-cs"/>
              </a:rPr>
              <a:t>When the user opens the site, this is the first screen shown to him, and he cannot use any service within the site except by logging in. </a:t>
            </a:r>
            <a:endParaRPr lang="en-US" sz="2400" dirty="0">
              <a:solidFill>
                <a:srgbClr val="E3F3F2"/>
              </a:solidFill>
              <a:latin typeface="+mn-lt"/>
              <a:ea typeface="+mn-ea"/>
              <a:cs typeface="+mn-cs"/>
            </a:endParaRPr>
          </a:p>
        </p:txBody>
      </p:sp>
      <p:pic>
        <p:nvPicPr>
          <p:cNvPr id="5" name="Picture 4">
            <a:extLst>
              <a:ext uri="{FF2B5EF4-FFF2-40B4-BE49-F238E27FC236}">
                <a16:creationId xmlns:a16="http://schemas.microsoft.com/office/drawing/2014/main" id="{E502E5F6-4A75-D767-05A7-94AC73DAC04F}"/>
              </a:ext>
            </a:extLst>
          </p:cNvPr>
          <p:cNvPicPr>
            <a:picLocks noChangeAspect="1"/>
          </p:cNvPicPr>
          <p:nvPr/>
        </p:nvPicPr>
        <p:blipFill rotWithShape="1">
          <a:blip r:embed="rId2"/>
          <a:srcRect r="2328"/>
          <a:stretch/>
        </p:blipFill>
        <p:spPr>
          <a:xfrm>
            <a:off x="6600647" y="508000"/>
            <a:ext cx="4758234" cy="6167120"/>
          </a:xfrm>
          <a:prstGeom prst="rect">
            <a:avLst/>
          </a:prstGeom>
        </p:spPr>
      </p:pic>
      <p:sp>
        <p:nvSpPr>
          <p:cNvPr id="7" name="Google Shape;371;p38"/>
          <p:cNvSpPr/>
          <p:nvPr/>
        </p:nvSpPr>
        <p:spPr>
          <a:xfrm>
            <a:off x="-243361" y="5250058"/>
            <a:ext cx="2163122" cy="2212585"/>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9" name="Google Shape;370;p38"/>
          <p:cNvSpPr/>
          <p:nvPr/>
        </p:nvSpPr>
        <p:spPr>
          <a:xfrm>
            <a:off x="5239047" y="-1234537"/>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 name="Picture 7"/>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2263967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chemeClr val="bg1"/>
            </a:gs>
            <a:gs pos="83000">
              <a:srgbClr val="1A998E"/>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F15B848-EFE6-AD3E-B9A9-35C9004C6052}"/>
              </a:ext>
            </a:extLst>
          </p:cNvPr>
          <p:cNvSpPr>
            <a:spLocks noGrp="1"/>
          </p:cNvSpPr>
          <p:nvPr>
            <p:ph type="title"/>
          </p:nvPr>
        </p:nvSpPr>
        <p:spPr>
          <a:xfrm>
            <a:off x="838200" y="609600"/>
            <a:ext cx="3739341" cy="1330839"/>
          </a:xfrm>
        </p:spPr>
        <p:txBody>
          <a:bodyPr vert="horz" lIns="91440" tIns="45720" rIns="91440" bIns="45720" rtlCol="0" anchor="ctr">
            <a:normAutofit fontScale="90000"/>
          </a:bodyPr>
          <a:lstStyle/>
          <a:p>
            <a:r>
              <a:rPr lang="en-US" kern="1200" dirty="0">
                <a:solidFill>
                  <a:srgbClr val="FFC000"/>
                </a:solidFill>
                <a:latin typeface="Cooper Black" panose="0208090404030B020404" pitchFamily="18" charset="0"/>
              </a:rPr>
              <a:t>Web Development </a:t>
            </a:r>
          </a:p>
        </p:txBody>
      </p:sp>
      <p:sp>
        <p:nvSpPr>
          <p:cNvPr id="4" name="Title 1">
            <a:extLst>
              <a:ext uri="{FF2B5EF4-FFF2-40B4-BE49-F238E27FC236}">
                <a16:creationId xmlns:a16="http://schemas.microsoft.com/office/drawing/2014/main" id="{D02E385A-8BB4-17C3-4A87-22E4A880F23B}"/>
              </a:ext>
            </a:extLst>
          </p:cNvPr>
          <p:cNvSpPr txBox="1">
            <a:spLocks/>
          </p:cNvSpPr>
          <p:nvPr/>
        </p:nvSpPr>
        <p:spPr>
          <a:xfrm>
            <a:off x="518160" y="2131393"/>
            <a:ext cx="3708400" cy="390858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b="0" i="0" u="none" strike="noStrike" baseline="0" dirty="0">
                <a:solidFill>
                  <a:srgbClr val="E3F3F2"/>
                </a:solidFill>
                <a:latin typeface="+mn-lt"/>
                <a:ea typeface="+mn-ea"/>
                <a:cs typeface="+mn-cs"/>
              </a:rPr>
              <a:t>If the user pressed any of these buttons (choose a doctor – scan now) on the pre-log-in page, it will lead him to the log-in page if he does not have an account he can sign up for an account as a patient or doctor</a:t>
            </a:r>
            <a:r>
              <a:rPr lang="en-US" sz="2000" b="0" i="0" u="none" strike="noStrike" baseline="0" dirty="0">
                <a:solidFill>
                  <a:srgbClr val="2A0F3B"/>
                </a:solidFill>
                <a:latin typeface="+mn-lt"/>
                <a:ea typeface="+mn-ea"/>
                <a:cs typeface="+mn-cs"/>
              </a:rPr>
              <a:t>. </a:t>
            </a:r>
            <a:endParaRPr lang="en-US" sz="2000" dirty="0">
              <a:solidFill>
                <a:srgbClr val="2A0F3B"/>
              </a:solidFill>
              <a:latin typeface="+mn-lt"/>
              <a:ea typeface="+mn-ea"/>
              <a:cs typeface="+mn-cs"/>
            </a:endParaRPr>
          </a:p>
        </p:txBody>
      </p:sp>
      <p:pic>
        <p:nvPicPr>
          <p:cNvPr id="6" name="Picture 5">
            <a:extLst>
              <a:ext uri="{FF2B5EF4-FFF2-40B4-BE49-F238E27FC236}">
                <a16:creationId xmlns:a16="http://schemas.microsoft.com/office/drawing/2014/main" id="{B21595A0-060A-C5E3-DBFD-DDA0D24D5957}"/>
              </a:ext>
            </a:extLst>
          </p:cNvPr>
          <p:cNvPicPr>
            <a:picLocks noChangeAspect="1"/>
          </p:cNvPicPr>
          <p:nvPr/>
        </p:nvPicPr>
        <p:blipFill>
          <a:blip r:embed="rId2"/>
          <a:stretch>
            <a:fillRect/>
          </a:stretch>
        </p:blipFill>
        <p:spPr>
          <a:xfrm>
            <a:off x="5272737" y="1940439"/>
            <a:ext cx="6155141" cy="4290495"/>
          </a:xfrm>
          <a:prstGeom prst="rect">
            <a:avLst/>
          </a:prstGeom>
          <a:gradFill>
            <a:gsLst>
              <a:gs pos="93000">
                <a:schemeClr val="bg1"/>
              </a:gs>
              <a:gs pos="68000">
                <a:schemeClr val="bg1"/>
              </a:gs>
              <a:gs pos="49000">
                <a:srgbClr val="8C66AD"/>
              </a:gs>
              <a:gs pos="0">
                <a:srgbClr val="1A998E"/>
              </a:gs>
              <a:gs pos="0">
                <a:schemeClr val="bg1"/>
              </a:gs>
              <a:gs pos="0">
                <a:srgbClr val="F4BCF4"/>
              </a:gs>
              <a:gs pos="23000">
                <a:srgbClr val="CBBAF5"/>
              </a:gs>
              <a:gs pos="13000">
                <a:srgbClr val="CBBAF5"/>
              </a:gs>
            </a:gsLst>
            <a:path path="circle">
              <a:fillToRect r="100000" b="100000"/>
            </a:path>
          </a:gradFill>
        </p:spPr>
      </p:pic>
      <p:sp>
        <p:nvSpPr>
          <p:cNvPr id="7" name="Google Shape;370;p38"/>
          <p:cNvSpPr/>
          <p:nvPr/>
        </p:nvSpPr>
        <p:spPr>
          <a:xfrm>
            <a:off x="-843440" y="4134800"/>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370;p38"/>
          <p:cNvSpPr/>
          <p:nvPr/>
        </p:nvSpPr>
        <p:spPr>
          <a:xfrm>
            <a:off x="5272737" y="-1407257"/>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 name="Picture 8"/>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319405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41000">
              <a:schemeClr val="bg1"/>
            </a:gs>
            <a:gs pos="75000">
              <a:srgbClr val="1A998E"/>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FFB2F-4DB2-FF4F-0D59-5E56C8E26560}"/>
              </a:ext>
            </a:extLst>
          </p:cNvPr>
          <p:cNvSpPr>
            <a:spLocks noGrp="1"/>
          </p:cNvSpPr>
          <p:nvPr>
            <p:ph type="title"/>
          </p:nvPr>
        </p:nvSpPr>
        <p:spPr>
          <a:xfrm>
            <a:off x="548637" y="600801"/>
            <a:ext cx="10044023" cy="877729"/>
          </a:xfrm>
        </p:spPr>
        <p:txBody>
          <a:bodyPr vert="horz" lIns="91440" tIns="45720" rIns="91440" bIns="45720" rtlCol="0" anchor="ctr">
            <a:normAutofit/>
          </a:bodyPr>
          <a:lstStyle/>
          <a:p>
            <a:r>
              <a:rPr lang="en-US" sz="4000" kern="1200" dirty="0">
                <a:solidFill>
                  <a:srgbClr val="FFC000"/>
                </a:solidFill>
                <a:latin typeface="Cooper Black" panose="0208090404030B020404" pitchFamily="18" charset="0"/>
              </a:rPr>
              <a:t>Web Development </a:t>
            </a:r>
          </a:p>
        </p:txBody>
      </p:sp>
      <p:sp>
        <p:nvSpPr>
          <p:cNvPr id="3" name="Title 1">
            <a:extLst>
              <a:ext uri="{FF2B5EF4-FFF2-40B4-BE49-F238E27FC236}">
                <a16:creationId xmlns:a16="http://schemas.microsoft.com/office/drawing/2014/main" id="{07F5CD3A-43AA-D4E6-E8F8-9071E872790C}"/>
              </a:ext>
            </a:extLst>
          </p:cNvPr>
          <p:cNvSpPr txBox="1">
            <a:spLocks/>
          </p:cNvSpPr>
          <p:nvPr/>
        </p:nvSpPr>
        <p:spPr>
          <a:xfrm>
            <a:off x="548637" y="1248979"/>
            <a:ext cx="9825139" cy="944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50392">
              <a:spcAft>
                <a:spcPts val="600"/>
              </a:spcAft>
            </a:pPr>
            <a:r>
              <a:rPr lang="en-US" sz="1800" kern="1200" dirty="0">
                <a:solidFill>
                  <a:schemeClr val="accent2">
                    <a:lumMod val="20000"/>
                    <a:lumOff val="80000"/>
                  </a:schemeClr>
                </a:solidFill>
                <a:latin typeface="Times New Roman" panose="02020603050405020304" pitchFamily="18" charset="0"/>
                <a:ea typeface="+mj-ea"/>
                <a:cs typeface="+mj-cs"/>
              </a:rPr>
              <a:t>The About Brain Tumors, tab shows some information about brain tumors </a:t>
            </a:r>
            <a:r>
              <a:rPr lang="en-US" kern="1200" dirty="0">
                <a:solidFill>
                  <a:schemeClr val="accent2">
                    <a:lumMod val="20000"/>
                    <a:lumOff val="80000"/>
                  </a:schemeClr>
                </a:solidFill>
              </a:rPr>
              <a:t> </a:t>
            </a:r>
            <a:endParaRPr lang="en-US" sz="4800" dirty="0">
              <a:solidFill>
                <a:schemeClr val="accent2">
                  <a:lumMod val="20000"/>
                  <a:lumOff val="80000"/>
                </a:schemeClr>
              </a:solidFill>
            </a:endParaRPr>
          </a:p>
        </p:txBody>
      </p:sp>
      <p:pic>
        <p:nvPicPr>
          <p:cNvPr id="5" name="Picture 4">
            <a:extLst>
              <a:ext uri="{FF2B5EF4-FFF2-40B4-BE49-F238E27FC236}">
                <a16:creationId xmlns:a16="http://schemas.microsoft.com/office/drawing/2014/main" id="{924BD45C-4C34-BB6D-897D-1979E6C4AD8C}"/>
              </a:ext>
            </a:extLst>
          </p:cNvPr>
          <p:cNvPicPr>
            <a:picLocks noChangeAspect="1"/>
          </p:cNvPicPr>
          <p:nvPr/>
        </p:nvPicPr>
        <p:blipFill>
          <a:blip r:embed="rId2"/>
          <a:stretch>
            <a:fillRect/>
          </a:stretch>
        </p:blipFill>
        <p:spPr>
          <a:xfrm>
            <a:off x="270841" y="3350938"/>
            <a:ext cx="4518056" cy="3147486"/>
          </a:xfrm>
          <a:prstGeom prst="rect">
            <a:avLst/>
          </a:prstGeom>
        </p:spPr>
      </p:pic>
      <p:pic>
        <p:nvPicPr>
          <p:cNvPr id="9" name="Picture 8">
            <a:extLst>
              <a:ext uri="{FF2B5EF4-FFF2-40B4-BE49-F238E27FC236}">
                <a16:creationId xmlns:a16="http://schemas.microsoft.com/office/drawing/2014/main" id="{347A93FB-20DB-6A32-A70C-B39BC4175F45}"/>
              </a:ext>
            </a:extLst>
          </p:cNvPr>
          <p:cNvPicPr>
            <a:picLocks noChangeAspect="1"/>
          </p:cNvPicPr>
          <p:nvPr/>
        </p:nvPicPr>
        <p:blipFill>
          <a:blip r:embed="rId3"/>
          <a:stretch>
            <a:fillRect/>
          </a:stretch>
        </p:blipFill>
        <p:spPr>
          <a:xfrm>
            <a:off x="5378771" y="3447406"/>
            <a:ext cx="4309450" cy="3051018"/>
          </a:xfrm>
          <a:prstGeom prst="rect">
            <a:avLst/>
          </a:prstGeom>
          <a:gradFill>
            <a:gsLst>
              <a:gs pos="93000">
                <a:srgbClr val="CBBAF5"/>
              </a:gs>
              <a:gs pos="98000">
                <a:srgbClr val="CBBAF5"/>
              </a:gs>
              <a:gs pos="100000">
                <a:srgbClr val="8C66AD"/>
              </a:gs>
              <a:gs pos="17000">
                <a:srgbClr val="1A998E"/>
              </a:gs>
              <a:gs pos="100000">
                <a:srgbClr val="F4BCF4"/>
              </a:gs>
              <a:gs pos="79000">
                <a:srgbClr val="CBBAF5"/>
              </a:gs>
              <a:gs pos="75000">
                <a:srgbClr val="CBBAF5"/>
              </a:gs>
            </a:gsLst>
            <a:path path="circle">
              <a:fillToRect t="100000" r="100000"/>
            </a:path>
          </a:gradFill>
        </p:spPr>
      </p:pic>
      <p:sp>
        <p:nvSpPr>
          <p:cNvPr id="11" name="Google Shape;371;p38"/>
          <p:cNvSpPr/>
          <p:nvPr/>
        </p:nvSpPr>
        <p:spPr>
          <a:xfrm>
            <a:off x="6760435" y="-1106293"/>
            <a:ext cx="2163122" cy="2212585"/>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13" name="Google Shape;370;p38"/>
          <p:cNvSpPr/>
          <p:nvPr/>
        </p:nvSpPr>
        <p:spPr>
          <a:xfrm>
            <a:off x="9688221" y="4251863"/>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 name="Picture 9"/>
          <p:cNvPicPr>
            <a:picLocks noChangeAspect="1"/>
          </p:cNvPicPr>
          <p:nvPr/>
        </p:nvPicPr>
        <p:blipFill>
          <a:blip r:embed="rId4"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1747560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chemeClr val="bg1"/>
            </a:gs>
            <a:gs pos="65000">
              <a:srgbClr val="1A998E"/>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9502-72AF-CD46-8A9B-D7EF6E6F16DA}"/>
              </a:ext>
            </a:extLst>
          </p:cNvPr>
          <p:cNvSpPr>
            <a:spLocks noGrp="1"/>
          </p:cNvSpPr>
          <p:nvPr>
            <p:ph type="title"/>
          </p:nvPr>
        </p:nvSpPr>
        <p:spPr>
          <a:xfrm>
            <a:off x="838200" y="609600"/>
            <a:ext cx="3739341" cy="1330839"/>
          </a:xfrm>
        </p:spPr>
        <p:txBody>
          <a:bodyPr vert="horz" lIns="91440" tIns="45720" rIns="91440" bIns="45720" rtlCol="0" anchor="ctr">
            <a:normAutofit fontScale="90000"/>
          </a:bodyPr>
          <a:lstStyle/>
          <a:p>
            <a:r>
              <a:rPr lang="en-US" kern="1200" dirty="0">
                <a:solidFill>
                  <a:srgbClr val="FFC000"/>
                </a:solidFill>
                <a:latin typeface="Cooper Black" panose="0208090404030B020404" pitchFamily="18" charset="0"/>
              </a:rPr>
              <a:t>Web development </a:t>
            </a:r>
          </a:p>
        </p:txBody>
      </p:sp>
      <p:sp>
        <p:nvSpPr>
          <p:cNvPr id="3" name="Title 1">
            <a:extLst>
              <a:ext uri="{FF2B5EF4-FFF2-40B4-BE49-F238E27FC236}">
                <a16:creationId xmlns:a16="http://schemas.microsoft.com/office/drawing/2014/main" id="{62FA683C-D5A7-C1E4-3B45-A687F9E337A1}"/>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b="0" i="0" u="none" strike="noStrike" baseline="0" dirty="0">
                <a:solidFill>
                  <a:srgbClr val="E3F3F2"/>
                </a:solidFill>
                <a:latin typeface="+mn-lt"/>
                <a:ea typeface="+mn-ea"/>
                <a:cs typeface="+mn-cs"/>
              </a:rPr>
              <a:t>The services tab enables users to scan their MRI brain images by browsing the image from their local files and pressing scan then they get the result of their MRI scan, also services tab shows recommended doctors to take an appointment </a:t>
            </a:r>
            <a:endParaRPr lang="en-US" sz="2000" dirty="0">
              <a:solidFill>
                <a:srgbClr val="E3F3F2"/>
              </a:solidFill>
              <a:latin typeface="+mn-lt"/>
              <a:ea typeface="+mn-ea"/>
              <a:cs typeface="+mn-cs"/>
            </a:endParaRPr>
          </a:p>
        </p:txBody>
      </p:sp>
      <p:pic>
        <p:nvPicPr>
          <p:cNvPr id="5" name="Picture 4">
            <a:extLst>
              <a:ext uri="{FF2B5EF4-FFF2-40B4-BE49-F238E27FC236}">
                <a16:creationId xmlns:a16="http://schemas.microsoft.com/office/drawing/2014/main" id="{4CE77DFD-3FEB-D7A2-CA16-9BCD869267F3}"/>
              </a:ext>
            </a:extLst>
          </p:cNvPr>
          <p:cNvPicPr>
            <a:picLocks noChangeAspect="1"/>
          </p:cNvPicPr>
          <p:nvPr/>
        </p:nvPicPr>
        <p:blipFill>
          <a:blip r:embed="rId2"/>
          <a:stretch>
            <a:fillRect/>
          </a:stretch>
        </p:blipFill>
        <p:spPr>
          <a:xfrm>
            <a:off x="6490886" y="661916"/>
            <a:ext cx="4064283" cy="5557909"/>
          </a:xfrm>
          <a:prstGeom prst="rect">
            <a:avLst/>
          </a:prstGeom>
        </p:spPr>
      </p:pic>
      <p:sp>
        <p:nvSpPr>
          <p:cNvPr id="7" name="Google Shape;371;p38"/>
          <p:cNvSpPr/>
          <p:nvPr/>
        </p:nvSpPr>
        <p:spPr>
          <a:xfrm>
            <a:off x="-1209963" y="-1184329"/>
            <a:ext cx="2419926" cy="2368658"/>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8" name="Google Shape;371;p38"/>
          <p:cNvSpPr/>
          <p:nvPr/>
        </p:nvSpPr>
        <p:spPr>
          <a:xfrm>
            <a:off x="5047561" y="5860725"/>
            <a:ext cx="1994257" cy="1994549"/>
          </a:xfrm>
          <a:prstGeom prst="ellipse">
            <a:avLst/>
          </a:prstGeom>
          <a:solidFill>
            <a:srgbClr val="1A998E"/>
          </a:solidFill>
          <a:ln>
            <a:noFill/>
          </a:ln>
        </p:spPr>
        <p:txBody>
          <a:bodyPr spcFirstLastPara="1" wrap="square" lIns="121900" tIns="121900" rIns="121900" bIns="121900" anchor="ctr" anchorCtr="0">
            <a:noAutofit/>
          </a:bodyPr>
          <a:lstStyle/>
          <a:p>
            <a:endParaRPr sz="2400"/>
          </a:p>
        </p:txBody>
      </p:sp>
      <p:pic>
        <p:nvPicPr>
          <p:cNvPr id="9" name="Picture 8"/>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307198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43000">
              <a:schemeClr val="bg1"/>
            </a:gs>
            <a:gs pos="65000">
              <a:srgbClr val="1A998E"/>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BE5F-1BC2-9B76-C98F-B7054410249C}"/>
              </a:ext>
            </a:extLst>
          </p:cNvPr>
          <p:cNvSpPr>
            <a:spLocks noGrp="1"/>
          </p:cNvSpPr>
          <p:nvPr>
            <p:ph type="title"/>
          </p:nvPr>
        </p:nvSpPr>
        <p:spPr>
          <a:xfrm>
            <a:off x="263665" y="669962"/>
            <a:ext cx="9274512" cy="949606"/>
          </a:xfrm>
        </p:spPr>
        <p:txBody>
          <a:bodyPr vert="horz" lIns="91440" tIns="45720" rIns="91440" bIns="45720" rtlCol="0" anchor="ctr">
            <a:normAutofit/>
          </a:bodyPr>
          <a:lstStyle/>
          <a:p>
            <a:r>
              <a:rPr lang="en-US" kern="1200" dirty="0">
                <a:solidFill>
                  <a:srgbClr val="FFC000"/>
                </a:solidFill>
                <a:latin typeface="Cooper Black" panose="0208090404030B020404" pitchFamily="18" charset="0"/>
              </a:rPr>
              <a:t>Web development </a:t>
            </a:r>
          </a:p>
        </p:txBody>
      </p:sp>
      <p:sp>
        <p:nvSpPr>
          <p:cNvPr id="3" name="Title 1">
            <a:extLst>
              <a:ext uri="{FF2B5EF4-FFF2-40B4-BE49-F238E27FC236}">
                <a16:creationId xmlns:a16="http://schemas.microsoft.com/office/drawing/2014/main" id="{ED36DDAF-AB6F-DAC6-8CDE-5EE21EB475BB}"/>
              </a:ext>
            </a:extLst>
          </p:cNvPr>
          <p:cNvSpPr txBox="1">
            <a:spLocks/>
          </p:cNvSpPr>
          <p:nvPr/>
        </p:nvSpPr>
        <p:spPr>
          <a:xfrm>
            <a:off x="748937" y="1763747"/>
            <a:ext cx="3904343" cy="924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30936">
              <a:spcAft>
                <a:spcPts val="600"/>
              </a:spcAft>
            </a:pPr>
            <a:r>
              <a:rPr lang="en-US" sz="2400" kern="1200" dirty="0">
                <a:solidFill>
                  <a:srgbClr val="E3F3F2"/>
                </a:solidFill>
                <a:latin typeface="Times New Roman" panose="02020603050405020304" pitchFamily="18" charset="0"/>
              </a:rPr>
              <a:t>Scan result appears to the user as a dialog on the same page. </a:t>
            </a:r>
            <a:r>
              <a:rPr lang="en-US" sz="2400" kern="1200" dirty="0">
                <a:solidFill>
                  <a:srgbClr val="E3F3F2"/>
                </a:solidFill>
              </a:rPr>
              <a:t> </a:t>
            </a:r>
            <a:endParaRPr lang="en-US" sz="2400" dirty="0">
              <a:solidFill>
                <a:srgbClr val="E3F3F2"/>
              </a:solidFill>
            </a:endParaRPr>
          </a:p>
        </p:txBody>
      </p:sp>
      <p:pic>
        <p:nvPicPr>
          <p:cNvPr id="5" name="Picture 4">
            <a:extLst>
              <a:ext uri="{FF2B5EF4-FFF2-40B4-BE49-F238E27FC236}">
                <a16:creationId xmlns:a16="http://schemas.microsoft.com/office/drawing/2014/main" id="{921372BC-4368-1BDD-5BA2-C6467E46CF99}"/>
              </a:ext>
            </a:extLst>
          </p:cNvPr>
          <p:cNvPicPr>
            <a:picLocks noChangeAspect="1"/>
          </p:cNvPicPr>
          <p:nvPr/>
        </p:nvPicPr>
        <p:blipFill>
          <a:blip r:embed="rId2"/>
          <a:stretch>
            <a:fillRect/>
          </a:stretch>
        </p:blipFill>
        <p:spPr>
          <a:xfrm>
            <a:off x="7701280" y="842682"/>
            <a:ext cx="3984479" cy="5549810"/>
          </a:xfrm>
          <a:prstGeom prst="rect">
            <a:avLst/>
          </a:prstGeom>
          <a:gradFill>
            <a:gsLst>
              <a:gs pos="83000">
                <a:schemeClr val="bg1"/>
              </a:gs>
              <a:gs pos="37000">
                <a:srgbClr val="1A998E"/>
              </a:gs>
              <a:gs pos="77000">
                <a:srgbClr val="9CCED8"/>
              </a:gs>
            </a:gsLst>
            <a:lin ang="2700000" scaled="1"/>
          </a:gradFill>
        </p:spPr>
      </p:pic>
      <p:sp>
        <p:nvSpPr>
          <p:cNvPr id="8" name="Google Shape;371;p38"/>
          <p:cNvSpPr/>
          <p:nvPr/>
        </p:nvSpPr>
        <p:spPr>
          <a:xfrm>
            <a:off x="-635889" y="5208163"/>
            <a:ext cx="2419926" cy="2368658"/>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pic>
        <p:nvPicPr>
          <p:cNvPr id="6" name="Picture 5"/>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184412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40000">
              <a:schemeClr val="bg1"/>
            </a:gs>
            <a:gs pos="65000">
              <a:srgbClr val="1A998E"/>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A1B5-A244-C6CF-BD71-7246AF24B880}"/>
              </a:ext>
            </a:extLst>
          </p:cNvPr>
          <p:cNvSpPr>
            <a:spLocks noGrp="1"/>
          </p:cNvSpPr>
          <p:nvPr>
            <p:ph type="title"/>
          </p:nvPr>
        </p:nvSpPr>
        <p:spPr>
          <a:xfrm>
            <a:off x="838200" y="609600"/>
            <a:ext cx="3739341" cy="1330839"/>
          </a:xfrm>
        </p:spPr>
        <p:txBody>
          <a:bodyPr vert="horz" lIns="91440" tIns="45720" rIns="91440" bIns="45720" rtlCol="0" anchor="ctr">
            <a:normAutofit fontScale="90000"/>
          </a:bodyPr>
          <a:lstStyle/>
          <a:p>
            <a:r>
              <a:rPr lang="en-US" kern="1200" dirty="0">
                <a:solidFill>
                  <a:srgbClr val="FFC000"/>
                </a:solidFill>
                <a:latin typeface="Cooper Black" panose="0208090404030B020404" pitchFamily="18" charset="0"/>
              </a:rPr>
              <a:t>Web development </a:t>
            </a:r>
          </a:p>
        </p:txBody>
      </p:sp>
      <p:sp>
        <p:nvSpPr>
          <p:cNvPr id="3" name="Title 1">
            <a:extLst>
              <a:ext uri="{FF2B5EF4-FFF2-40B4-BE49-F238E27FC236}">
                <a16:creationId xmlns:a16="http://schemas.microsoft.com/office/drawing/2014/main" id="{94622889-7B87-8540-3DB0-5A9D3E93A930}"/>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b="0" i="0" u="none" strike="noStrike" baseline="0" dirty="0">
                <a:solidFill>
                  <a:srgbClr val="E3F3F2"/>
                </a:solidFill>
                <a:latin typeface="+mn-lt"/>
                <a:ea typeface="+mn-ea"/>
                <a:cs typeface="+mn-cs"/>
              </a:rPr>
              <a:t>The patient profile shows patient info an MRI image of his brain, information, and notes of his physician </a:t>
            </a:r>
            <a:r>
              <a:rPr lang="en-US" sz="2000" dirty="0">
                <a:solidFill>
                  <a:srgbClr val="E3F3F2"/>
                </a:solidFill>
                <a:latin typeface="+mn-lt"/>
                <a:ea typeface="+mn-ea"/>
                <a:cs typeface="+mn-cs"/>
              </a:rPr>
              <a:t> </a:t>
            </a:r>
          </a:p>
        </p:txBody>
      </p:sp>
      <p:pic>
        <p:nvPicPr>
          <p:cNvPr id="5" name="Picture 4">
            <a:extLst>
              <a:ext uri="{FF2B5EF4-FFF2-40B4-BE49-F238E27FC236}">
                <a16:creationId xmlns:a16="http://schemas.microsoft.com/office/drawing/2014/main" id="{D6C03649-2F07-CE24-CCCA-52D7695599D7}"/>
              </a:ext>
            </a:extLst>
          </p:cNvPr>
          <p:cNvPicPr>
            <a:picLocks noChangeAspect="1"/>
          </p:cNvPicPr>
          <p:nvPr/>
        </p:nvPicPr>
        <p:blipFill>
          <a:blip r:embed="rId2"/>
          <a:stretch>
            <a:fillRect/>
          </a:stretch>
        </p:blipFill>
        <p:spPr>
          <a:xfrm>
            <a:off x="6309361" y="352698"/>
            <a:ext cx="4545874" cy="5867128"/>
          </a:xfrm>
          <a:prstGeom prst="rect">
            <a:avLst/>
          </a:prstGeom>
        </p:spPr>
      </p:pic>
      <p:sp>
        <p:nvSpPr>
          <p:cNvPr id="7" name="Google Shape;371;p38"/>
          <p:cNvSpPr/>
          <p:nvPr/>
        </p:nvSpPr>
        <p:spPr>
          <a:xfrm>
            <a:off x="-1209963" y="-1342497"/>
            <a:ext cx="2419926" cy="2368658"/>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pic>
        <p:nvPicPr>
          <p:cNvPr id="6" name="Picture 5"/>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115608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46000">
              <a:schemeClr val="bg1"/>
            </a:gs>
            <a:gs pos="65000">
              <a:srgbClr val="1A998E"/>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1710-F2A4-D0E3-C0C7-685A643B6F78}"/>
              </a:ext>
            </a:extLst>
          </p:cNvPr>
          <p:cNvSpPr>
            <a:spLocks noGrp="1"/>
          </p:cNvSpPr>
          <p:nvPr>
            <p:ph type="title"/>
          </p:nvPr>
        </p:nvSpPr>
        <p:spPr>
          <a:xfrm>
            <a:off x="838200" y="609600"/>
            <a:ext cx="3739341" cy="1330839"/>
          </a:xfrm>
        </p:spPr>
        <p:txBody>
          <a:bodyPr vert="horz" lIns="91440" tIns="45720" rIns="91440" bIns="45720" rtlCol="0" anchor="ctr">
            <a:normAutofit fontScale="90000"/>
          </a:bodyPr>
          <a:lstStyle/>
          <a:p>
            <a:r>
              <a:rPr lang="en-US" kern="1200" dirty="0">
                <a:solidFill>
                  <a:srgbClr val="FFC000"/>
                </a:solidFill>
                <a:latin typeface="Cooper Black" panose="0208090404030B020404" pitchFamily="18" charset="0"/>
              </a:rPr>
              <a:t>Web development </a:t>
            </a:r>
          </a:p>
        </p:txBody>
      </p:sp>
      <p:sp>
        <p:nvSpPr>
          <p:cNvPr id="3" name="Title 1">
            <a:extLst>
              <a:ext uri="{FF2B5EF4-FFF2-40B4-BE49-F238E27FC236}">
                <a16:creationId xmlns:a16="http://schemas.microsoft.com/office/drawing/2014/main" id="{4F860E5E-D3AB-8946-7DA0-023165869BC9}"/>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b="0" i="0" u="none" strike="noStrike" baseline="0">
                <a:latin typeface="+mn-lt"/>
                <a:ea typeface="+mn-ea"/>
                <a:cs typeface="+mn-cs"/>
              </a:rPr>
              <a:t>Doctor’s home screen provides services for the doctors who are registered to the site, </a:t>
            </a:r>
          </a:p>
          <a:p>
            <a:pPr indent="-228600">
              <a:spcAft>
                <a:spcPts val="600"/>
              </a:spcAft>
              <a:buFont typeface="Arial" panose="020B0604020202020204" pitchFamily="34" charset="0"/>
              <a:buChar char="•"/>
            </a:pPr>
            <a:r>
              <a:rPr lang="en-US" sz="2000" b="0" i="0" u="none" strike="noStrike" baseline="0">
                <a:latin typeface="+mn-lt"/>
                <a:ea typeface="+mn-ea"/>
                <a:cs typeface="+mn-cs"/>
              </a:rPr>
              <a:t>Doctors can manage their booked appointments they can confirm or decline the appointments requests, and they can see their upcoming appointments. </a:t>
            </a:r>
            <a:endParaRPr lang="en-US" sz="2000">
              <a:latin typeface="+mn-lt"/>
              <a:ea typeface="+mn-ea"/>
              <a:cs typeface="+mn-cs"/>
            </a:endParaRPr>
          </a:p>
        </p:txBody>
      </p:sp>
      <p:pic>
        <p:nvPicPr>
          <p:cNvPr id="5" name="Picture 4">
            <a:extLst>
              <a:ext uri="{FF2B5EF4-FFF2-40B4-BE49-F238E27FC236}">
                <a16:creationId xmlns:a16="http://schemas.microsoft.com/office/drawing/2014/main" id="{C466058E-84A1-33D1-BA0E-5E5DCC9DDA4D}"/>
              </a:ext>
            </a:extLst>
          </p:cNvPr>
          <p:cNvPicPr>
            <a:picLocks noChangeAspect="1"/>
          </p:cNvPicPr>
          <p:nvPr/>
        </p:nvPicPr>
        <p:blipFill>
          <a:blip r:embed="rId2"/>
          <a:stretch>
            <a:fillRect/>
          </a:stretch>
        </p:blipFill>
        <p:spPr>
          <a:xfrm>
            <a:off x="6021185" y="246605"/>
            <a:ext cx="4662990" cy="5557909"/>
          </a:xfrm>
          <a:prstGeom prst="rect">
            <a:avLst/>
          </a:prstGeom>
        </p:spPr>
      </p:pic>
      <p:pic>
        <p:nvPicPr>
          <p:cNvPr id="7" name="Picture 6">
            <a:extLst>
              <a:ext uri="{FF2B5EF4-FFF2-40B4-BE49-F238E27FC236}">
                <a16:creationId xmlns:a16="http://schemas.microsoft.com/office/drawing/2014/main" id="{5411DE7A-2F6E-4102-DD23-88AFF19A3FF9}"/>
              </a:ext>
            </a:extLst>
          </p:cNvPr>
          <p:cNvPicPr>
            <a:picLocks noChangeAspect="1"/>
          </p:cNvPicPr>
          <p:nvPr/>
        </p:nvPicPr>
        <p:blipFill>
          <a:blip r:embed="rId3"/>
          <a:stretch>
            <a:fillRect/>
          </a:stretch>
        </p:blipFill>
        <p:spPr>
          <a:xfrm>
            <a:off x="8352680" y="4313976"/>
            <a:ext cx="3585172" cy="2544024"/>
          </a:xfrm>
          <a:prstGeom prst="rect">
            <a:avLst/>
          </a:prstGeom>
        </p:spPr>
      </p:pic>
      <p:sp>
        <p:nvSpPr>
          <p:cNvPr id="8" name="Google Shape;371;p38"/>
          <p:cNvSpPr/>
          <p:nvPr/>
        </p:nvSpPr>
        <p:spPr>
          <a:xfrm>
            <a:off x="-1209963" y="-1184329"/>
            <a:ext cx="2419926" cy="2368658"/>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pic>
        <p:nvPicPr>
          <p:cNvPr id="9" name="Picture 8"/>
          <p:cNvPicPr>
            <a:picLocks noChangeAspect="1"/>
          </p:cNvPicPr>
          <p:nvPr/>
        </p:nvPicPr>
        <p:blipFill>
          <a:blip r:embed="rId4"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3606117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6FAFB"/>
            </a:gs>
            <a:gs pos="65000">
              <a:srgbClr val="1A998E"/>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6F3B-DBB4-F70A-F1F2-5C407E87445D}"/>
              </a:ext>
            </a:extLst>
          </p:cNvPr>
          <p:cNvSpPr>
            <a:spLocks noGrp="1"/>
          </p:cNvSpPr>
          <p:nvPr>
            <p:ph type="title"/>
          </p:nvPr>
        </p:nvSpPr>
        <p:spPr>
          <a:xfrm>
            <a:off x="3166745" y="-268930"/>
            <a:ext cx="5362576" cy="1892300"/>
          </a:xfrm>
        </p:spPr>
        <p:txBody>
          <a:bodyPr vert="horz" lIns="91440" tIns="45720" rIns="91440" bIns="45720" rtlCol="0" anchor="ctr">
            <a:normAutofit/>
          </a:bodyPr>
          <a:lstStyle/>
          <a:p>
            <a:r>
              <a:rPr lang="en-US" kern="1200" dirty="0">
                <a:solidFill>
                  <a:srgbClr val="FFC000"/>
                </a:solidFill>
                <a:latin typeface="Cooper Black" panose="0208090404030B020404" pitchFamily="18" charset="0"/>
              </a:rPr>
              <a:t>Web development </a:t>
            </a:r>
          </a:p>
        </p:txBody>
      </p:sp>
      <p:sp>
        <p:nvSpPr>
          <p:cNvPr id="3" name="Title 1">
            <a:extLst>
              <a:ext uri="{FF2B5EF4-FFF2-40B4-BE49-F238E27FC236}">
                <a16:creationId xmlns:a16="http://schemas.microsoft.com/office/drawing/2014/main" id="{E323C995-F96E-ACD7-11EC-22DEA7FDF217}"/>
              </a:ext>
            </a:extLst>
          </p:cNvPr>
          <p:cNvSpPr txBox="1">
            <a:spLocks/>
          </p:cNvSpPr>
          <p:nvPr/>
        </p:nvSpPr>
        <p:spPr>
          <a:xfrm>
            <a:off x="2139701" y="803479"/>
            <a:ext cx="7746989" cy="976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67512">
              <a:spcAft>
                <a:spcPts val="600"/>
              </a:spcAft>
            </a:pPr>
            <a:r>
              <a:rPr lang="en-US" sz="2000" kern="1200" dirty="0">
                <a:solidFill>
                  <a:srgbClr val="E6F3F3"/>
                </a:solidFill>
                <a:latin typeface="Times New Roman" panose="02020603050405020304" pitchFamily="18" charset="0"/>
              </a:rPr>
              <a:t>Doctors can edit their profiles and add their available appointments for patients </a:t>
            </a:r>
            <a:endParaRPr lang="en-US" sz="2000" dirty="0">
              <a:solidFill>
                <a:srgbClr val="E6F3F3"/>
              </a:solidFill>
            </a:endParaRPr>
          </a:p>
        </p:txBody>
      </p:sp>
      <p:pic>
        <p:nvPicPr>
          <p:cNvPr id="5" name="Picture 4">
            <a:extLst>
              <a:ext uri="{FF2B5EF4-FFF2-40B4-BE49-F238E27FC236}">
                <a16:creationId xmlns:a16="http://schemas.microsoft.com/office/drawing/2014/main" id="{25E2E251-12EF-E43F-A0C4-4DD357166879}"/>
              </a:ext>
            </a:extLst>
          </p:cNvPr>
          <p:cNvPicPr>
            <a:picLocks noChangeAspect="1"/>
          </p:cNvPicPr>
          <p:nvPr/>
        </p:nvPicPr>
        <p:blipFill>
          <a:blip r:embed="rId2"/>
          <a:stretch>
            <a:fillRect/>
          </a:stretch>
        </p:blipFill>
        <p:spPr>
          <a:xfrm>
            <a:off x="3922624" y="1344906"/>
            <a:ext cx="4978298" cy="5378727"/>
          </a:xfrm>
          <a:prstGeom prst="rect">
            <a:avLst/>
          </a:prstGeom>
        </p:spPr>
      </p:pic>
      <p:sp>
        <p:nvSpPr>
          <p:cNvPr id="7" name="Google Shape;371;p38"/>
          <p:cNvSpPr/>
          <p:nvPr/>
        </p:nvSpPr>
        <p:spPr>
          <a:xfrm>
            <a:off x="-908645" y="-1322177"/>
            <a:ext cx="2419926" cy="2368658"/>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pic>
        <p:nvPicPr>
          <p:cNvPr id="9" name="Picture 8"/>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extLst>
      <p:ext uri="{BB962C8B-B14F-4D97-AF65-F5344CB8AC3E}">
        <p14:creationId xmlns:p14="http://schemas.microsoft.com/office/powerpoint/2010/main" val="16283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49000">
              <a:schemeClr val="bg1"/>
            </a:gs>
            <a:gs pos="65000">
              <a:srgbClr val="1A998E"/>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83DF-45C9-511D-90D4-12AF894DEA9B}"/>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kern="1200" dirty="0">
                <a:solidFill>
                  <a:srgbClr val="FFC000"/>
                </a:solidFill>
                <a:latin typeface="Cooper Black" panose="0208090404030B020404" pitchFamily="18" charset="0"/>
              </a:rPr>
              <a:t>Web development </a:t>
            </a:r>
          </a:p>
        </p:txBody>
      </p:sp>
      <p:sp>
        <p:nvSpPr>
          <p:cNvPr id="3" name="Title 1">
            <a:extLst>
              <a:ext uri="{FF2B5EF4-FFF2-40B4-BE49-F238E27FC236}">
                <a16:creationId xmlns:a16="http://schemas.microsoft.com/office/drawing/2014/main" id="{AB7F6FF3-A483-B141-6384-7F764ABEEA54}"/>
              </a:ext>
            </a:extLst>
          </p:cNvPr>
          <p:cNvSpPr txBox="1">
            <a:spLocks/>
          </p:cNvSpPr>
          <p:nvPr/>
        </p:nvSpPr>
        <p:spPr>
          <a:xfrm>
            <a:off x="838201" y="2623381"/>
            <a:ext cx="3888528" cy="355358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b="0" i="0" u="none" strike="noStrike" baseline="0" dirty="0">
                <a:solidFill>
                  <a:srgbClr val="E6F3F3"/>
                </a:solidFill>
                <a:latin typeface="+mn-lt"/>
                <a:ea typeface="+mn-ea"/>
                <a:cs typeface="+mn-cs"/>
              </a:rPr>
              <a:t>Doctors also can view profiles of their patients and see their medical history and they can add notes to them. </a:t>
            </a:r>
            <a:r>
              <a:rPr lang="en-US" sz="2000" dirty="0">
                <a:solidFill>
                  <a:srgbClr val="E6F3F3"/>
                </a:solidFill>
                <a:latin typeface="+mn-lt"/>
                <a:ea typeface="+mn-ea"/>
                <a:cs typeface="+mn-cs"/>
              </a:rPr>
              <a:t> </a:t>
            </a:r>
          </a:p>
        </p:txBody>
      </p:sp>
      <p:pic>
        <p:nvPicPr>
          <p:cNvPr id="5" name="Picture 4">
            <a:extLst>
              <a:ext uri="{FF2B5EF4-FFF2-40B4-BE49-F238E27FC236}">
                <a16:creationId xmlns:a16="http://schemas.microsoft.com/office/drawing/2014/main" id="{86916C01-C1CD-8F75-2F35-A9C656C9F6C0}"/>
              </a:ext>
            </a:extLst>
          </p:cNvPr>
          <p:cNvPicPr>
            <a:picLocks noChangeAspect="1"/>
          </p:cNvPicPr>
          <p:nvPr/>
        </p:nvPicPr>
        <p:blipFill>
          <a:blip r:embed="rId2"/>
          <a:stretch>
            <a:fillRect/>
          </a:stretch>
        </p:blipFill>
        <p:spPr>
          <a:xfrm>
            <a:off x="6800986" y="287383"/>
            <a:ext cx="4851083" cy="5955727"/>
          </a:xfrm>
          <a:prstGeom prst="rect">
            <a:avLst/>
          </a:prstGeom>
        </p:spPr>
      </p:pic>
      <p:sp>
        <p:nvSpPr>
          <p:cNvPr id="7" name="Google Shape;371;p38"/>
          <p:cNvSpPr/>
          <p:nvPr/>
        </p:nvSpPr>
        <p:spPr>
          <a:xfrm>
            <a:off x="4236969" y="5781951"/>
            <a:ext cx="1994257" cy="1994549"/>
          </a:xfrm>
          <a:prstGeom prst="ellipse">
            <a:avLst/>
          </a:prstGeom>
          <a:solidFill>
            <a:srgbClr val="69E5D9"/>
          </a:solidFill>
          <a:ln>
            <a:noFill/>
          </a:ln>
        </p:spPr>
        <p:txBody>
          <a:bodyPr spcFirstLastPara="1" wrap="square" lIns="121900" tIns="121900" rIns="121900" bIns="121900" anchor="ctr" anchorCtr="0">
            <a:noAutofit/>
          </a:bodyPr>
          <a:lstStyle/>
          <a:p>
            <a:endParaRPr sz="2400"/>
          </a:p>
        </p:txBody>
      </p:sp>
      <p:sp>
        <p:nvSpPr>
          <p:cNvPr id="8" name="Google Shape;371;p38"/>
          <p:cNvSpPr/>
          <p:nvPr/>
        </p:nvSpPr>
        <p:spPr>
          <a:xfrm>
            <a:off x="-908645" y="-1322177"/>
            <a:ext cx="2419926" cy="2368658"/>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9" name="Google Shape;370;p38"/>
          <p:cNvSpPr/>
          <p:nvPr/>
        </p:nvSpPr>
        <p:spPr>
          <a:xfrm>
            <a:off x="10558911" y="-1074217"/>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 name="Picture 9"/>
          <p:cNvPicPr>
            <a:picLocks noChangeAspect="1"/>
          </p:cNvPicPr>
          <p:nvPr/>
        </p:nvPicPr>
        <p:blipFill>
          <a:blip r:embed="rId3"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
        <p:nvSpPr>
          <p:cNvPr id="6" name="TextBox 5">
            <a:extLst>
              <a:ext uri="{FF2B5EF4-FFF2-40B4-BE49-F238E27FC236}">
                <a16:creationId xmlns:a16="http://schemas.microsoft.com/office/drawing/2014/main" id="{0A9A8AA9-FDEB-8042-FA63-271DE662A6F3}"/>
              </a:ext>
            </a:extLst>
          </p:cNvPr>
          <p:cNvSpPr txBox="1"/>
          <p:nvPr/>
        </p:nvSpPr>
        <p:spPr>
          <a:xfrm>
            <a:off x="301318" y="4858621"/>
            <a:ext cx="7098890" cy="923330"/>
          </a:xfrm>
          <a:prstGeom prst="rect">
            <a:avLst/>
          </a:prstGeom>
          <a:noFill/>
        </p:spPr>
        <p:txBody>
          <a:bodyPr wrap="square">
            <a:spAutoFit/>
          </a:bodyPr>
          <a:lstStyle/>
          <a:p>
            <a:r>
              <a:rPr lang="en-001" dirty="0"/>
              <a:t>https://www.figma.com/file/DNb5seQr4CMvXn3M8znhVU/Brain-Tumor-Detection-web?type=design&amp;node-id=0-1&amp;mode=design&amp;t=kmdPbXPX9pWaA6OH-0</a:t>
            </a:r>
          </a:p>
        </p:txBody>
      </p:sp>
      <p:sp>
        <p:nvSpPr>
          <p:cNvPr id="12" name="TextBox 11">
            <a:extLst>
              <a:ext uri="{FF2B5EF4-FFF2-40B4-BE49-F238E27FC236}">
                <a16:creationId xmlns:a16="http://schemas.microsoft.com/office/drawing/2014/main" id="{3D84326D-7033-84AB-A9D1-EA76B650658F}"/>
              </a:ext>
            </a:extLst>
          </p:cNvPr>
          <p:cNvSpPr txBox="1"/>
          <p:nvPr/>
        </p:nvSpPr>
        <p:spPr>
          <a:xfrm>
            <a:off x="301318" y="4604314"/>
            <a:ext cx="7098890" cy="369332"/>
          </a:xfrm>
          <a:prstGeom prst="rect">
            <a:avLst/>
          </a:prstGeom>
          <a:noFill/>
        </p:spPr>
        <p:txBody>
          <a:bodyPr wrap="square">
            <a:spAutoFit/>
          </a:bodyPr>
          <a:lstStyle/>
          <a:p>
            <a:r>
              <a:rPr lang="en-US" dirty="0">
                <a:solidFill>
                  <a:srgbClr val="FFC000"/>
                </a:solidFill>
              </a:rPr>
              <a:t>And here is our Figma Link For more : </a:t>
            </a:r>
            <a:endParaRPr lang="en-001" dirty="0">
              <a:solidFill>
                <a:srgbClr val="FFC000"/>
              </a:solidFill>
            </a:endParaRPr>
          </a:p>
        </p:txBody>
      </p:sp>
    </p:spTree>
    <p:extLst>
      <p:ext uri="{BB962C8B-B14F-4D97-AF65-F5344CB8AC3E}">
        <p14:creationId xmlns:p14="http://schemas.microsoft.com/office/powerpoint/2010/main" val="2473604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solidFill>
                  <a:srgbClr val="FFC000"/>
                </a:solidFill>
                <a:latin typeface="Adobe Gothic Std B" panose="020B0800000000000000" pitchFamily="34" charset="-128"/>
                <a:ea typeface="Adobe Gothic Std B" panose="020B0800000000000000" pitchFamily="34" charset="-128"/>
              </a:rPr>
              <a:t>The Experimental Results &amp; Discussion </a:t>
            </a:r>
            <a:endParaRPr lang="en-GB" dirty="0">
              <a:solidFill>
                <a:srgbClr val="FFC000"/>
              </a:solidFill>
              <a:latin typeface="Adobe Gothic Std B" panose="020B0800000000000000" pitchFamily="34" charset="-128"/>
              <a:ea typeface="Adobe Gothic Std B" panose="020B0800000000000000" pitchFamily="34" charset="-128"/>
            </a:endParaRPr>
          </a:p>
        </p:txBody>
      </p:sp>
      <p:sp>
        <p:nvSpPr>
          <p:cNvPr id="4" name="Google Shape;691;p87"/>
          <p:cNvSpPr txBox="1">
            <a:spLocks noGrp="1"/>
          </p:cNvSpPr>
          <p:nvPr/>
        </p:nvSpPr>
        <p:spPr>
          <a:xfrm flipH="1">
            <a:off x="5526156" y="2186610"/>
            <a:ext cx="6291469" cy="3080063"/>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2100"/>
              <a:buFont typeface="Roboto"/>
              <a:buNone/>
              <a:defRPr sz="18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9pPr>
          </a:lstStyle>
          <a:p>
            <a:pPr marL="0" indent="0">
              <a:lnSpc>
                <a:spcPct val="115000"/>
              </a:lnSpc>
              <a:buClr>
                <a:schemeClr val="dk1"/>
              </a:buClr>
              <a:buSzPts val="1100"/>
            </a:pPr>
            <a:r>
              <a:rPr lang="en-US" sz="2800" dirty="0"/>
              <a:t> the first scenario "brain tumor  classification" obtained in 5738 images (80% train and 20% test).</a:t>
            </a:r>
          </a:p>
          <a:p>
            <a:pPr marL="0" indent="0">
              <a:lnSpc>
                <a:spcPct val="115000"/>
              </a:lnSpc>
              <a:buClr>
                <a:schemeClr val="dk1"/>
              </a:buClr>
              <a:buSzPts val="1100"/>
            </a:pPr>
            <a:r>
              <a:rPr lang="en-US" sz="2800" dirty="0"/>
              <a:t>log loss value of 0.03, which suggests that the model is performing very well in terms of predicting the probabilities of the classes.</a:t>
            </a:r>
          </a:p>
          <a:p>
            <a:pPr marL="0" indent="0">
              <a:spcBef>
                <a:spcPts val="1600"/>
              </a:spcBef>
            </a:pPr>
            <a:endParaRPr dirty="0"/>
          </a:p>
        </p:txBody>
      </p:sp>
      <p:pic>
        <p:nvPicPr>
          <p:cNvPr id="5" name="table"/>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516835" y="2186610"/>
            <a:ext cx="4907115" cy="3618368"/>
          </a:xfrm>
          <a:prstGeom prst="rect">
            <a:avLst/>
          </a:prstGeom>
        </p:spPr>
      </p:pic>
      <p:sp>
        <p:nvSpPr>
          <p:cNvPr id="6" name="Google Shape;371;p38"/>
          <p:cNvSpPr/>
          <p:nvPr/>
        </p:nvSpPr>
        <p:spPr>
          <a:xfrm>
            <a:off x="-1209963" y="-1315126"/>
            <a:ext cx="2419926" cy="2368658"/>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7" name="Google Shape;371;p38"/>
          <p:cNvSpPr/>
          <p:nvPr/>
        </p:nvSpPr>
        <p:spPr>
          <a:xfrm>
            <a:off x="4236969" y="5781951"/>
            <a:ext cx="1994257" cy="1994549"/>
          </a:xfrm>
          <a:prstGeom prst="ellipse">
            <a:avLst/>
          </a:prstGeom>
          <a:solidFill>
            <a:srgbClr val="69E5D9"/>
          </a:solidFill>
          <a:ln>
            <a:noFill/>
          </a:ln>
        </p:spPr>
        <p:txBody>
          <a:bodyPr spcFirstLastPara="1" wrap="square" lIns="121900" tIns="121900" rIns="121900" bIns="121900" anchor="ctr" anchorCtr="0">
            <a:noAutofit/>
          </a:bodyPr>
          <a:lstStyle/>
          <a:p>
            <a:endParaRPr sz="2400"/>
          </a:p>
        </p:txBody>
      </p:sp>
      <p:sp>
        <p:nvSpPr>
          <p:cNvPr id="8" name="Google Shape;371;p38"/>
          <p:cNvSpPr/>
          <p:nvPr/>
        </p:nvSpPr>
        <p:spPr>
          <a:xfrm>
            <a:off x="10922702" y="1189335"/>
            <a:ext cx="1994257" cy="1994549"/>
          </a:xfrm>
          <a:prstGeom prst="ellipse">
            <a:avLst/>
          </a:prstGeom>
          <a:solidFill>
            <a:srgbClr val="69E5D9"/>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414522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9" name="TextBox 8"/>
          <p:cNvSpPr txBox="1"/>
          <p:nvPr/>
        </p:nvSpPr>
        <p:spPr>
          <a:xfrm>
            <a:off x="2943700" y="5521098"/>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1</a:t>
            </a:r>
          </a:p>
        </p:txBody>
      </p:sp>
      <p:pic>
        <p:nvPicPr>
          <p:cNvPr id="87" name="Graphic 86" descr="Research with solid fill"/>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12527" y="4958443"/>
            <a:ext cx="1894114" cy="1894114"/>
          </a:xfrm>
          <a:prstGeom prst="rect">
            <a:avLst/>
          </a:prstGeom>
        </p:spPr>
      </p:pic>
      <p:grpSp>
        <p:nvGrpSpPr>
          <p:cNvPr id="8" name="Group 7"/>
          <p:cNvGrpSpPr/>
          <p:nvPr/>
        </p:nvGrpSpPr>
        <p:grpSpPr>
          <a:xfrm>
            <a:off x="-8335759" y="11066"/>
            <a:ext cx="11759700" cy="6858000"/>
            <a:chOff x="-2540" y="-2541"/>
            <a:chExt cx="11759700" cy="6858000"/>
          </a:xfrm>
        </p:grpSpPr>
        <p:grpSp>
          <p:nvGrpSpPr>
            <p:cNvPr id="5" name="Group 4"/>
            <p:cNvGrpSpPr/>
            <p:nvPr/>
          </p:nvGrpSpPr>
          <p:grpSpPr>
            <a:xfrm>
              <a:off x="-2540" y="-2541"/>
              <a:ext cx="11759700" cy="6858000"/>
              <a:chOff x="-2540" y="-2541"/>
              <a:chExt cx="11759700" cy="6858000"/>
            </a:xfrm>
          </p:grpSpPr>
          <p:sp>
            <p:nvSpPr>
              <p:cNvPr id="3" name="Rectangle 2"/>
              <p:cNvSpPr/>
              <p:nvPr/>
            </p:nvSpPr>
            <p:spPr>
              <a:xfrm>
                <a:off x="-2540" y="-2541"/>
                <a:ext cx="11247434" cy="6858000"/>
              </a:xfrm>
              <a:prstGeom prst="rect">
                <a:avLst/>
              </a:prstGeom>
              <a:solidFill>
                <a:srgbClr val="551582"/>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0906972" y="5514126"/>
                <a:ext cx="850188" cy="697606"/>
              </a:xfrm>
              <a:prstGeom prst="roundRect">
                <a:avLst/>
              </a:prstGeom>
              <a:solidFill>
                <a:srgbClr val="55158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6089196" y="850446"/>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accent5">
                      <a:lumMod val="20000"/>
                      <a:lumOff val="80000"/>
                    </a:schemeClr>
                  </a:solidFill>
                  <a:latin typeface="Bernard MT Condensed" panose="02050806060905020404"/>
                </a:rPr>
                <a:t>01</a:t>
              </a:r>
              <a:endParaRPr lang="en-US">
                <a:solidFill>
                  <a:schemeClr val="accent5">
                    <a:lumMod val="20000"/>
                    <a:lumOff val="80000"/>
                  </a:schemeClr>
                </a:solidFill>
              </a:endParaRPr>
            </a:p>
            <a:p>
              <a:pPr algn="ctr"/>
              <a:r>
                <a:rPr lang="en-US" sz="3200">
                  <a:solidFill>
                    <a:schemeClr val="accent5">
                      <a:lumMod val="20000"/>
                      <a:lumOff val="80000"/>
                    </a:schemeClr>
                  </a:solidFill>
                  <a:latin typeface="Bernard MT Condensed" panose="02050806060905020404"/>
                </a:rPr>
                <a:t>introduction </a:t>
              </a:r>
            </a:p>
          </p:txBody>
        </p:sp>
        <p:sp>
          <p:nvSpPr>
            <p:cNvPr id="6" name="TextBox 5"/>
            <p:cNvSpPr txBox="1"/>
            <p:nvPr/>
          </p:nvSpPr>
          <p:spPr>
            <a:xfrm>
              <a:off x="5993946" y="2190750"/>
              <a:ext cx="489176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600">
                  <a:solidFill>
                    <a:schemeClr val="accent5">
                      <a:lumMod val="20000"/>
                      <a:lumOff val="80000"/>
                    </a:schemeClr>
                  </a:solidFill>
                  <a:latin typeface="Cambria" panose="02040503050406030204"/>
                  <a:ea typeface="+mn-lt"/>
                  <a:cs typeface="+mn-lt"/>
                </a:rPr>
                <a:t>  - Project Introduction</a:t>
              </a:r>
              <a:endParaRPr lang="en-US" sz="3600">
                <a:solidFill>
                  <a:schemeClr val="accent5">
                    <a:lumMod val="20000"/>
                    <a:lumOff val="80000"/>
                  </a:schemeClr>
                </a:solidFill>
                <a:latin typeface="Cambria" panose="02040503050406030204"/>
                <a:ea typeface="Cambria" panose="02040503050406030204"/>
                <a:cs typeface="Calibri" panose="020F0502020204030204"/>
              </a:endParaRPr>
            </a:p>
            <a:p>
              <a:pPr algn="ctr"/>
              <a:r>
                <a:rPr lang="en-US" sz="3600">
                  <a:solidFill>
                    <a:schemeClr val="accent5">
                      <a:lumMod val="20000"/>
                      <a:lumOff val="80000"/>
                    </a:schemeClr>
                  </a:solidFill>
                  <a:latin typeface="Cambria" panose="02040503050406030204"/>
                  <a:ea typeface="+mn-lt"/>
                  <a:cs typeface="+mn-lt"/>
                </a:rPr>
                <a:t>-Project Description</a:t>
              </a:r>
              <a:endParaRPr lang="en-US">
                <a:solidFill>
                  <a:schemeClr val="accent5">
                    <a:lumMod val="20000"/>
                    <a:lumOff val="80000"/>
                  </a:schemeClr>
                </a:solidFill>
                <a:latin typeface="Cambria" panose="02040503050406030204"/>
                <a:ea typeface="Cambria" panose="02040503050406030204"/>
              </a:endParaRPr>
            </a:p>
            <a:p>
              <a:pPr algn="ctr"/>
              <a:r>
                <a:rPr lang="en-US" sz="3600">
                  <a:solidFill>
                    <a:schemeClr val="accent5">
                      <a:lumMod val="20000"/>
                      <a:lumOff val="80000"/>
                    </a:schemeClr>
                  </a:solidFill>
                  <a:latin typeface="Cambria" panose="02040503050406030204"/>
                  <a:ea typeface="+mn-lt"/>
                  <a:cs typeface="+mn-lt"/>
                </a:rPr>
                <a:t>  -Problem definition</a:t>
              </a:r>
            </a:p>
            <a:p>
              <a:pPr algn="ctr"/>
              <a:r>
                <a:rPr lang="en-US" sz="3600">
                  <a:solidFill>
                    <a:schemeClr val="accent5">
                      <a:lumMod val="20000"/>
                      <a:lumOff val="80000"/>
                    </a:schemeClr>
                  </a:solidFill>
                  <a:latin typeface="Cambria" panose="02040503050406030204"/>
                  <a:ea typeface="+mn-lt"/>
                  <a:cs typeface="+mn-lt"/>
                </a:rPr>
                <a:t>  -System Objectives</a:t>
              </a:r>
            </a:p>
            <a:p>
              <a:pPr algn="ctr"/>
              <a:r>
                <a:rPr lang="en-US" sz="3600">
                  <a:solidFill>
                    <a:schemeClr val="accent5">
                      <a:lumMod val="20000"/>
                      <a:lumOff val="80000"/>
                    </a:schemeClr>
                  </a:solidFill>
                  <a:latin typeface="Cambria" panose="02040503050406030204"/>
                  <a:ea typeface="+mn-lt"/>
                  <a:cs typeface="+mn-lt"/>
                </a:rPr>
                <a:t>  -System Features</a:t>
              </a:r>
              <a:endParaRPr lang="en-US" sz="3600">
                <a:solidFill>
                  <a:schemeClr val="accent5">
                    <a:lumMod val="20000"/>
                    <a:lumOff val="80000"/>
                  </a:schemeClr>
                </a:solidFill>
                <a:latin typeface="Cambria" panose="02040503050406030204"/>
                <a:ea typeface="Cambria" panose="02040503050406030204"/>
              </a:endParaRPr>
            </a:p>
          </p:txBody>
        </p:sp>
      </p:grpSp>
      <p:grpSp>
        <p:nvGrpSpPr>
          <p:cNvPr id="88" name="Group 87"/>
          <p:cNvGrpSpPr/>
          <p:nvPr/>
        </p:nvGrpSpPr>
        <p:grpSpPr>
          <a:xfrm>
            <a:off x="-2613570" y="-3311"/>
            <a:ext cx="11759700" cy="6858000"/>
            <a:chOff x="-2540" y="-2541"/>
            <a:chExt cx="11759700" cy="6858000"/>
          </a:xfrm>
        </p:grpSpPr>
        <p:grpSp>
          <p:nvGrpSpPr>
            <p:cNvPr id="89" name="Group 88"/>
            <p:cNvGrpSpPr/>
            <p:nvPr/>
          </p:nvGrpSpPr>
          <p:grpSpPr>
            <a:xfrm>
              <a:off x="-2540" y="-2541"/>
              <a:ext cx="11759700" cy="6858000"/>
              <a:chOff x="-2540" y="-2541"/>
              <a:chExt cx="11759700" cy="6858000"/>
            </a:xfrm>
          </p:grpSpPr>
          <p:sp>
            <p:nvSpPr>
              <p:cNvPr id="92" name="Rectangle 91"/>
              <p:cNvSpPr/>
              <p:nvPr/>
            </p:nvSpPr>
            <p:spPr>
              <a:xfrm>
                <a:off x="-2540" y="-2541"/>
                <a:ext cx="11247434" cy="6858000"/>
              </a:xfrm>
              <a:prstGeom prst="rect">
                <a:avLst/>
              </a:prstGeom>
              <a:solidFill>
                <a:srgbClr val="1A998E"/>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ectangle: Rounded Corners 92"/>
              <p:cNvSpPr/>
              <p:nvPr/>
            </p:nvSpPr>
            <p:spPr>
              <a:xfrm>
                <a:off x="10906972" y="5514126"/>
                <a:ext cx="850188" cy="697606"/>
              </a:xfrm>
              <a:prstGeom prst="roundRect">
                <a:avLst/>
              </a:prstGeom>
              <a:solidFill>
                <a:srgbClr val="1A998E"/>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90" name="TextBox 3"/>
            <p:cNvSpPr txBox="1"/>
            <p:nvPr/>
          </p:nvSpPr>
          <p:spPr>
            <a:xfrm>
              <a:off x="5939517" y="387803"/>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a:solidFill>
                    <a:schemeClr val="accent5">
                      <a:lumMod val="20000"/>
                      <a:lumOff val="80000"/>
                    </a:schemeClr>
                  </a:solidFill>
                  <a:latin typeface="Bernard MT Condensed" panose="02050806060905020404"/>
                </a:rPr>
                <a:t>01</a:t>
              </a:r>
              <a:endParaRPr lang="en-US">
                <a:solidFill>
                  <a:schemeClr val="accent5">
                    <a:lumMod val="20000"/>
                    <a:lumOff val="80000"/>
                  </a:schemeClr>
                </a:solidFill>
              </a:endParaRPr>
            </a:p>
            <a:p>
              <a:pPr algn="ctr"/>
              <a:r>
                <a:rPr lang="en-US" sz="3200">
                  <a:solidFill>
                    <a:schemeClr val="accent5">
                      <a:lumMod val="20000"/>
                      <a:lumOff val="80000"/>
                    </a:schemeClr>
                  </a:solidFill>
                  <a:latin typeface="Bernard MT Condensed" panose="02050806060905020404"/>
                </a:rPr>
                <a:t>introduction </a:t>
              </a:r>
            </a:p>
          </p:txBody>
        </p:sp>
        <p:sp>
          <p:nvSpPr>
            <p:cNvPr id="91" name="TextBox 4"/>
            <p:cNvSpPr txBox="1"/>
            <p:nvPr/>
          </p:nvSpPr>
          <p:spPr>
            <a:xfrm>
              <a:off x="5368018" y="1809750"/>
              <a:ext cx="4891766" cy="2862322"/>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5">
                      <a:lumMod val="20000"/>
                      <a:lumOff val="80000"/>
                    </a:schemeClr>
                  </a:solidFill>
                  <a:latin typeface="Cambria" panose="02040503050406030204"/>
                  <a:ea typeface="+mn-lt"/>
                  <a:cs typeface="+mn-lt"/>
                </a:rPr>
                <a:t>  - Project Introduction</a:t>
              </a:r>
              <a:endParaRPr lang="en-US" sz="3600">
                <a:solidFill>
                  <a:schemeClr val="accent5">
                    <a:lumMod val="20000"/>
                    <a:lumOff val="80000"/>
                  </a:schemeClr>
                </a:solidFill>
                <a:latin typeface="Cambria" panose="02040503050406030204"/>
                <a:ea typeface="Cambria" panose="02040503050406030204"/>
                <a:cs typeface="Calibri" panose="020F0502020204030204"/>
              </a:endParaRPr>
            </a:p>
            <a:p>
              <a:pPr algn="ctr"/>
              <a:r>
                <a:rPr lang="en-US" sz="3600">
                  <a:solidFill>
                    <a:schemeClr val="accent5">
                      <a:lumMod val="20000"/>
                      <a:lumOff val="80000"/>
                    </a:schemeClr>
                  </a:solidFill>
                  <a:latin typeface="Cambria" panose="02040503050406030204"/>
                  <a:ea typeface="+mn-lt"/>
                  <a:cs typeface="+mn-lt"/>
                </a:rPr>
                <a:t>-Project Description</a:t>
              </a:r>
              <a:endParaRPr lang="en-US">
                <a:solidFill>
                  <a:schemeClr val="accent5">
                    <a:lumMod val="20000"/>
                    <a:lumOff val="80000"/>
                  </a:schemeClr>
                </a:solidFill>
                <a:latin typeface="Cambria" panose="02040503050406030204"/>
                <a:ea typeface="Cambria" panose="02040503050406030204"/>
              </a:endParaRPr>
            </a:p>
            <a:p>
              <a:pPr algn="ctr"/>
              <a:r>
                <a:rPr lang="en-US" sz="3600">
                  <a:solidFill>
                    <a:schemeClr val="accent5">
                      <a:lumMod val="20000"/>
                      <a:lumOff val="80000"/>
                    </a:schemeClr>
                  </a:solidFill>
                  <a:latin typeface="Cambria" panose="02040503050406030204"/>
                  <a:ea typeface="+mn-lt"/>
                  <a:cs typeface="+mn-lt"/>
                </a:rPr>
                <a:t>  -Problem definition</a:t>
              </a:r>
            </a:p>
            <a:p>
              <a:pPr algn="ctr"/>
              <a:r>
                <a:rPr lang="en-US" sz="3600">
                  <a:solidFill>
                    <a:schemeClr val="accent5">
                      <a:lumMod val="20000"/>
                      <a:lumOff val="80000"/>
                    </a:schemeClr>
                  </a:solidFill>
                  <a:latin typeface="Cambria" panose="02040503050406030204"/>
                  <a:ea typeface="+mn-lt"/>
                  <a:cs typeface="+mn-lt"/>
                </a:rPr>
                <a:t>  -System Objectives</a:t>
              </a:r>
            </a:p>
            <a:p>
              <a:pPr algn="ctr"/>
              <a:r>
                <a:rPr lang="en-US" sz="3600">
                  <a:solidFill>
                    <a:schemeClr val="accent5">
                      <a:lumMod val="20000"/>
                      <a:lumOff val="80000"/>
                    </a:schemeClr>
                  </a:solidFill>
                  <a:latin typeface="Cambria" panose="02040503050406030204"/>
                  <a:ea typeface="+mn-lt"/>
                  <a:cs typeface="+mn-lt"/>
                </a:rPr>
                <a:t>  -System Features</a:t>
              </a:r>
              <a:endParaRPr lang="en-US" sz="3600">
                <a:solidFill>
                  <a:schemeClr val="accent5">
                    <a:lumMod val="20000"/>
                    <a:lumOff val="80000"/>
                  </a:schemeClr>
                </a:solidFill>
                <a:latin typeface="Cambria" panose="02040503050406030204"/>
                <a:ea typeface="Cambria" panose="02040503050406030204"/>
              </a:endParaRPr>
            </a:p>
          </p:txBody>
        </p:sp>
      </p:grpSp>
      <p:grpSp>
        <p:nvGrpSpPr>
          <p:cNvPr id="114" name="Group 113"/>
          <p:cNvGrpSpPr/>
          <p:nvPr/>
        </p:nvGrpSpPr>
        <p:grpSpPr>
          <a:xfrm>
            <a:off x="-3029231" y="-2541"/>
            <a:ext cx="11728495" cy="6895920"/>
            <a:chOff x="-2540" y="-2541"/>
            <a:chExt cx="11728495" cy="6895920"/>
          </a:xfrm>
        </p:grpSpPr>
        <p:grpSp>
          <p:nvGrpSpPr>
            <p:cNvPr id="105" name="Group 104"/>
            <p:cNvGrpSpPr/>
            <p:nvPr/>
          </p:nvGrpSpPr>
          <p:grpSpPr>
            <a:xfrm>
              <a:off x="-2540" y="-2541"/>
              <a:ext cx="11728495" cy="6858000"/>
              <a:chOff x="-2540" y="-2541"/>
              <a:chExt cx="11728495" cy="6858000"/>
            </a:xfrm>
          </p:grpSpPr>
          <p:grpSp>
            <p:nvGrpSpPr>
              <p:cNvPr id="107" name="Group 106"/>
              <p:cNvGrpSpPr/>
              <p:nvPr/>
            </p:nvGrpSpPr>
            <p:grpSpPr>
              <a:xfrm>
                <a:off x="-2540" y="-2541"/>
                <a:ext cx="11727503" cy="6858000"/>
                <a:chOff x="-2540" y="-2541"/>
                <a:chExt cx="11727503" cy="6858000"/>
              </a:xfrm>
            </p:grpSpPr>
            <p:grpSp>
              <p:nvGrpSpPr>
                <p:cNvPr id="109" name="Group 108"/>
                <p:cNvGrpSpPr/>
                <p:nvPr/>
              </p:nvGrpSpPr>
              <p:grpSpPr>
                <a:xfrm>
                  <a:off x="-2540" y="-2541"/>
                  <a:ext cx="11727503" cy="6858000"/>
                  <a:chOff x="-2540" y="-2541"/>
                  <a:chExt cx="11727503" cy="6858000"/>
                </a:xfrm>
              </p:grpSpPr>
              <p:sp>
                <p:nvSpPr>
                  <p:cNvPr id="112" name="Rectangle 111"/>
                  <p:cNvSpPr/>
                  <p:nvPr/>
                </p:nvSpPr>
                <p:spPr>
                  <a:xfrm>
                    <a:off x="-2540" y="-2541"/>
                    <a:ext cx="11216640" cy="6858000"/>
                  </a:xfrm>
                  <a:prstGeom prst="rect">
                    <a:avLst/>
                  </a:prstGeom>
                  <a:solidFill>
                    <a:srgbClr val="23CBBB"/>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10877103" y="4526745"/>
                    <a:ext cx="847860" cy="697606"/>
                  </a:xfrm>
                  <a:prstGeom prst="roundRect">
                    <a:avLst/>
                  </a:prstGeom>
                  <a:solidFill>
                    <a:srgbClr val="23CBB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p:cNvSpPr txBox="1"/>
                <p:nvPr/>
              </p:nvSpPr>
              <p:spPr>
                <a:xfrm>
                  <a:off x="5544910" y="1027339"/>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dirty="0">
                      <a:solidFill>
                        <a:srgbClr val="106E65"/>
                      </a:solidFill>
                      <a:latin typeface="Bernard MT Condensed" panose="02050806060905020404"/>
                      <a:ea typeface="+mn-lt"/>
                      <a:cs typeface="+mn-lt"/>
                    </a:rPr>
                    <a:t>2</a:t>
                  </a:r>
                </a:p>
                <a:p>
                  <a:pPr algn="ctr"/>
                  <a:r>
                    <a:rPr lang="en-US" sz="3200" dirty="0">
                      <a:solidFill>
                        <a:srgbClr val="106E65"/>
                      </a:solidFill>
                      <a:latin typeface="Bernard MT Condensed" panose="02050806060905020404"/>
                      <a:ea typeface="+mn-lt"/>
                      <a:cs typeface="+mn-lt"/>
                    </a:rPr>
                    <a:t>RELATED WORK</a:t>
                  </a:r>
                  <a:endParaRPr lang="en-US" dirty="0">
                    <a:solidFill>
                      <a:srgbClr val="106E65"/>
                    </a:solidFill>
                    <a:latin typeface="Bernard MT Condensed" panose="02050806060905020404"/>
                  </a:endParaRPr>
                </a:p>
              </p:txBody>
            </p:sp>
            <p:sp>
              <p:nvSpPr>
                <p:cNvPr id="111" name="TextBox 110"/>
                <p:cNvSpPr txBox="1"/>
                <p:nvPr/>
              </p:nvSpPr>
              <p:spPr>
                <a:xfrm>
                  <a:off x="5585732" y="2177143"/>
                  <a:ext cx="474208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600" dirty="0">
                      <a:solidFill>
                        <a:schemeClr val="accent5">
                          <a:lumMod val="20000"/>
                          <a:lumOff val="80000"/>
                        </a:schemeClr>
                      </a:solidFill>
                      <a:latin typeface="Cambria" panose="02040503050406030204"/>
                      <a:ea typeface="+mn-lt"/>
                      <a:cs typeface="+mn-lt"/>
                    </a:rPr>
                    <a:t>  -</a:t>
                  </a:r>
                  <a:r>
                    <a:rPr lang="en-US" sz="3600" dirty="0">
                      <a:solidFill>
                        <a:srgbClr val="434343"/>
                      </a:solidFill>
                      <a:latin typeface="Cambria" panose="02040503050406030204"/>
                      <a:ea typeface="+mn-lt"/>
                      <a:cs typeface="+mn-lt"/>
                    </a:rPr>
                    <a:t>introduction </a:t>
                  </a:r>
                </a:p>
                <a:p>
                  <a:r>
                    <a:rPr lang="en-US" sz="3600" dirty="0">
                      <a:solidFill>
                        <a:srgbClr val="434343"/>
                      </a:solidFill>
                      <a:latin typeface="Cambria" panose="02040503050406030204"/>
                      <a:ea typeface="+mn-lt"/>
                      <a:cs typeface="+mn-lt"/>
                    </a:rPr>
                    <a:t>-Data set </a:t>
                  </a:r>
                  <a:endParaRPr lang="en-US" dirty="0">
                    <a:solidFill>
                      <a:srgbClr val="434343"/>
                    </a:solidFill>
                    <a:latin typeface="Cambria" panose="02040503050406030204"/>
                    <a:ea typeface="+mn-lt"/>
                    <a:cs typeface="+mn-lt"/>
                  </a:endParaRPr>
                </a:p>
                <a:p>
                  <a:r>
                    <a:rPr lang="en-US" sz="3600" dirty="0">
                      <a:solidFill>
                        <a:srgbClr val="434343"/>
                      </a:solidFill>
                      <a:latin typeface="Cambria" panose="02040503050406030204"/>
                      <a:ea typeface="+mn-lt"/>
                      <a:cs typeface="+mn-lt"/>
                    </a:rPr>
                    <a:t>-Summarization of Recent Works on Different Brain Tumor</a:t>
                  </a:r>
                  <a:endParaRPr lang="en-US" dirty="0">
                    <a:solidFill>
                      <a:srgbClr val="434343"/>
                    </a:solidFill>
                    <a:latin typeface="Cambria" panose="02040503050406030204"/>
                    <a:ea typeface="Cambria" panose="02040503050406030204"/>
                  </a:endParaRPr>
                </a:p>
              </p:txBody>
            </p:sp>
          </p:grpSp>
          <p:sp>
            <p:nvSpPr>
              <p:cNvPr id="108" name="TextBox 107"/>
              <p:cNvSpPr txBox="1"/>
              <p:nvPr/>
            </p:nvSpPr>
            <p:spPr>
              <a:xfrm>
                <a:off x="11249705" y="4500562"/>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2</a:t>
                </a:r>
              </a:p>
            </p:txBody>
          </p:sp>
        </p:grpSp>
        <p:pic>
          <p:nvPicPr>
            <p:cNvPr id="106" name="Graphic 105" descr="Presentation with bar chart with solid fill"/>
            <p:cNvPicPr>
              <a:picLocks noChangeAspect="1"/>
            </p:cNvPicPr>
            <p:nvPr/>
          </p:nvPicPr>
          <p:blipFill>
            <a:blip r:embed="rId4">
              <a:grayscl/>
              <a:extLst>
                <a:ext uri="{BEBA8EAE-BF5A-486C-A8C5-ECC9F3942E4B}">
                  <a14:imgProps xmlns:a14="http://schemas.microsoft.com/office/drawing/2010/main">
                    <a14:imgLayer r:embed="rId5">
                      <a14:imgEffect>
                        <a14:colorTemperature colorTemp="5900"/>
                      </a14:imgEffect>
                    </a14:imgLayer>
                  </a14:imgProps>
                </a:ext>
              </a:extLst>
            </a:blip>
            <a:stretch>
              <a:fillRect/>
            </a:stretch>
          </p:blipFill>
          <p:spPr>
            <a:xfrm>
              <a:off x="6727371" y="4958443"/>
              <a:ext cx="1934936" cy="1934936"/>
            </a:xfrm>
            <a:prstGeom prst="rect">
              <a:avLst/>
            </a:prstGeom>
          </p:spPr>
        </p:pic>
      </p:grpSp>
      <p:grpSp>
        <p:nvGrpSpPr>
          <p:cNvPr id="124" name="Group 123"/>
          <p:cNvGrpSpPr/>
          <p:nvPr/>
        </p:nvGrpSpPr>
        <p:grpSpPr>
          <a:xfrm>
            <a:off x="-9451545" y="24673"/>
            <a:ext cx="11728495" cy="6858000"/>
            <a:chOff x="-2540" y="-2541"/>
            <a:chExt cx="11728495" cy="6858000"/>
          </a:xfrm>
        </p:grpSpPr>
        <p:grpSp>
          <p:nvGrpSpPr>
            <p:cNvPr id="116" name="Group 115"/>
            <p:cNvGrpSpPr/>
            <p:nvPr/>
          </p:nvGrpSpPr>
          <p:grpSpPr>
            <a:xfrm>
              <a:off x="-2540" y="-2541"/>
              <a:ext cx="11728495" cy="6858000"/>
              <a:chOff x="-2540" y="-2541"/>
              <a:chExt cx="11728495" cy="6858000"/>
            </a:xfrm>
          </p:grpSpPr>
          <p:grpSp>
            <p:nvGrpSpPr>
              <p:cNvPr id="118" name="Group 117"/>
              <p:cNvGrpSpPr/>
              <p:nvPr/>
            </p:nvGrpSpPr>
            <p:grpSpPr>
              <a:xfrm>
                <a:off x="-2540" y="-2541"/>
                <a:ext cx="11727503" cy="6858000"/>
                <a:chOff x="-2540" y="-2541"/>
                <a:chExt cx="11727503" cy="6858000"/>
              </a:xfrm>
            </p:grpSpPr>
            <p:sp>
              <p:nvSpPr>
                <p:cNvPr id="122" name="Rectangle 121"/>
                <p:cNvSpPr/>
                <p:nvPr/>
              </p:nvSpPr>
              <p:spPr>
                <a:xfrm>
                  <a:off x="-2540" y="-2541"/>
                  <a:ext cx="11216640" cy="6858000"/>
                </a:xfrm>
                <a:prstGeom prst="rect">
                  <a:avLst/>
                </a:prstGeom>
                <a:solidFill>
                  <a:srgbClr val="69E5D9"/>
                </a:solidFill>
                <a:effectLst>
                  <a:outerShdw blurRad="1397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p:cNvSpPr/>
                <p:nvPr/>
              </p:nvSpPr>
              <p:spPr>
                <a:xfrm>
                  <a:off x="10877103" y="3432041"/>
                  <a:ext cx="847860" cy="697606"/>
                </a:xfrm>
                <a:prstGeom prst="roundRect">
                  <a:avLst/>
                </a:prstGeom>
                <a:solidFill>
                  <a:srgbClr val="69E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TextBox 118"/>
              <p:cNvSpPr txBox="1"/>
              <p:nvPr/>
            </p:nvSpPr>
            <p:spPr>
              <a:xfrm>
                <a:off x="5572125" y="1850571"/>
                <a:ext cx="461962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ea typeface="+mn-lt"/>
                    <a:cs typeface="+mn-lt"/>
                  </a:rPr>
                  <a:t> </a:t>
                </a:r>
                <a:r>
                  <a:rPr lang="en-US" sz="3600">
                    <a:solidFill>
                      <a:schemeClr val="accent5">
                        <a:lumMod val="20000"/>
                        <a:lumOff val="80000"/>
                      </a:schemeClr>
                    </a:solidFill>
                    <a:latin typeface="Cambria" panose="02040503050406030204"/>
                    <a:ea typeface="Cambria" panose="02040503050406030204"/>
                    <a:cs typeface="+mn-lt"/>
                  </a:rPr>
                  <a:t>-introduction </a:t>
                </a:r>
              </a:p>
              <a:p>
                <a:r>
                  <a:rPr lang="en-US" sz="3600">
                    <a:solidFill>
                      <a:schemeClr val="accent5">
                        <a:lumMod val="20000"/>
                        <a:lumOff val="80000"/>
                      </a:schemeClr>
                    </a:solidFill>
                    <a:latin typeface="Cambria" panose="02040503050406030204"/>
                    <a:ea typeface="+mn-lt"/>
                    <a:cs typeface="+mn-lt"/>
                  </a:rPr>
                  <a:t> -The targeted users </a:t>
                </a:r>
                <a:endParaRPr lang="en-US" sz="3600">
                  <a:solidFill>
                    <a:schemeClr val="accent5">
                      <a:lumMod val="20000"/>
                      <a:lumOff val="80000"/>
                    </a:schemeClr>
                  </a:solidFill>
                  <a:latin typeface="Cambria" panose="02040503050406030204"/>
                  <a:ea typeface="Cambria" panose="02040503050406030204"/>
                  <a:cs typeface="+mn-lt"/>
                </a:endParaRPr>
              </a:p>
              <a:p>
                <a:r>
                  <a:rPr lang="en-US" sz="3600">
                    <a:solidFill>
                      <a:schemeClr val="accent5">
                        <a:lumMod val="20000"/>
                        <a:lumOff val="80000"/>
                      </a:schemeClr>
                    </a:solidFill>
                    <a:latin typeface="Cambria" panose="02040503050406030204"/>
                    <a:ea typeface="+mn-lt"/>
                    <a:cs typeface="+mn-lt"/>
                  </a:rPr>
                  <a:t>-Functional requirement  </a:t>
                </a:r>
                <a:endParaRPr lang="en-US" sz="3600">
                  <a:solidFill>
                    <a:schemeClr val="accent5">
                      <a:lumMod val="20000"/>
                      <a:lumOff val="80000"/>
                    </a:schemeClr>
                  </a:solidFill>
                  <a:latin typeface="Cambria" panose="02040503050406030204"/>
                  <a:ea typeface="Cambria" panose="02040503050406030204"/>
                  <a:cs typeface="+mn-lt"/>
                </a:endParaRPr>
              </a:p>
              <a:p>
                <a:r>
                  <a:rPr lang="en-US" sz="3600">
                    <a:solidFill>
                      <a:schemeClr val="accent5">
                        <a:lumMod val="20000"/>
                        <a:lumOff val="80000"/>
                      </a:schemeClr>
                    </a:solidFill>
                    <a:latin typeface="Cambria" panose="02040503050406030204"/>
                    <a:ea typeface="+mn-lt"/>
                    <a:cs typeface="+mn-lt"/>
                  </a:rPr>
                  <a:t>-Non-Functional Requirements</a:t>
                </a:r>
                <a:endParaRPr lang="en-US" sz="3600">
                  <a:solidFill>
                    <a:schemeClr val="accent5">
                      <a:lumMod val="20000"/>
                      <a:lumOff val="80000"/>
                    </a:schemeClr>
                  </a:solidFill>
                  <a:latin typeface="Cambria" panose="02040503050406030204"/>
                  <a:ea typeface="Cambria" panose="02040503050406030204"/>
                </a:endParaRPr>
              </a:p>
            </p:txBody>
          </p:sp>
          <p:sp>
            <p:nvSpPr>
              <p:cNvPr id="120" name="TextBox 119"/>
              <p:cNvSpPr txBox="1"/>
              <p:nvPr/>
            </p:nvSpPr>
            <p:spPr>
              <a:xfrm>
                <a:off x="11249705" y="3493634"/>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3</a:t>
                </a:r>
              </a:p>
            </p:txBody>
          </p:sp>
          <p:sp>
            <p:nvSpPr>
              <p:cNvPr id="121" name="TextBox 120"/>
              <p:cNvSpPr txBox="1"/>
              <p:nvPr/>
            </p:nvSpPr>
            <p:spPr>
              <a:xfrm>
                <a:off x="5395231" y="768804"/>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accent5">
                        <a:lumMod val="20000"/>
                        <a:lumOff val="80000"/>
                      </a:schemeClr>
                    </a:solidFill>
                    <a:latin typeface="Bernard MT Condensed" panose="02050806060905020404"/>
                  </a:rPr>
                  <a:t>03</a:t>
                </a:r>
                <a:endParaRPr lang="en-US">
                  <a:solidFill>
                    <a:schemeClr val="accent5">
                      <a:lumMod val="20000"/>
                      <a:lumOff val="80000"/>
                    </a:schemeClr>
                  </a:solidFill>
                </a:endParaRPr>
              </a:p>
              <a:p>
                <a:pPr algn="ctr"/>
                <a:r>
                  <a:rPr lang="en-US" sz="3200">
                    <a:solidFill>
                      <a:schemeClr val="accent5">
                        <a:lumMod val="20000"/>
                        <a:lumOff val="80000"/>
                      </a:schemeClr>
                    </a:solidFill>
                    <a:latin typeface="Bernard MT Condensed" panose="02050806060905020404"/>
                    <a:ea typeface="+mn-lt"/>
                    <a:cs typeface="+mn-lt"/>
                  </a:rPr>
                  <a:t>Project Management</a:t>
                </a:r>
                <a:endParaRPr lang="en-US">
                  <a:solidFill>
                    <a:schemeClr val="accent5">
                      <a:lumMod val="20000"/>
                      <a:lumOff val="80000"/>
                    </a:schemeClr>
                  </a:solidFill>
                  <a:latin typeface="Bernard MT Condensed" panose="02050806060905020404"/>
                  <a:ea typeface="+mn-lt"/>
                  <a:cs typeface="+mn-lt"/>
                </a:endParaRPr>
              </a:p>
            </p:txBody>
          </p:sp>
        </p:grpSp>
        <p:pic>
          <p:nvPicPr>
            <p:cNvPr id="117" name="Graphic 116" descr="Clipboard with solid fill"/>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591300" y="5176157"/>
              <a:ext cx="1513114" cy="1499507"/>
            </a:xfrm>
            <a:prstGeom prst="rect">
              <a:avLst/>
            </a:prstGeom>
          </p:spPr>
        </p:pic>
      </p:grpSp>
      <p:grpSp>
        <p:nvGrpSpPr>
          <p:cNvPr id="134" name="Group 133"/>
          <p:cNvGrpSpPr/>
          <p:nvPr/>
        </p:nvGrpSpPr>
        <p:grpSpPr>
          <a:xfrm>
            <a:off x="-10190784" y="24673"/>
            <a:ext cx="11728495" cy="6963955"/>
            <a:chOff x="-2540" y="-2541"/>
            <a:chExt cx="11728495" cy="6963955"/>
          </a:xfrm>
        </p:grpSpPr>
        <p:grpSp>
          <p:nvGrpSpPr>
            <p:cNvPr id="126" name="Group 125"/>
            <p:cNvGrpSpPr/>
            <p:nvPr/>
          </p:nvGrpSpPr>
          <p:grpSpPr>
            <a:xfrm>
              <a:off x="-2540" y="-2541"/>
              <a:ext cx="11728495" cy="6858000"/>
              <a:chOff x="-2540" y="-2541"/>
              <a:chExt cx="11728495" cy="6858000"/>
            </a:xfrm>
          </p:grpSpPr>
          <p:grpSp>
            <p:nvGrpSpPr>
              <p:cNvPr id="128" name="Group 127"/>
              <p:cNvGrpSpPr/>
              <p:nvPr/>
            </p:nvGrpSpPr>
            <p:grpSpPr>
              <a:xfrm>
                <a:off x="-2540" y="-2541"/>
                <a:ext cx="11727503" cy="6858000"/>
                <a:chOff x="-2540" y="-2541"/>
                <a:chExt cx="11727503" cy="6858000"/>
              </a:xfrm>
            </p:grpSpPr>
            <p:sp>
              <p:nvSpPr>
                <p:cNvPr id="132" name="Rectangle 131"/>
                <p:cNvSpPr/>
                <p:nvPr/>
              </p:nvSpPr>
              <p:spPr>
                <a:xfrm>
                  <a:off x="-2540" y="-2541"/>
                  <a:ext cx="11216640" cy="6858000"/>
                </a:xfrm>
                <a:prstGeom prst="rect">
                  <a:avLst/>
                </a:prstGeom>
                <a:solidFill>
                  <a:srgbClr val="B7F3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Rounded Corners 132"/>
                <p:cNvSpPr/>
                <p:nvPr/>
              </p:nvSpPr>
              <p:spPr>
                <a:xfrm>
                  <a:off x="10877103" y="2004633"/>
                  <a:ext cx="847860" cy="697606"/>
                </a:xfrm>
                <a:prstGeom prst="roundRect">
                  <a:avLst/>
                </a:prstGeom>
                <a:solidFill>
                  <a:srgbClr val="B7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TextBox 128"/>
              <p:cNvSpPr txBox="1"/>
              <p:nvPr/>
            </p:nvSpPr>
            <p:spPr>
              <a:xfrm>
                <a:off x="5721804" y="1231445"/>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dirty="0">
                    <a:solidFill>
                      <a:schemeClr val="tx1">
                        <a:lumMod val="65000"/>
                        <a:lumOff val="35000"/>
                      </a:schemeClr>
                    </a:solidFill>
                    <a:latin typeface="Bernard MT Condensed" panose="02050806060905020404"/>
                  </a:rPr>
                  <a:t>01</a:t>
                </a:r>
                <a:endParaRPr lang="en-US" dirty="0">
                  <a:solidFill>
                    <a:schemeClr val="tx1">
                      <a:lumMod val="65000"/>
                      <a:lumOff val="35000"/>
                    </a:schemeClr>
                  </a:solidFill>
                </a:endParaRPr>
              </a:p>
              <a:p>
                <a:pPr algn="ctr"/>
                <a:r>
                  <a:rPr lang="en-US" sz="3200" dirty="0">
                    <a:solidFill>
                      <a:schemeClr val="tx1">
                        <a:lumMod val="65000"/>
                        <a:lumOff val="35000"/>
                      </a:schemeClr>
                    </a:solidFill>
                    <a:latin typeface="Bernard MT Condensed" panose="02050806060905020404"/>
                    <a:ea typeface="+mn-lt"/>
                    <a:cs typeface="+mn-lt"/>
                  </a:rPr>
                  <a:t>System Design</a:t>
                </a:r>
                <a:r>
                  <a:rPr lang="en-US" sz="3200" dirty="0">
                    <a:solidFill>
                      <a:schemeClr val="tx1">
                        <a:lumMod val="65000"/>
                        <a:lumOff val="35000"/>
                      </a:schemeClr>
                    </a:solidFill>
                    <a:latin typeface="Bernard MT Condensed" panose="02050806060905020404"/>
                  </a:rPr>
                  <a:t> </a:t>
                </a:r>
                <a:endParaRPr lang="en-US" dirty="0">
                  <a:solidFill>
                    <a:schemeClr val="tx1">
                      <a:lumMod val="65000"/>
                      <a:lumOff val="35000"/>
                    </a:schemeClr>
                  </a:solidFill>
                </a:endParaRPr>
              </a:p>
            </p:txBody>
          </p:sp>
          <p:sp>
            <p:nvSpPr>
              <p:cNvPr id="130" name="TextBox 129"/>
              <p:cNvSpPr txBox="1"/>
              <p:nvPr/>
            </p:nvSpPr>
            <p:spPr>
              <a:xfrm>
                <a:off x="5803445" y="2340429"/>
                <a:ext cx="461962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600" dirty="0">
                    <a:solidFill>
                      <a:schemeClr val="accent5">
                        <a:lumMod val="20000"/>
                        <a:lumOff val="80000"/>
                      </a:schemeClr>
                    </a:solidFill>
                    <a:latin typeface="Cambria" panose="02040503050406030204"/>
                    <a:ea typeface="+mn-lt"/>
                    <a:cs typeface="+mn-lt"/>
                  </a:rPr>
                  <a:t>  </a:t>
                </a:r>
                <a:r>
                  <a:rPr lang="en-US" sz="3600" dirty="0">
                    <a:solidFill>
                      <a:schemeClr val="tx1">
                        <a:lumMod val="65000"/>
                        <a:lumOff val="35000"/>
                      </a:schemeClr>
                    </a:solidFill>
                    <a:latin typeface="Cambria" panose="02040503050406030204"/>
                    <a:ea typeface="Cambria" panose="02040503050406030204"/>
                    <a:cs typeface="+mn-lt"/>
                  </a:rPr>
                  <a:t>-introduction </a:t>
                </a:r>
              </a:p>
              <a:p>
                <a:r>
                  <a:rPr lang="en-US" sz="3600" dirty="0">
                    <a:solidFill>
                      <a:schemeClr val="tx1">
                        <a:lumMod val="65000"/>
                        <a:lumOff val="35000"/>
                      </a:schemeClr>
                    </a:solidFill>
                    <a:latin typeface="Cambria" panose="02040503050406030204"/>
                    <a:ea typeface="+mn-lt"/>
                    <a:cs typeface="+mn-lt"/>
                  </a:rPr>
                  <a:t>-use case diagram</a:t>
                </a:r>
                <a:endParaRPr lang="en-US" sz="3600" dirty="0">
                  <a:solidFill>
                    <a:schemeClr val="tx1">
                      <a:lumMod val="65000"/>
                      <a:lumOff val="35000"/>
                    </a:schemeClr>
                  </a:solidFill>
                  <a:latin typeface="Cambria" panose="02040503050406030204"/>
                  <a:ea typeface="Cambria" panose="02040503050406030204"/>
                  <a:cs typeface="+mn-lt"/>
                </a:endParaRPr>
              </a:p>
              <a:p>
                <a:r>
                  <a:rPr lang="en-US" sz="3600" dirty="0">
                    <a:solidFill>
                      <a:schemeClr val="tx1">
                        <a:lumMod val="65000"/>
                        <a:lumOff val="35000"/>
                      </a:schemeClr>
                    </a:solidFill>
                    <a:latin typeface="Cambria" panose="02040503050406030204"/>
                    <a:ea typeface="+mn-lt"/>
                    <a:cs typeface="+mn-lt"/>
                  </a:rPr>
                  <a:t>-Activity Diagram</a:t>
                </a:r>
                <a:endParaRPr lang="en-US" sz="3600" dirty="0">
                  <a:solidFill>
                    <a:schemeClr val="tx1">
                      <a:lumMod val="65000"/>
                      <a:lumOff val="35000"/>
                    </a:schemeClr>
                  </a:solidFill>
                  <a:latin typeface="Cambria" panose="02040503050406030204"/>
                  <a:ea typeface="Cambria" panose="02040503050406030204"/>
                  <a:cs typeface="+mn-lt"/>
                </a:endParaRPr>
              </a:p>
              <a:p>
                <a:r>
                  <a:rPr lang="en-US" sz="3600" dirty="0">
                    <a:solidFill>
                      <a:schemeClr val="tx1">
                        <a:lumMod val="65000"/>
                        <a:lumOff val="35000"/>
                      </a:schemeClr>
                    </a:solidFill>
                    <a:latin typeface="Cambria" panose="02040503050406030204"/>
                    <a:ea typeface="+mn-lt"/>
                    <a:cs typeface="+mn-lt"/>
                  </a:rPr>
                  <a:t> -Sequence Diagram </a:t>
                </a:r>
                <a:endParaRPr lang="en-US" sz="3600" dirty="0">
                  <a:solidFill>
                    <a:schemeClr val="tx1">
                      <a:lumMod val="65000"/>
                      <a:lumOff val="35000"/>
                    </a:schemeClr>
                  </a:solidFill>
                  <a:latin typeface="Cambria" panose="02040503050406030204"/>
                  <a:ea typeface="Cambria" panose="02040503050406030204"/>
                  <a:cs typeface="+mn-lt"/>
                </a:endParaRPr>
              </a:p>
              <a:p>
                <a:r>
                  <a:rPr lang="en-US" sz="3600" dirty="0">
                    <a:solidFill>
                      <a:schemeClr val="tx1">
                        <a:lumMod val="65000"/>
                        <a:lumOff val="35000"/>
                      </a:schemeClr>
                    </a:solidFill>
                    <a:latin typeface="Cambria" panose="02040503050406030204"/>
                    <a:ea typeface="+mn-lt"/>
                    <a:cs typeface="+mn-lt"/>
                  </a:rPr>
                  <a:t> -Class Diagram</a:t>
                </a:r>
                <a:endParaRPr lang="en-US" sz="3600" dirty="0">
                  <a:solidFill>
                    <a:schemeClr val="tx1">
                      <a:lumMod val="65000"/>
                      <a:lumOff val="35000"/>
                    </a:schemeClr>
                  </a:solidFill>
                  <a:latin typeface="Cambria" panose="02040503050406030204"/>
                  <a:ea typeface="Cambria" panose="02040503050406030204"/>
                </a:endParaRPr>
              </a:p>
            </p:txBody>
          </p:sp>
          <p:sp>
            <p:nvSpPr>
              <p:cNvPr id="131" name="TextBox 130"/>
              <p:cNvSpPr txBox="1"/>
              <p:nvPr/>
            </p:nvSpPr>
            <p:spPr>
              <a:xfrm>
                <a:off x="11249705" y="2037669"/>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4</a:t>
                </a:r>
              </a:p>
            </p:txBody>
          </p:sp>
        </p:grpSp>
        <p:pic>
          <p:nvPicPr>
            <p:cNvPr id="127" name="Graphic 126" descr="Ui Ux outline"/>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727371" y="5121729"/>
              <a:ext cx="1839685" cy="1839685"/>
            </a:xfrm>
            <a:prstGeom prst="rect">
              <a:avLst/>
            </a:prstGeom>
          </p:spPr>
        </p:pic>
      </p:grpSp>
      <p:sp>
        <p:nvSpPr>
          <p:cNvPr id="135" name="TextBox 134"/>
          <p:cNvSpPr txBox="1"/>
          <p:nvPr/>
        </p:nvSpPr>
        <p:spPr>
          <a:xfrm>
            <a:off x="8703758" y="5484769"/>
            <a:ext cx="5102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4000">
                <a:solidFill>
                  <a:schemeClr val="bg1"/>
                </a:solidFill>
                <a:latin typeface="Bernard MT Condensed" panose="02050806060905020404"/>
              </a:rPr>
              <a:t>1</a:t>
            </a:r>
          </a:p>
        </p:txBody>
      </p:sp>
      <p:sp>
        <p:nvSpPr>
          <p:cNvPr id="12" name="TextBox 11"/>
          <p:cNvSpPr txBox="1"/>
          <p:nvPr/>
        </p:nvSpPr>
        <p:spPr>
          <a:xfrm>
            <a:off x="9437156" y="3248565"/>
            <a:ext cx="4259504" cy="645160"/>
          </a:xfrm>
          <a:prstGeom prst="rect">
            <a:avLst/>
          </a:prstGeom>
          <a:noFill/>
          <a:effectLst>
            <a:outerShdw blurRad="254000" dist="419100" dir="2700000">
              <a:srgbClr val="000000">
                <a:alpha val="40000"/>
              </a:srgbClr>
            </a:outerShdw>
          </a:effectLst>
        </p:spPr>
        <p:txBody>
          <a:bodyPr rot="0" spcFirstLastPara="0" vertOverflow="overflow" horzOverflow="overflow" vert="horz" wrap="square" lIns="91440" tIns="45720" rIns="91440" bIns="45720" numCol="1" spcCol="0" rtlCol="0" fromWordArt="0" anchor="t" anchorCtr="0" forceAA="0" compatLnSpc="1">
            <a:spAutoFit/>
          </a:bodyPr>
          <a:lstStyle/>
          <a:p>
            <a:r>
              <a:rPr lang="en-US" sz="3600" b="1" dirty="0">
                <a:solidFill>
                  <a:schemeClr val="bg1"/>
                </a:solidFill>
                <a:latin typeface="Adobe Caslon Pro" panose="0205050205050A020403" charset="0"/>
                <a:cs typeface="Adobe Caslon Pro" panose="0205050205050A020403" charset="0"/>
              </a:rPr>
              <a:t>Content </a:t>
            </a:r>
          </a:p>
        </p:txBody>
      </p:sp>
      <p:sp>
        <p:nvSpPr>
          <p:cNvPr id="46" name="Google Shape;370;p38"/>
          <p:cNvSpPr/>
          <p:nvPr/>
        </p:nvSpPr>
        <p:spPr>
          <a:xfrm>
            <a:off x="7241470" y="-1309978"/>
            <a:ext cx="2723200" cy="2723200"/>
          </a:xfrm>
          <a:prstGeom prst="ellipse">
            <a:avLst/>
          </a:prstGeom>
          <a:noFill/>
          <a:ln w="19050" cap="flat" cmpd="sng">
            <a:solidFill>
              <a:srgbClr val="1A998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 name="Google Shape;369;p38"/>
          <p:cNvSpPr/>
          <p:nvPr/>
        </p:nvSpPr>
        <p:spPr>
          <a:xfrm>
            <a:off x="11046037" y="5527733"/>
            <a:ext cx="2009600" cy="20096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pic>
        <p:nvPicPr>
          <p:cNvPr id="50" name="Picture 49"/>
          <p:cNvPicPr>
            <a:picLocks noChangeAspect="1"/>
          </p:cNvPicPr>
          <p:nvPr/>
        </p:nvPicPr>
        <p:blipFill>
          <a:blip r:embed="rId10"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750" y="325191"/>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3" name="Google Shape;690;p87"/>
          <p:cNvSpPr txBox="1">
            <a:spLocks noGrp="1"/>
          </p:cNvSpPr>
          <p:nvPr>
            <p:ph type="title"/>
          </p:nvPr>
        </p:nvSpPr>
        <p:spPr>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200"/>
              <a:buFont typeface="Bree Serif"/>
              <a:buNone/>
              <a:defRPr sz="4500" b="0" i="0" u="none" strike="noStrike" cap="none">
                <a:solidFill>
                  <a:schemeClr val="lt2"/>
                </a:solidFill>
                <a:latin typeface="Bree Serif"/>
                <a:ea typeface="Bree Serif"/>
                <a:cs typeface="Bree Serif"/>
                <a:sym typeface="Bree Serif"/>
              </a:defRPr>
            </a:lvl1pPr>
            <a:lvl2pPr marR="0" lvl="1"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2pPr>
            <a:lvl3pPr marR="0" lvl="2"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3pPr>
            <a:lvl4pPr marR="0" lvl="3"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4pPr>
            <a:lvl5pPr marR="0" lvl="4"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5pPr>
            <a:lvl6pPr marR="0" lvl="5"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6pPr>
            <a:lvl7pPr marR="0" lvl="6"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7pPr>
            <a:lvl8pPr marR="0" lvl="7"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8pPr>
            <a:lvl9pPr marR="0" lvl="8"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9pPr>
          </a:lstStyle>
          <a:p>
            <a:r>
              <a:rPr lang="en-US" sz="3200" dirty="0">
                <a:solidFill>
                  <a:srgbClr val="FFC000"/>
                </a:solidFill>
                <a:latin typeface="Adobe Gothic Std B" panose="020B0800000000000000" pitchFamily="34" charset="-128"/>
                <a:ea typeface="Adobe Gothic Std B" panose="020B0800000000000000" pitchFamily="34" charset="-128"/>
              </a:rPr>
              <a:t>The confusion matrix</a:t>
            </a:r>
          </a:p>
        </p:txBody>
      </p:sp>
      <p:sp>
        <p:nvSpPr>
          <p:cNvPr id="4" name="Google Shape;689;p87"/>
          <p:cNvSpPr txBox="1">
            <a:spLocks noGrp="1"/>
          </p:cNvSpPr>
          <p:nvPr/>
        </p:nvSpPr>
        <p:spPr>
          <a:xfrm flipH="1">
            <a:off x="2286066" y="2965276"/>
            <a:ext cx="3955800" cy="24798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200"/>
              <a:buFont typeface="Bree Serif"/>
              <a:buNone/>
              <a:defRPr sz="4500" b="0" i="0" u="none" strike="noStrike" cap="none">
                <a:solidFill>
                  <a:schemeClr val="lt2"/>
                </a:solidFill>
                <a:latin typeface="Bree Serif"/>
                <a:ea typeface="Bree Serif"/>
                <a:cs typeface="Bree Serif"/>
                <a:sym typeface="Bree Serif"/>
              </a:defRPr>
            </a:lvl1pPr>
            <a:lvl2pPr marR="0" lvl="1"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2pPr>
            <a:lvl3pPr marR="0" lvl="2"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3pPr>
            <a:lvl4pPr marR="0" lvl="3"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4pPr>
            <a:lvl5pPr marR="0" lvl="4"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5pPr>
            <a:lvl6pPr marR="0" lvl="5"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6pPr>
            <a:lvl7pPr marR="0" lvl="6"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7pPr>
            <a:lvl8pPr marR="0" lvl="7"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8pPr>
            <a:lvl9pPr marR="0" lvl="8"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9pPr>
          </a:lstStyle>
          <a:p>
            <a:r>
              <a:rPr lang="en-GB" dirty="0"/>
              <a:t>02</a:t>
            </a:r>
            <a:endParaRPr dirty="0"/>
          </a:p>
        </p:txBody>
      </p:sp>
      <p:sp>
        <p:nvSpPr>
          <p:cNvPr id="5" name="Google Shape;691;p87"/>
          <p:cNvSpPr txBox="1">
            <a:spLocks noGrp="1"/>
          </p:cNvSpPr>
          <p:nvPr/>
        </p:nvSpPr>
        <p:spPr>
          <a:xfrm flipH="1">
            <a:off x="5946210" y="2266123"/>
            <a:ext cx="4778112" cy="409884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2100"/>
              <a:buFont typeface="Roboto"/>
              <a:buNone/>
              <a:defRPr sz="18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9pPr>
          </a:lstStyle>
          <a:p>
            <a:pPr marL="0" indent="0">
              <a:lnSpc>
                <a:spcPct val="115000"/>
              </a:lnSpc>
              <a:buClr>
                <a:schemeClr val="dk1"/>
              </a:buClr>
              <a:buSzPts val="1100"/>
            </a:pPr>
            <a:r>
              <a:rPr lang="en-US" sz="2400" dirty="0"/>
              <a:t> Figures provide a visual representation of the performance of the model. </a:t>
            </a:r>
          </a:p>
          <a:p>
            <a:pPr marL="0" indent="0">
              <a:lnSpc>
                <a:spcPct val="115000"/>
              </a:lnSpc>
              <a:buClr>
                <a:schemeClr val="dk1"/>
              </a:buClr>
              <a:buSzPts val="1100"/>
            </a:pPr>
            <a:endParaRPr lang="en-US" sz="2400" dirty="0"/>
          </a:p>
          <a:p>
            <a:pPr marL="0" indent="0">
              <a:lnSpc>
                <a:spcPct val="115000"/>
              </a:lnSpc>
              <a:buClr>
                <a:schemeClr val="dk1"/>
              </a:buClr>
              <a:buSzPts val="1100"/>
            </a:pPr>
            <a:r>
              <a:rPr lang="en-US" sz="2400" dirty="0"/>
              <a:t>show that the majority of the images were correctly classified, with only a small number of misclassifications.</a:t>
            </a:r>
          </a:p>
          <a:p>
            <a:pPr marL="0" indent="0">
              <a:spcBef>
                <a:spcPts val="1600"/>
              </a:spcBef>
            </a:pPr>
            <a:endParaRPr dirty="0"/>
          </a:p>
        </p:txBody>
      </p:sp>
      <p:pic>
        <p:nvPicPr>
          <p:cNvPr id="6" name="Google Shape;445;p71" descr="A picture containing screenshot, square, text, rectangle&#10;&#10;Description automatically generated"/>
          <p:cNvPicPr preferRelativeResize="0"/>
          <p:nvPr/>
        </p:nvPicPr>
        <p:blipFill rotWithShape="1">
          <a:blip r:embed="rId2"/>
          <a:srcRect/>
          <a:stretch>
            <a:fillRect/>
          </a:stretch>
        </p:blipFill>
        <p:spPr>
          <a:xfrm>
            <a:off x="765313" y="1779104"/>
            <a:ext cx="5115519" cy="4004163"/>
          </a:xfrm>
          <a:prstGeom prst="rect">
            <a:avLst/>
          </a:prstGeom>
          <a:noFill/>
          <a:ln>
            <a:noFill/>
          </a:ln>
        </p:spPr>
      </p:pic>
      <p:sp>
        <p:nvSpPr>
          <p:cNvPr id="7" name="Google Shape;371;p38"/>
          <p:cNvSpPr/>
          <p:nvPr/>
        </p:nvSpPr>
        <p:spPr>
          <a:xfrm>
            <a:off x="4236969" y="5781951"/>
            <a:ext cx="1994257" cy="1994549"/>
          </a:xfrm>
          <a:prstGeom prst="ellipse">
            <a:avLst/>
          </a:prstGeom>
          <a:solidFill>
            <a:srgbClr val="69E5D9"/>
          </a:solidFill>
          <a:ln>
            <a:noFill/>
          </a:ln>
        </p:spPr>
        <p:txBody>
          <a:bodyPr spcFirstLastPara="1" wrap="square" lIns="121900" tIns="121900" rIns="121900" bIns="121900" anchor="ctr" anchorCtr="0">
            <a:noAutofit/>
          </a:bodyPr>
          <a:lstStyle/>
          <a:p>
            <a:endParaRPr sz="2400"/>
          </a:p>
        </p:txBody>
      </p:sp>
      <p:sp>
        <p:nvSpPr>
          <p:cNvPr id="8" name="Google Shape;371;p38"/>
          <p:cNvSpPr/>
          <p:nvPr/>
        </p:nvSpPr>
        <p:spPr>
          <a:xfrm>
            <a:off x="10356671" y="-215445"/>
            <a:ext cx="1994257" cy="1994549"/>
          </a:xfrm>
          <a:prstGeom prst="ellipse">
            <a:avLst/>
          </a:prstGeom>
          <a:solidFill>
            <a:srgbClr val="69E5D9"/>
          </a:solidFill>
          <a:ln>
            <a:noFill/>
          </a:ln>
        </p:spPr>
        <p:txBody>
          <a:bodyPr spcFirstLastPara="1" wrap="square" lIns="121900" tIns="121900" rIns="121900" bIns="121900" anchor="ctr" anchorCtr="0">
            <a:noAutofit/>
          </a:bodyPr>
          <a:lstStyle/>
          <a:p>
            <a:endParaRPr sz="2400"/>
          </a:p>
        </p:txBody>
      </p:sp>
      <p:sp>
        <p:nvSpPr>
          <p:cNvPr id="9" name="Google Shape;371;p38"/>
          <p:cNvSpPr/>
          <p:nvPr/>
        </p:nvSpPr>
        <p:spPr>
          <a:xfrm>
            <a:off x="-496956" y="-1013418"/>
            <a:ext cx="1994257" cy="1994549"/>
          </a:xfrm>
          <a:prstGeom prst="ellipse">
            <a:avLst/>
          </a:prstGeom>
          <a:solidFill>
            <a:srgbClr val="FFFF00"/>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806275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Adobe Gothic Std B" panose="020B0800000000000000" pitchFamily="34" charset="-128"/>
                <a:ea typeface="Adobe Gothic Std B" panose="020B0800000000000000" pitchFamily="34" charset="-128"/>
              </a:rPr>
              <a:t>second scenario</a:t>
            </a:r>
            <a:r>
              <a:rPr lang="en-US" dirty="0"/>
              <a:t/>
            </a:r>
            <a:br>
              <a:rPr lang="en-US" dirty="0"/>
            </a:br>
            <a:endParaRPr lang="ar-EG" dirty="0"/>
          </a:p>
        </p:txBody>
      </p:sp>
      <p:sp>
        <p:nvSpPr>
          <p:cNvPr id="4" name="Google Shape;691;p87"/>
          <p:cNvSpPr txBox="1">
            <a:spLocks noGrp="1"/>
          </p:cNvSpPr>
          <p:nvPr/>
        </p:nvSpPr>
        <p:spPr>
          <a:xfrm flipH="1">
            <a:off x="6882107" y="2816225"/>
            <a:ext cx="4294425" cy="286150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2100"/>
              <a:buFont typeface="Roboto"/>
              <a:buNone/>
              <a:defRPr sz="18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9pPr>
          </a:lstStyle>
          <a:p>
            <a:pPr marL="0" indent="0">
              <a:lnSpc>
                <a:spcPct val="115000"/>
              </a:lnSpc>
              <a:buClr>
                <a:schemeClr val="dk1"/>
              </a:buClr>
              <a:buSzPts val="1100"/>
            </a:pPr>
            <a:r>
              <a:rPr lang="en-US" sz="2400" dirty="0"/>
              <a:t>the brain tumor classification model was trained and tested on 11450 images, with 80% used for training and 20% for testing. The model achieved an accuracy of 99.5%.</a:t>
            </a:r>
          </a:p>
          <a:p>
            <a:pPr marL="0" indent="0">
              <a:spcBef>
                <a:spcPts val="1600"/>
              </a:spcBef>
            </a:pPr>
            <a:endParaRPr dirty="0"/>
          </a:p>
        </p:txBody>
      </p:sp>
      <p:pic>
        <p:nvPicPr>
          <p:cNvPr id="5" name="table"/>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87475" y="2425963"/>
            <a:ext cx="5680663" cy="3251771"/>
          </a:xfrm>
          <a:prstGeom prst="rect">
            <a:avLst/>
          </a:prstGeom>
        </p:spPr>
      </p:pic>
      <p:sp>
        <p:nvSpPr>
          <p:cNvPr id="6" name="Google Shape;370;p38"/>
          <p:cNvSpPr/>
          <p:nvPr/>
        </p:nvSpPr>
        <p:spPr>
          <a:xfrm>
            <a:off x="10558911" y="-1074217"/>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370;p38"/>
          <p:cNvSpPr/>
          <p:nvPr/>
        </p:nvSpPr>
        <p:spPr>
          <a:xfrm>
            <a:off x="119511" y="-779356"/>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370;p38"/>
          <p:cNvSpPr/>
          <p:nvPr/>
        </p:nvSpPr>
        <p:spPr>
          <a:xfrm>
            <a:off x="10830400" y="5038349"/>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607457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3" name="Google Shape;690;p87"/>
          <p:cNvSpPr txBox="1">
            <a:spLocks noGrp="1"/>
          </p:cNvSpPr>
          <p:nvPr>
            <p:ph type="title"/>
          </p:nvPr>
        </p:nvSpPr>
        <p:spPr>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200"/>
              <a:buFont typeface="Bree Serif"/>
              <a:buNone/>
              <a:defRPr sz="4500" b="0" i="0" u="none" strike="noStrike" cap="none">
                <a:solidFill>
                  <a:schemeClr val="lt2"/>
                </a:solidFill>
                <a:latin typeface="Bree Serif"/>
                <a:ea typeface="Bree Serif"/>
                <a:cs typeface="Bree Serif"/>
                <a:sym typeface="Bree Serif"/>
              </a:defRPr>
            </a:lvl1pPr>
            <a:lvl2pPr marR="0" lvl="1"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2pPr>
            <a:lvl3pPr marR="0" lvl="2"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3pPr>
            <a:lvl4pPr marR="0" lvl="3"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4pPr>
            <a:lvl5pPr marR="0" lvl="4"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5pPr>
            <a:lvl6pPr marR="0" lvl="5"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6pPr>
            <a:lvl7pPr marR="0" lvl="6"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7pPr>
            <a:lvl8pPr marR="0" lvl="7"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8pPr>
            <a:lvl9pPr marR="0" lvl="8"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9pPr>
          </a:lstStyle>
          <a:p>
            <a:r>
              <a:rPr lang="en-US" sz="3200" dirty="0">
                <a:solidFill>
                  <a:srgbClr val="FFC000"/>
                </a:solidFill>
                <a:latin typeface="Adobe Gothic Std B" panose="020B0800000000000000" pitchFamily="34" charset="-128"/>
                <a:ea typeface="Adobe Gothic Std B" panose="020B0800000000000000" pitchFamily="34" charset="-128"/>
              </a:rPr>
              <a:t>The confusion matrix</a:t>
            </a:r>
          </a:p>
        </p:txBody>
      </p:sp>
      <p:sp>
        <p:nvSpPr>
          <p:cNvPr id="4" name="Google Shape;689;p87"/>
          <p:cNvSpPr txBox="1">
            <a:spLocks noGrp="1"/>
          </p:cNvSpPr>
          <p:nvPr/>
        </p:nvSpPr>
        <p:spPr>
          <a:xfrm flipH="1">
            <a:off x="1825016" y="2592500"/>
            <a:ext cx="3955800" cy="24798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200"/>
              <a:buFont typeface="Bree Serif"/>
              <a:buNone/>
              <a:defRPr sz="4500" b="0" i="0" u="none" strike="noStrike" cap="none">
                <a:solidFill>
                  <a:schemeClr val="lt2"/>
                </a:solidFill>
                <a:latin typeface="Bree Serif"/>
                <a:ea typeface="Bree Serif"/>
                <a:cs typeface="Bree Serif"/>
                <a:sym typeface="Bree Serif"/>
              </a:defRPr>
            </a:lvl1pPr>
            <a:lvl2pPr marR="0" lvl="1"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2pPr>
            <a:lvl3pPr marR="0" lvl="2"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3pPr>
            <a:lvl4pPr marR="0" lvl="3"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4pPr>
            <a:lvl5pPr marR="0" lvl="4"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5pPr>
            <a:lvl6pPr marR="0" lvl="5"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6pPr>
            <a:lvl7pPr marR="0" lvl="6"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7pPr>
            <a:lvl8pPr marR="0" lvl="7"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8pPr>
            <a:lvl9pPr marR="0" lvl="8" algn="ctr" rtl="0">
              <a:lnSpc>
                <a:spcPct val="100000"/>
              </a:lnSpc>
              <a:spcBef>
                <a:spcPts val="0"/>
              </a:spcBef>
              <a:spcAft>
                <a:spcPts val="0"/>
              </a:spcAft>
              <a:buClr>
                <a:schemeClr val="lt2"/>
              </a:buClr>
              <a:buSzPts val="4200"/>
              <a:buFont typeface="Libre Baskerville"/>
              <a:buNone/>
              <a:defRPr sz="4200" b="0" i="0" u="none" strike="noStrike" cap="none">
                <a:solidFill>
                  <a:schemeClr val="lt2"/>
                </a:solidFill>
                <a:latin typeface="Libre Baskerville"/>
                <a:ea typeface="Libre Baskerville"/>
                <a:cs typeface="Libre Baskerville"/>
                <a:sym typeface="Libre Baskerville"/>
              </a:defRPr>
            </a:lvl9pPr>
          </a:lstStyle>
          <a:p>
            <a:r>
              <a:rPr lang="en-GB" dirty="0"/>
              <a:t>02</a:t>
            </a:r>
            <a:endParaRPr dirty="0"/>
          </a:p>
        </p:txBody>
      </p:sp>
      <p:sp>
        <p:nvSpPr>
          <p:cNvPr id="5" name="Google Shape;691;p87"/>
          <p:cNvSpPr txBox="1">
            <a:spLocks noGrp="1"/>
          </p:cNvSpPr>
          <p:nvPr/>
        </p:nvSpPr>
        <p:spPr>
          <a:xfrm flipH="1">
            <a:off x="6096000" y="2220799"/>
            <a:ext cx="5728691" cy="286150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2100"/>
              <a:buFont typeface="Roboto"/>
              <a:buNone/>
              <a:defRPr sz="18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9pPr>
          </a:lstStyle>
          <a:p>
            <a:pPr marL="0" indent="0">
              <a:lnSpc>
                <a:spcPct val="115000"/>
              </a:lnSpc>
              <a:buClr>
                <a:schemeClr val="dk1"/>
              </a:buClr>
              <a:buSzPts val="1100"/>
            </a:pPr>
            <a:r>
              <a:rPr lang="en-US" sz="3200" dirty="0"/>
              <a:t>show that the majority of the images were correctly classified, with only a small number of misclassifications.</a:t>
            </a:r>
          </a:p>
          <a:p>
            <a:pPr marL="0" indent="0">
              <a:spcBef>
                <a:spcPts val="1600"/>
              </a:spcBef>
            </a:pPr>
            <a:endParaRPr sz="1400" dirty="0"/>
          </a:p>
        </p:txBody>
      </p:sp>
      <p:pic>
        <p:nvPicPr>
          <p:cNvPr id="6" name="Google Shape;465;p73"/>
          <p:cNvPicPr preferRelativeResize="0"/>
          <p:nvPr/>
        </p:nvPicPr>
        <p:blipFill rotWithShape="1">
          <a:blip r:embed="rId2"/>
          <a:srcRect/>
          <a:stretch>
            <a:fillRect/>
          </a:stretch>
        </p:blipFill>
        <p:spPr>
          <a:xfrm>
            <a:off x="838200" y="1914406"/>
            <a:ext cx="4900272" cy="3835988"/>
          </a:xfrm>
          <a:prstGeom prst="rect">
            <a:avLst/>
          </a:prstGeom>
          <a:noFill/>
          <a:ln>
            <a:noFill/>
          </a:ln>
        </p:spPr>
      </p:pic>
    </p:spTree>
    <p:extLst>
      <p:ext uri="{BB962C8B-B14F-4D97-AF65-F5344CB8AC3E}">
        <p14:creationId xmlns:p14="http://schemas.microsoft.com/office/powerpoint/2010/main" val="418786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Adobe Gothic Std B" panose="020B0800000000000000" pitchFamily="34" charset="-128"/>
                <a:ea typeface="Adobe Gothic Std B" panose="020B0800000000000000" pitchFamily="34" charset="-128"/>
              </a:rPr>
              <a:t>Test Data</a:t>
            </a:r>
            <a:endParaRPr lang="ar-EG" dirty="0">
              <a:solidFill>
                <a:srgbClr val="FFC000"/>
              </a:solidFill>
              <a:latin typeface="Adobe Gothic Std B" panose="020B0800000000000000" pitchFamily="34" charset="-128"/>
              <a:ea typeface="Adobe Gothic Std B" panose="020B0800000000000000" pitchFamily="34" charset="-128"/>
            </a:endParaRPr>
          </a:p>
        </p:txBody>
      </p:sp>
      <p:sp>
        <p:nvSpPr>
          <p:cNvPr id="3" name="Google Shape;691;p87"/>
          <p:cNvSpPr txBox="1">
            <a:spLocks noGrp="1"/>
          </p:cNvSpPr>
          <p:nvPr/>
        </p:nvSpPr>
        <p:spPr>
          <a:xfrm flipH="1">
            <a:off x="5955218" y="1113183"/>
            <a:ext cx="5786296" cy="241458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2100"/>
              <a:buFont typeface="Roboto"/>
              <a:buNone/>
              <a:defRPr sz="18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6"/>
              </a:buClr>
              <a:buSzPts val="2100"/>
              <a:buFont typeface="Roboto"/>
              <a:buNone/>
              <a:defRPr sz="2100" b="0" i="0" u="none" strike="noStrike" cap="none">
                <a:solidFill>
                  <a:schemeClr val="accent6"/>
                </a:solidFill>
                <a:latin typeface="Roboto"/>
                <a:ea typeface="Roboto"/>
                <a:cs typeface="Roboto"/>
                <a:sym typeface="Roboto"/>
              </a:defRPr>
            </a:lvl9pPr>
          </a:lstStyle>
          <a:p>
            <a:pPr marL="0" indent="0">
              <a:lnSpc>
                <a:spcPct val="115000"/>
              </a:lnSpc>
              <a:buClr>
                <a:schemeClr val="dk1"/>
              </a:buClr>
              <a:buSzPts val="1100"/>
            </a:pPr>
            <a:r>
              <a:rPr lang="en-US" dirty="0"/>
              <a:t>The dataset consists of Four types of brain tumors: meningioma (306 slices), glioma (300 slices), pituitary (300 slices), and normal brain tissue (405slices).</a:t>
            </a:r>
          </a:p>
          <a:p>
            <a:pPr marL="0" indent="0">
              <a:lnSpc>
                <a:spcPct val="115000"/>
              </a:lnSpc>
              <a:buClr>
                <a:schemeClr val="dk1"/>
              </a:buClr>
              <a:buSzPts val="1100"/>
            </a:pPr>
            <a:r>
              <a:rPr lang="en-US" dirty="0"/>
              <a:t>The model was tested on a dataset containing 1311 brain tumor images and achieved an overall accuracy of 0.98. The precision, recall, and F1-score for each class were also provided</a:t>
            </a:r>
          </a:p>
          <a:p>
            <a:pPr marL="0" indent="0">
              <a:spcBef>
                <a:spcPts val="1600"/>
              </a:spcBef>
            </a:pPr>
            <a:endParaRPr sz="1400" dirty="0"/>
          </a:p>
        </p:txBody>
      </p:sp>
      <p:pic>
        <p:nvPicPr>
          <p:cNvPr id="4" name="Picture 3"/>
          <p:cNvPicPr>
            <a:picLocks noChangeAspect="1"/>
          </p:cNvPicPr>
          <p:nvPr/>
        </p:nvPicPr>
        <p:blipFill>
          <a:blip r:embed="rId2"/>
          <a:stretch>
            <a:fillRect/>
          </a:stretch>
        </p:blipFill>
        <p:spPr>
          <a:xfrm>
            <a:off x="227726" y="1661078"/>
            <a:ext cx="5231241" cy="3935264"/>
          </a:xfrm>
          <a:prstGeom prst="rect">
            <a:avLst/>
          </a:prstGeom>
        </p:spPr>
      </p:pic>
      <p:pic>
        <p:nvPicPr>
          <p:cNvPr id="5" name="table"/>
          <p:cNvPicPr>
            <a:picLocks noGrp="1"/>
          </p:cNvPicPr>
          <p:nvPr/>
        </p:nvPicPr>
        <p:blipFill>
          <a:blip r:embed="rId3"/>
          <a:stretch>
            <a:fillRect/>
          </a:stretch>
        </p:blipFill>
        <p:spPr>
          <a:xfrm>
            <a:off x="6188316" y="3707296"/>
            <a:ext cx="5320100" cy="2814006"/>
          </a:xfrm>
          <a:prstGeom prst="rect">
            <a:avLst/>
          </a:prstGeom>
        </p:spPr>
      </p:pic>
      <p:sp>
        <p:nvSpPr>
          <p:cNvPr id="6" name="Google Shape;339;p61"/>
          <p:cNvSpPr/>
          <p:nvPr/>
        </p:nvSpPr>
        <p:spPr>
          <a:xfrm>
            <a:off x="-374952" y="2297924"/>
            <a:ext cx="5911048" cy="4749437"/>
          </a:xfrm>
          <a:custGeom>
            <a:avLst/>
            <a:gdLst/>
            <a:ahLst/>
            <a:cxnLst/>
            <a:rect l="l" t="t" r="r" b="b"/>
            <a:pathLst>
              <a:path w="107554" h="86418" extrusionOk="0">
                <a:moveTo>
                  <a:pt x="74182" y="4314"/>
                </a:moveTo>
                <a:lnTo>
                  <a:pt x="74470" y="4400"/>
                </a:lnTo>
                <a:lnTo>
                  <a:pt x="74274" y="4498"/>
                </a:lnTo>
                <a:lnTo>
                  <a:pt x="74182" y="4314"/>
                </a:lnTo>
                <a:close/>
                <a:moveTo>
                  <a:pt x="97105" y="6403"/>
                </a:moveTo>
                <a:lnTo>
                  <a:pt x="97124" y="6496"/>
                </a:lnTo>
                <a:lnTo>
                  <a:pt x="97087" y="6416"/>
                </a:lnTo>
                <a:lnTo>
                  <a:pt x="97105" y="6403"/>
                </a:lnTo>
                <a:close/>
                <a:moveTo>
                  <a:pt x="60910" y="374"/>
                </a:moveTo>
                <a:lnTo>
                  <a:pt x="69531" y="2935"/>
                </a:lnTo>
                <a:lnTo>
                  <a:pt x="69543" y="3040"/>
                </a:lnTo>
                <a:lnTo>
                  <a:pt x="65278" y="8524"/>
                </a:lnTo>
                <a:lnTo>
                  <a:pt x="60910" y="374"/>
                </a:lnTo>
                <a:close/>
                <a:moveTo>
                  <a:pt x="69709" y="2984"/>
                </a:moveTo>
                <a:lnTo>
                  <a:pt x="73955" y="4246"/>
                </a:lnTo>
                <a:lnTo>
                  <a:pt x="74121" y="4577"/>
                </a:lnTo>
                <a:lnTo>
                  <a:pt x="65554" y="9045"/>
                </a:lnTo>
                <a:lnTo>
                  <a:pt x="65364" y="8689"/>
                </a:lnTo>
                <a:lnTo>
                  <a:pt x="69703" y="3119"/>
                </a:lnTo>
                <a:lnTo>
                  <a:pt x="69721" y="3094"/>
                </a:lnTo>
                <a:lnTo>
                  <a:pt x="69709" y="2984"/>
                </a:lnTo>
                <a:close/>
                <a:moveTo>
                  <a:pt x="4860" y="10264"/>
                </a:moveTo>
                <a:lnTo>
                  <a:pt x="4958" y="10460"/>
                </a:lnTo>
                <a:lnTo>
                  <a:pt x="4406" y="10362"/>
                </a:lnTo>
                <a:lnTo>
                  <a:pt x="4860" y="10264"/>
                </a:lnTo>
                <a:close/>
                <a:moveTo>
                  <a:pt x="39530" y="1391"/>
                </a:moveTo>
                <a:lnTo>
                  <a:pt x="47944" y="5055"/>
                </a:lnTo>
                <a:lnTo>
                  <a:pt x="45180" y="10577"/>
                </a:lnTo>
                <a:lnTo>
                  <a:pt x="40192" y="6692"/>
                </a:lnTo>
                <a:lnTo>
                  <a:pt x="39530" y="1391"/>
                </a:lnTo>
                <a:close/>
                <a:moveTo>
                  <a:pt x="60199" y="165"/>
                </a:moveTo>
                <a:lnTo>
                  <a:pt x="60677" y="307"/>
                </a:lnTo>
                <a:lnTo>
                  <a:pt x="65162" y="8671"/>
                </a:lnTo>
                <a:lnTo>
                  <a:pt x="62018" y="12709"/>
                </a:lnTo>
                <a:lnTo>
                  <a:pt x="55750" y="13487"/>
                </a:lnTo>
                <a:lnTo>
                  <a:pt x="60199" y="165"/>
                </a:lnTo>
                <a:close/>
                <a:moveTo>
                  <a:pt x="28892" y="4817"/>
                </a:moveTo>
                <a:lnTo>
                  <a:pt x="24873" y="14038"/>
                </a:lnTo>
                <a:lnTo>
                  <a:pt x="24591" y="13922"/>
                </a:lnTo>
                <a:lnTo>
                  <a:pt x="24554" y="14002"/>
                </a:lnTo>
                <a:lnTo>
                  <a:pt x="24554" y="14002"/>
                </a:lnTo>
                <a:lnTo>
                  <a:pt x="24573" y="13916"/>
                </a:lnTo>
                <a:lnTo>
                  <a:pt x="5173" y="10497"/>
                </a:lnTo>
                <a:lnTo>
                  <a:pt x="5031" y="10221"/>
                </a:lnTo>
                <a:lnTo>
                  <a:pt x="28892" y="4817"/>
                </a:lnTo>
                <a:close/>
                <a:moveTo>
                  <a:pt x="48054" y="5221"/>
                </a:moveTo>
                <a:lnTo>
                  <a:pt x="51510" y="14014"/>
                </a:lnTo>
                <a:lnTo>
                  <a:pt x="50927" y="14087"/>
                </a:lnTo>
                <a:lnTo>
                  <a:pt x="50915" y="13983"/>
                </a:lnTo>
                <a:lnTo>
                  <a:pt x="50744" y="14014"/>
                </a:lnTo>
                <a:lnTo>
                  <a:pt x="50756" y="14106"/>
                </a:lnTo>
                <a:lnTo>
                  <a:pt x="49861" y="14222"/>
                </a:lnTo>
                <a:lnTo>
                  <a:pt x="45321" y="10687"/>
                </a:lnTo>
                <a:lnTo>
                  <a:pt x="48054" y="5221"/>
                </a:lnTo>
                <a:close/>
                <a:moveTo>
                  <a:pt x="51571" y="14180"/>
                </a:moveTo>
                <a:lnTo>
                  <a:pt x="51718" y="14547"/>
                </a:lnTo>
                <a:lnTo>
                  <a:pt x="51056" y="14890"/>
                </a:lnTo>
                <a:lnTo>
                  <a:pt x="50958" y="14259"/>
                </a:lnTo>
                <a:lnTo>
                  <a:pt x="51571" y="14180"/>
                </a:lnTo>
                <a:close/>
                <a:moveTo>
                  <a:pt x="79954" y="1734"/>
                </a:moveTo>
                <a:lnTo>
                  <a:pt x="80126" y="9982"/>
                </a:lnTo>
                <a:lnTo>
                  <a:pt x="75150" y="13407"/>
                </a:lnTo>
                <a:lnTo>
                  <a:pt x="75156" y="13420"/>
                </a:lnTo>
                <a:lnTo>
                  <a:pt x="70891" y="15472"/>
                </a:lnTo>
                <a:lnTo>
                  <a:pt x="74384" y="4768"/>
                </a:lnTo>
                <a:lnTo>
                  <a:pt x="74396" y="4737"/>
                </a:lnTo>
                <a:lnTo>
                  <a:pt x="74354" y="4651"/>
                </a:lnTo>
                <a:lnTo>
                  <a:pt x="79954" y="1734"/>
                </a:lnTo>
                <a:close/>
                <a:moveTo>
                  <a:pt x="80683" y="1354"/>
                </a:moveTo>
                <a:lnTo>
                  <a:pt x="96738" y="6410"/>
                </a:lnTo>
                <a:lnTo>
                  <a:pt x="96591" y="6489"/>
                </a:lnTo>
                <a:lnTo>
                  <a:pt x="96627" y="6569"/>
                </a:lnTo>
                <a:lnTo>
                  <a:pt x="96572" y="6501"/>
                </a:lnTo>
                <a:lnTo>
                  <a:pt x="86198" y="15650"/>
                </a:lnTo>
                <a:lnTo>
                  <a:pt x="80297" y="9988"/>
                </a:lnTo>
                <a:lnTo>
                  <a:pt x="80120" y="1648"/>
                </a:lnTo>
                <a:lnTo>
                  <a:pt x="80683" y="1354"/>
                </a:lnTo>
                <a:close/>
                <a:moveTo>
                  <a:pt x="51650" y="14780"/>
                </a:moveTo>
                <a:lnTo>
                  <a:pt x="51203" y="15797"/>
                </a:lnTo>
                <a:lnTo>
                  <a:pt x="51087" y="15068"/>
                </a:lnTo>
                <a:lnTo>
                  <a:pt x="51650" y="14780"/>
                </a:lnTo>
                <a:close/>
                <a:moveTo>
                  <a:pt x="80199" y="10135"/>
                </a:moveTo>
                <a:lnTo>
                  <a:pt x="86070" y="15766"/>
                </a:lnTo>
                <a:lnTo>
                  <a:pt x="84973" y="16729"/>
                </a:lnTo>
                <a:lnTo>
                  <a:pt x="75469" y="13401"/>
                </a:lnTo>
                <a:lnTo>
                  <a:pt x="80199" y="10135"/>
                </a:lnTo>
                <a:close/>
                <a:moveTo>
                  <a:pt x="86198" y="15883"/>
                </a:moveTo>
                <a:lnTo>
                  <a:pt x="88288" y="17893"/>
                </a:lnTo>
                <a:lnTo>
                  <a:pt x="85163" y="16796"/>
                </a:lnTo>
                <a:lnTo>
                  <a:pt x="86198" y="15883"/>
                </a:lnTo>
                <a:close/>
                <a:moveTo>
                  <a:pt x="96781" y="6581"/>
                </a:moveTo>
                <a:lnTo>
                  <a:pt x="90506" y="18671"/>
                </a:lnTo>
                <a:lnTo>
                  <a:pt x="88680" y="18028"/>
                </a:lnTo>
                <a:lnTo>
                  <a:pt x="86327" y="15773"/>
                </a:lnTo>
                <a:lnTo>
                  <a:pt x="96683" y="6636"/>
                </a:lnTo>
                <a:lnTo>
                  <a:pt x="96781" y="6581"/>
                </a:lnTo>
                <a:close/>
                <a:moveTo>
                  <a:pt x="75322" y="13536"/>
                </a:moveTo>
                <a:lnTo>
                  <a:pt x="84826" y="16863"/>
                </a:lnTo>
                <a:lnTo>
                  <a:pt x="82019" y="19339"/>
                </a:lnTo>
                <a:lnTo>
                  <a:pt x="69942" y="18383"/>
                </a:lnTo>
                <a:lnTo>
                  <a:pt x="70818" y="15699"/>
                </a:lnTo>
                <a:lnTo>
                  <a:pt x="75162" y="13609"/>
                </a:lnTo>
                <a:lnTo>
                  <a:pt x="77368" y="18873"/>
                </a:lnTo>
                <a:lnTo>
                  <a:pt x="77528" y="18806"/>
                </a:lnTo>
                <a:lnTo>
                  <a:pt x="75315" y="13536"/>
                </a:lnTo>
                <a:close/>
                <a:moveTo>
                  <a:pt x="88980" y="18315"/>
                </a:moveTo>
                <a:lnTo>
                  <a:pt x="90426" y="18824"/>
                </a:lnTo>
                <a:lnTo>
                  <a:pt x="90120" y="19413"/>
                </a:lnTo>
                <a:lnTo>
                  <a:pt x="88980" y="18315"/>
                </a:lnTo>
                <a:close/>
                <a:moveTo>
                  <a:pt x="97553" y="7690"/>
                </a:moveTo>
                <a:lnTo>
                  <a:pt x="103686" y="19462"/>
                </a:lnTo>
                <a:lnTo>
                  <a:pt x="100047" y="19535"/>
                </a:lnTo>
                <a:lnTo>
                  <a:pt x="97553" y="7690"/>
                </a:lnTo>
                <a:close/>
                <a:moveTo>
                  <a:pt x="74200" y="4731"/>
                </a:moveTo>
                <a:lnTo>
                  <a:pt x="74207" y="4749"/>
                </a:lnTo>
                <a:lnTo>
                  <a:pt x="70677" y="15577"/>
                </a:lnTo>
                <a:lnTo>
                  <a:pt x="62325" y="19596"/>
                </a:lnTo>
                <a:lnTo>
                  <a:pt x="62325" y="19596"/>
                </a:lnTo>
                <a:lnTo>
                  <a:pt x="65591" y="9222"/>
                </a:lnTo>
                <a:lnTo>
                  <a:pt x="74200" y="4731"/>
                </a:lnTo>
                <a:close/>
                <a:moveTo>
                  <a:pt x="96977" y="6581"/>
                </a:moveTo>
                <a:lnTo>
                  <a:pt x="97259" y="7121"/>
                </a:lnTo>
                <a:lnTo>
                  <a:pt x="99875" y="19541"/>
                </a:lnTo>
                <a:lnTo>
                  <a:pt x="93386" y="19676"/>
                </a:lnTo>
                <a:lnTo>
                  <a:pt x="90671" y="18726"/>
                </a:lnTo>
                <a:lnTo>
                  <a:pt x="96977" y="6581"/>
                </a:lnTo>
                <a:close/>
                <a:moveTo>
                  <a:pt x="90592" y="18879"/>
                </a:moveTo>
                <a:lnTo>
                  <a:pt x="92896" y="19688"/>
                </a:lnTo>
                <a:lnTo>
                  <a:pt x="90463" y="19737"/>
                </a:lnTo>
                <a:lnTo>
                  <a:pt x="90255" y="19535"/>
                </a:lnTo>
                <a:lnTo>
                  <a:pt x="90592" y="18879"/>
                </a:lnTo>
                <a:close/>
                <a:moveTo>
                  <a:pt x="68042" y="18408"/>
                </a:moveTo>
                <a:lnTo>
                  <a:pt x="69709" y="18536"/>
                </a:lnTo>
                <a:lnTo>
                  <a:pt x="69304" y="19774"/>
                </a:lnTo>
                <a:lnTo>
                  <a:pt x="68042" y="18408"/>
                </a:lnTo>
                <a:close/>
                <a:moveTo>
                  <a:pt x="85016" y="16925"/>
                </a:moveTo>
                <a:lnTo>
                  <a:pt x="88588" y="18181"/>
                </a:lnTo>
                <a:lnTo>
                  <a:pt x="90040" y="19572"/>
                </a:lnTo>
                <a:lnTo>
                  <a:pt x="89838" y="19958"/>
                </a:lnTo>
                <a:lnTo>
                  <a:pt x="82258" y="19357"/>
                </a:lnTo>
                <a:lnTo>
                  <a:pt x="85016" y="16925"/>
                </a:lnTo>
                <a:close/>
                <a:moveTo>
                  <a:pt x="45241" y="10846"/>
                </a:moveTo>
                <a:lnTo>
                  <a:pt x="49782" y="14382"/>
                </a:lnTo>
                <a:lnTo>
                  <a:pt x="49806" y="14400"/>
                </a:lnTo>
                <a:lnTo>
                  <a:pt x="50787" y="14278"/>
                </a:lnTo>
                <a:lnTo>
                  <a:pt x="50897" y="14976"/>
                </a:lnTo>
                <a:lnTo>
                  <a:pt x="40480" y="20368"/>
                </a:lnTo>
                <a:lnTo>
                  <a:pt x="45241" y="10846"/>
                </a:lnTo>
                <a:close/>
                <a:moveTo>
                  <a:pt x="29070" y="4841"/>
                </a:moveTo>
                <a:lnTo>
                  <a:pt x="40039" y="20374"/>
                </a:lnTo>
                <a:lnTo>
                  <a:pt x="40039" y="20374"/>
                </a:lnTo>
                <a:lnTo>
                  <a:pt x="25032" y="14106"/>
                </a:lnTo>
                <a:lnTo>
                  <a:pt x="25032" y="14100"/>
                </a:lnTo>
                <a:lnTo>
                  <a:pt x="29070" y="4841"/>
                </a:lnTo>
                <a:close/>
                <a:moveTo>
                  <a:pt x="38623" y="993"/>
                </a:moveTo>
                <a:lnTo>
                  <a:pt x="39346" y="1312"/>
                </a:lnTo>
                <a:lnTo>
                  <a:pt x="40027" y="6753"/>
                </a:lnTo>
                <a:lnTo>
                  <a:pt x="40032" y="6783"/>
                </a:lnTo>
                <a:lnTo>
                  <a:pt x="45100" y="10736"/>
                </a:lnTo>
                <a:lnTo>
                  <a:pt x="40272" y="20399"/>
                </a:lnTo>
                <a:lnTo>
                  <a:pt x="40259" y="20381"/>
                </a:lnTo>
                <a:lnTo>
                  <a:pt x="40363" y="20080"/>
                </a:lnTo>
                <a:lnTo>
                  <a:pt x="40204" y="20019"/>
                </a:lnTo>
                <a:lnTo>
                  <a:pt x="40137" y="20209"/>
                </a:lnTo>
                <a:lnTo>
                  <a:pt x="29211" y="4743"/>
                </a:lnTo>
                <a:lnTo>
                  <a:pt x="29934" y="4577"/>
                </a:lnTo>
                <a:lnTo>
                  <a:pt x="29897" y="4424"/>
                </a:lnTo>
                <a:lnTo>
                  <a:pt x="38623" y="993"/>
                </a:lnTo>
                <a:close/>
                <a:moveTo>
                  <a:pt x="103779" y="19633"/>
                </a:moveTo>
                <a:lnTo>
                  <a:pt x="104667" y="21337"/>
                </a:lnTo>
                <a:lnTo>
                  <a:pt x="104575" y="21342"/>
                </a:lnTo>
                <a:lnTo>
                  <a:pt x="104581" y="21428"/>
                </a:lnTo>
                <a:lnTo>
                  <a:pt x="104557" y="21349"/>
                </a:lnTo>
                <a:lnTo>
                  <a:pt x="101444" y="22335"/>
                </a:lnTo>
                <a:lnTo>
                  <a:pt x="100512" y="21722"/>
                </a:lnTo>
                <a:lnTo>
                  <a:pt x="100083" y="19713"/>
                </a:lnTo>
                <a:lnTo>
                  <a:pt x="103779" y="19633"/>
                </a:lnTo>
                <a:close/>
                <a:moveTo>
                  <a:pt x="99912" y="19713"/>
                </a:moveTo>
                <a:lnTo>
                  <a:pt x="100347" y="21796"/>
                </a:lnTo>
                <a:lnTo>
                  <a:pt x="100353" y="21833"/>
                </a:lnTo>
                <a:lnTo>
                  <a:pt x="101229" y="22403"/>
                </a:lnTo>
                <a:lnTo>
                  <a:pt x="100813" y="22531"/>
                </a:lnTo>
                <a:lnTo>
                  <a:pt x="100666" y="22225"/>
                </a:lnTo>
                <a:lnTo>
                  <a:pt x="93852" y="19841"/>
                </a:lnTo>
                <a:lnTo>
                  <a:pt x="99912" y="19713"/>
                </a:lnTo>
                <a:close/>
                <a:moveTo>
                  <a:pt x="55499" y="13695"/>
                </a:moveTo>
                <a:lnTo>
                  <a:pt x="52374" y="23046"/>
                </a:lnTo>
                <a:lnTo>
                  <a:pt x="51258" y="16116"/>
                </a:lnTo>
                <a:lnTo>
                  <a:pt x="51908" y="14627"/>
                </a:lnTo>
                <a:lnTo>
                  <a:pt x="51920" y="14590"/>
                </a:lnTo>
                <a:lnTo>
                  <a:pt x="51749" y="14161"/>
                </a:lnTo>
                <a:lnTo>
                  <a:pt x="55499" y="13695"/>
                </a:lnTo>
                <a:close/>
                <a:moveTo>
                  <a:pt x="51130" y="16410"/>
                </a:moveTo>
                <a:lnTo>
                  <a:pt x="52245" y="23310"/>
                </a:lnTo>
                <a:lnTo>
                  <a:pt x="47858" y="23916"/>
                </a:lnTo>
                <a:lnTo>
                  <a:pt x="51130" y="16410"/>
                </a:lnTo>
                <a:close/>
                <a:moveTo>
                  <a:pt x="104753" y="21502"/>
                </a:moveTo>
                <a:lnTo>
                  <a:pt x="104784" y="21557"/>
                </a:lnTo>
                <a:lnTo>
                  <a:pt x="104011" y="24008"/>
                </a:lnTo>
                <a:lnTo>
                  <a:pt x="101634" y="22458"/>
                </a:lnTo>
                <a:lnTo>
                  <a:pt x="104600" y="21514"/>
                </a:lnTo>
                <a:lnTo>
                  <a:pt x="104753" y="21502"/>
                </a:lnTo>
                <a:close/>
                <a:moveTo>
                  <a:pt x="70604" y="15803"/>
                </a:moveTo>
                <a:lnTo>
                  <a:pt x="69764" y="18371"/>
                </a:lnTo>
                <a:lnTo>
                  <a:pt x="67840" y="18217"/>
                </a:lnTo>
                <a:lnTo>
                  <a:pt x="67803" y="18212"/>
                </a:lnTo>
                <a:lnTo>
                  <a:pt x="60903" y="24100"/>
                </a:lnTo>
                <a:lnTo>
                  <a:pt x="62251" y="19823"/>
                </a:lnTo>
                <a:lnTo>
                  <a:pt x="70604" y="15803"/>
                </a:lnTo>
                <a:close/>
                <a:moveTo>
                  <a:pt x="65248" y="8836"/>
                </a:moveTo>
                <a:lnTo>
                  <a:pt x="65425" y="9167"/>
                </a:lnTo>
                <a:lnTo>
                  <a:pt x="62111" y="19700"/>
                </a:lnTo>
                <a:lnTo>
                  <a:pt x="52827" y="24168"/>
                </a:lnTo>
                <a:lnTo>
                  <a:pt x="52466" y="23457"/>
                </a:lnTo>
                <a:lnTo>
                  <a:pt x="52741" y="23420"/>
                </a:lnTo>
                <a:lnTo>
                  <a:pt x="52717" y="23248"/>
                </a:lnTo>
                <a:lnTo>
                  <a:pt x="52478" y="23279"/>
                </a:lnTo>
                <a:lnTo>
                  <a:pt x="55689" y="13671"/>
                </a:lnTo>
                <a:lnTo>
                  <a:pt x="62074" y="12874"/>
                </a:lnTo>
                <a:lnTo>
                  <a:pt x="62111" y="12868"/>
                </a:lnTo>
                <a:lnTo>
                  <a:pt x="65248" y="8836"/>
                </a:lnTo>
                <a:close/>
                <a:moveTo>
                  <a:pt x="25124" y="14327"/>
                </a:moveTo>
                <a:lnTo>
                  <a:pt x="39745" y="20436"/>
                </a:lnTo>
                <a:lnTo>
                  <a:pt x="34892" y="20479"/>
                </a:lnTo>
                <a:lnTo>
                  <a:pt x="30902" y="24541"/>
                </a:lnTo>
                <a:lnTo>
                  <a:pt x="28770" y="23616"/>
                </a:lnTo>
                <a:lnTo>
                  <a:pt x="25124" y="14327"/>
                </a:lnTo>
                <a:close/>
                <a:moveTo>
                  <a:pt x="90169" y="19694"/>
                </a:moveTo>
                <a:lnTo>
                  <a:pt x="90365" y="19884"/>
                </a:lnTo>
                <a:lnTo>
                  <a:pt x="90396" y="19909"/>
                </a:lnTo>
                <a:lnTo>
                  <a:pt x="93362" y="19847"/>
                </a:lnTo>
                <a:lnTo>
                  <a:pt x="100543" y="22366"/>
                </a:lnTo>
                <a:lnTo>
                  <a:pt x="100647" y="22587"/>
                </a:lnTo>
                <a:lnTo>
                  <a:pt x="93974" y="24700"/>
                </a:lnTo>
                <a:lnTo>
                  <a:pt x="89991" y="20038"/>
                </a:lnTo>
                <a:lnTo>
                  <a:pt x="90169" y="19694"/>
                </a:lnTo>
                <a:close/>
                <a:moveTo>
                  <a:pt x="50927" y="15154"/>
                </a:moveTo>
                <a:lnTo>
                  <a:pt x="51081" y="16091"/>
                </a:lnTo>
                <a:lnTo>
                  <a:pt x="47649" y="23959"/>
                </a:lnTo>
                <a:lnTo>
                  <a:pt x="44867" y="25050"/>
                </a:lnTo>
                <a:lnTo>
                  <a:pt x="44867" y="24504"/>
                </a:lnTo>
                <a:lnTo>
                  <a:pt x="40737" y="20454"/>
                </a:lnTo>
                <a:lnTo>
                  <a:pt x="40719" y="20436"/>
                </a:lnTo>
                <a:lnTo>
                  <a:pt x="50927" y="15154"/>
                </a:lnTo>
                <a:close/>
                <a:moveTo>
                  <a:pt x="69886" y="18555"/>
                </a:moveTo>
                <a:lnTo>
                  <a:pt x="81835" y="19498"/>
                </a:lnTo>
                <a:lnTo>
                  <a:pt x="74783" y="25718"/>
                </a:lnTo>
                <a:lnTo>
                  <a:pt x="69439" y="19921"/>
                </a:lnTo>
                <a:lnTo>
                  <a:pt x="69886" y="18555"/>
                </a:lnTo>
                <a:close/>
                <a:moveTo>
                  <a:pt x="82074" y="19516"/>
                </a:moveTo>
                <a:lnTo>
                  <a:pt x="89844" y="20129"/>
                </a:lnTo>
                <a:lnTo>
                  <a:pt x="93791" y="24756"/>
                </a:lnTo>
                <a:lnTo>
                  <a:pt x="90236" y="25883"/>
                </a:lnTo>
                <a:lnTo>
                  <a:pt x="90298" y="25810"/>
                </a:lnTo>
                <a:lnTo>
                  <a:pt x="90169" y="25693"/>
                </a:lnTo>
                <a:lnTo>
                  <a:pt x="89911" y="25987"/>
                </a:lnTo>
                <a:lnTo>
                  <a:pt x="89801" y="26018"/>
                </a:lnTo>
                <a:lnTo>
                  <a:pt x="74905" y="25840"/>
                </a:lnTo>
                <a:lnTo>
                  <a:pt x="82074" y="19516"/>
                </a:lnTo>
                <a:close/>
                <a:moveTo>
                  <a:pt x="52288" y="23481"/>
                </a:moveTo>
                <a:lnTo>
                  <a:pt x="52668" y="24247"/>
                </a:lnTo>
                <a:lnTo>
                  <a:pt x="51105" y="25001"/>
                </a:lnTo>
                <a:lnTo>
                  <a:pt x="50689" y="26177"/>
                </a:lnTo>
                <a:lnTo>
                  <a:pt x="47937" y="24082"/>
                </a:lnTo>
                <a:lnTo>
                  <a:pt x="52288" y="23481"/>
                </a:lnTo>
                <a:close/>
                <a:moveTo>
                  <a:pt x="39990" y="20607"/>
                </a:moveTo>
                <a:lnTo>
                  <a:pt x="37710" y="26888"/>
                </a:lnTo>
                <a:lnTo>
                  <a:pt x="35057" y="20650"/>
                </a:lnTo>
                <a:lnTo>
                  <a:pt x="39990" y="20607"/>
                </a:lnTo>
                <a:close/>
                <a:moveTo>
                  <a:pt x="101419" y="22525"/>
                </a:moveTo>
                <a:lnTo>
                  <a:pt x="103956" y="24180"/>
                </a:lnTo>
                <a:lnTo>
                  <a:pt x="103025" y="27127"/>
                </a:lnTo>
                <a:lnTo>
                  <a:pt x="100892" y="22691"/>
                </a:lnTo>
                <a:lnTo>
                  <a:pt x="101419" y="22525"/>
                </a:lnTo>
                <a:close/>
                <a:moveTo>
                  <a:pt x="34898" y="20717"/>
                </a:moveTo>
                <a:lnTo>
                  <a:pt x="37618" y="27127"/>
                </a:lnTo>
                <a:lnTo>
                  <a:pt x="37514" y="27421"/>
                </a:lnTo>
                <a:lnTo>
                  <a:pt x="31074" y="24615"/>
                </a:lnTo>
                <a:lnTo>
                  <a:pt x="34898" y="20717"/>
                </a:lnTo>
                <a:close/>
                <a:moveTo>
                  <a:pt x="40639" y="20601"/>
                </a:moveTo>
                <a:lnTo>
                  <a:pt x="44689" y="24578"/>
                </a:lnTo>
                <a:lnTo>
                  <a:pt x="44696" y="25117"/>
                </a:lnTo>
                <a:lnTo>
                  <a:pt x="38537" y="27538"/>
                </a:lnTo>
                <a:lnTo>
                  <a:pt x="38311" y="27427"/>
                </a:lnTo>
                <a:lnTo>
                  <a:pt x="38280" y="27409"/>
                </a:lnTo>
                <a:lnTo>
                  <a:pt x="37974" y="27513"/>
                </a:lnTo>
                <a:lnTo>
                  <a:pt x="37808" y="27121"/>
                </a:lnTo>
                <a:lnTo>
                  <a:pt x="40174" y="20614"/>
                </a:lnTo>
                <a:lnTo>
                  <a:pt x="40253" y="20644"/>
                </a:lnTo>
                <a:lnTo>
                  <a:pt x="40272" y="20607"/>
                </a:lnTo>
                <a:lnTo>
                  <a:pt x="40302" y="20601"/>
                </a:lnTo>
                <a:lnTo>
                  <a:pt x="40327" y="20644"/>
                </a:lnTo>
                <a:lnTo>
                  <a:pt x="40400" y="20601"/>
                </a:lnTo>
                <a:close/>
                <a:moveTo>
                  <a:pt x="37723" y="27360"/>
                </a:moveTo>
                <a:lnTo>
                  <a:pt x="37796" y="27544"/>
                </a:lnTo>
                <a:lnTo>
                  <a:pt x="37674" y="27489"/>
                </a:lnTo>
                <a:lnTo>
                  <a:pt x="37723" y="27360"/>
                </a:lnTo>
                <a:close/>
                <a:moveTo>
                  <a:pt x="38268" y="27599"/>
                </a:moveTo>
                <a:lnTo>
                  <a:pt x="38323" y="27624"/>
                </a:lnTo>
                <a:lnTo>
                  <a:pt x="38139" y="27697"/>
                </a:lnTo>
                <a:lnTo>
                  <a:pt x="38066" y="27666"/>
                </a:lnTo>
                <a:lnTo>
                  <a:pt x="38268" y="27599"/>
                </a:lnTo>
                <a:close/>
                <a:moveTo>
                  <a:pt x="62037" y="19927"/>
                </a:moveTo>
                <a:lnTo>
                  <a:pt x="60658" y="24308"/>
                </a:lnTo>
                <a:lnTo>
                  <a:pt x="55217" y="28959"/>
                </a:lnTo>
                <a:lnTo>
                  <a:pt x="52901" y="24327"/>
                </a:lnTo>
                <a:lnTo>
                  <a:pt x="62037" y="19927"/>
                </a:lnTo>
                <a:close/>
                <a:moveTo>
                  <a:pt x="52748" y="24400"/>
                </a:moveTo>
                <a:lnTo>
                  <a:pt x="55076" y="29070"/>
                </a:lnTo>
                <a:lnTo>
                  <a:pt x="54800" y="29308"/>
                </a:lnTo>
                <a:lnTo>
                  <a:pt x="50836" y="26288"/>
                </a:lnTo>
                <a:lnTo>
                  <a:pt x="51240" y="25123"/>
                </a:lnTo>
                <a:lnTo>
                  <a:pt x="52748" y="24400"/>
                </a:lnTo>
                <a:close/>
                <a:moveTo>
                  <a:pt x="55156" y="29229"/>
                </a:moveTo>
                <a:lnTo>
                  <a:pt x="55437" y="29793"/>
                </a:lnTo>
                <a:lnTo>
                  <a:pt x="54941" y="29413"/>
                </a:lnTo>
                <a:lnTo>
                  <a:pt x="55156" y="29229"/>
                </a:lnTo>
                <a:close/>
                <a:moveTo>
                  <a:pt x="30988" y="24768"/>
                </a:moveTo>
                <a:lnTo>
                  <a:pt x="37453" y="27587"/>
                </a:lnTo>
                <a:lnTo>
                  <a:pt x="37410" y="27703"/>
                </a:lnTo>
                <a:lnTo>
                  <a:pt x="31031" y="29866"/>
                </a:lnTo>
                <a:lnTo>
                  <a:pt x="30988" y="24768"/>
                </a:lnTo>
                <a:close/>
                <a:moveTo>
                  <a:pt x="44696" y="25301"/>
                </a:moveTo>
                <a:lnTo>
                  <a:pt x="44745" y="30258"/>
                </a:lnTo>
                <a:lnTo>
                  <a:pt x="44518" y="30485"/>
                </a:lnTo>
                <a:lnTo>
                  <a:pt x="38752" y="27642"/>
                </a:lnTo>
                <a:lnTo>
                  <a:pt x="44696" y="25301"/>
                </a:lnTo>
                <a:close/>
                <a:moveTo>
                  <a:pt x="67822" y="18426"/>
                </a:moveTo>
                <a:lnTo>
                  <a:pt x="69243" y="19964"/>
                </a:lnTo>
                <a:lnTo>
                  <a:pt x="65965" y="30013"/>
                </a:lnTo>
                <a:lnTo>
                  <a:pt x="63508" y="31263"/>
                </a:lnTo>
                <a:lnTo>
                  <a:pt x="60481" y="25454"/>
                </a:lnTo>
                <a:lnTo>
                  <a:pt x="60805" y="24413"/>
                </a:lnTo>
                <a:lnTo>
                  <a:pt x="67822" y="18426"/>
                </a:lnTo>
                <a:close/>
                <a:moveTo>
                  <a:pt x="47821" y="24210"/>
                </a:moveTo>
                <a:lnTo>
                  <a:pt x="50633" y="26349"/>
                </a:lnTo>
                <a:lnTo>
                  <a:pt x="48599" y="32146"/>
                </a:lnTo>
                <a:lnTo>
                  <a:pt x="47821" y="24210"/>
                </a:lnTo>
                <a:close/>
                <a:moveTo>
                  <a:pt x="47643" y="24149"/>
                </a:moveTo>
                <a:lnTo>
                  <a:pt x="48452" y="32428"/>
                </a:lnTo>
                <a:lnTo>
                  <a:pt x="44837" y="30644"/>
                </a:lnTo>
                <a:lnTo>
                  <a:pt x="44910" y="30332"/>
                </a:lnTo>
                <a:lnTo>
                  <a:pt x="44916" y="30326"/>
                </a:lnTo>
                <a:lnTo>
                  <a:pt x="44873" y="25234"/>
                </a:lnTo>
                <a:lnTo>
                  <a:pt x="47643" y="24149"/>
                </a:lnTo>
                <a:close/>
                <a:moveTo>
                  <a:pt x="100727" y="22746"/>
                </a:moveTo>
                <a:lnTo>
                  <a:pt x="102951" y="27366"/>
                </a:lnTo>
                <a:lnTo>
                  <a:pt x="101144" y="33108"/>
                </a:lnTo>
                <a:lnTo>
                  <a:pt x="94091" y="24842"/>
                </a:lnTo>
                <a:lnTo>
                  <a:pt x="100727" y="22746"/>
                </a:lnTo>
                <a:close/>
                <a:moveTo>
                  <a:pt x="5271" y="10693"/>
                </a:moveTo>
                <a:lnTo>
                  <a:pt x="24530" y="14082"/>
                </a:lnTo>
                <a:lnTo>
                  <a:pt x="24806" y="14198"/>
                </a:lnTo>
                <a:lnTo>
                  <a:pt x="16944" y="33665"/>
                </a:lnTo>
                <a:lnTo>
                  <a:pt x="5271" y="10693"/>
                </a:lnTo>
                <a:close/>
                <a:moveTo>
                  <a:pt x="60560" y="24621"/>
                </a:moveTo>
                <a:lnTo>
                  <a:pt x="60303" y="25436"/>
                </a:lnTo>
                <a:lnTo>
                  <a:pt x="60297" y="25467"/>
                </a:lnTo>
                <a:lnTo>
                  <a:pt x="63354" y="31343"/>
                </a:lnTo>
                <a:lnTo>
                  <a:pt x="57809" y="34156"/>
                </a:lnTo>
                <a:lnTo>
                  <a:pt x="55297" y="29119"/>
                </a:lnTo>
                <a:lnTo>
                  <a:pt x="60560" y="24621"/>
                </a:lnTo>
                <a:close/>
                <a:moveTo>
                  <a:pt x="38531" y="27727"/>
                </a:moveTo>
                <a:lnTo>
                  <a:pt x="44389" y="30614"/>
                </a:lnTo>
                <a:lnTo>
                  <a:pt x="40829" y="34241"/>
                </a:lnTo>
                <a:lnTo>
                  <a:pt x="38127" y="27881"/>
                </a:lnTo>
                <a:lnTo>
                  <a:pt x="38139" y="27881"/>
                </a:lnTo>
                <a:lnTo>
                  <a:pt x="38531" y="27727"/>
                </a:lnTo>
                <a:close/>
                <a:moveTo>
                  <a:pt x="37336" y="27911"/>
                </a:moveTo>
                <a:lnTo>
                  <a:pt x="35020" y="34290"/>
                </a:lnTo>
                <a:lnTo>
                  <a:pt x="31037" y="30381"/>
                </a:lnTo>
                <a:lnTo>
                  <a:pt x="31031" y="30050"/>
                </a:lnTo>
                <a:lnTo>
                  <a:pt x="37336" y="27911"/>
                </a:lnTo>
                <a:close/>
                <a:moveTo>
                  <a:pt x="37827" y="27746"/>
                </a:moveTo>
                <a:lnTo>
                  <a:pt x="37894" y="27776"/>
                </a:lnTo>
                <a:lnTo>
                  <a:pt x="40670" y="34309"/>
                </a:lnTo>
                <a:lnTo>
                  <a:pt x="35179" y="34358"/>
                </a:lnTo>
                <a:lnTo>
                  <a:pt x="37545" y="27838"/>
                </a:lnTo>
                <a:lnTo>
                  <a:pt x="37827" y="27746"/>
                </a:lnTo>
                <a:close/>
                <a:moveTo>
                  <a:pt x="69378" y="20111"/>
                </a:moveTo>
                <a:lnTo>
                  <a:pt x="74654" y="25834"/>
                </a:lnTo>
                <a:lnTo>
                  <a:pt x="74623" y="25859"/>
                </a:lnTo>
                <a:lnTo>
                  <a:pt x="74703" y="25950"/>
                </a:lnTo>
                <a:lnTo>
                  <a:pt x="65444" y="34983"/>
                </a:lnTo>
                <a:lnTo>
                  <a:pt x="63587" y="31416"/>
                </a:lnTo>
                <a:lnTo>
                  <a:pt x="66106" y="30136"/>
                </a:lnTo>
                <a:lnTo>
                  <a:pt x="69378" y="20111"/>
                </a:lnTo>
                <a:close/>
                <a:moveTo>
                  <a:pt x="50774" y="26459"/>
                </a:moveTo>
                <a:lnTo>
                  <a:pt x="54672" y="29425"/>
                </a:lnTo>
                <a:lnTo>
                  <a:pt x="50946" y="32599"/>
                </a:lnTo>
                <a:lnTo>
                  <a:pt x="50915" y="32624"/>
                </a:lnTo>
                <a:lnTo>
                  <a:pt x="50682" y="35553"/>
                </a:lnTo>
                <a:lnTo>
                  <a:pt x="49873" y="33157"/>
                </a:lnTo>
                <a:lnTo>
                  <a:pt x="49861" y="33120"/>
                </a:lnTo>
                <a:lnTo>
                  <a:pt x="48648" y="32526"/>
                </a:lnTo>
                <a:lnTo>
                  <a:pt x="50774" y="26459"/>
                </a:lnTo>
                <a:close/>
                <a:moveTo>
                  <a:pt x="74930" y="26012"/>
                </a:moveTo>
                <a:lnTo>
                  <a:pt x="89728" y="26196"/>
                </a:lnTo>
                <a:lnTo>
                  <a:pt x="82932" y="33794"/>
                </a:lnTo>
                <a:lnTo>
                  <a:pt x="73692" y="35651"/>
                </a:lnTo>
                <a:lnTo>
                  <a:pt x="73692" y="35651"/>
                </a:lnTo>
                <a:lnTo>
                  <a:pt x="74930" y="26012"/>
                </a:lnTo>
                <a:close/>
                <a:moveTo>
                  <a:pt x="24940" y="14332"/>
                </a:moveTo>
                <a:lnTo>
                  <a:pt x="28623" y="23708"/>
                </a:lnTo>
                <a:lnTo>
                  <a:pt x="28635" y="23745"/>
                </a:lnTo>
                <a:lnTo>
                  <a:pt x="30811" y="24688"/>
                </a:lnTo>
                <a:lnTo>
                  <a:pt x="30860" y="29928"/>
                </a:lnTo>
                <a:lnTo>
                  <a:pt x="26086" y="31545"/>
                </a:lnTo>
                <a:lnTo>
                  <a:pt x="26049" y="31557"/>
                </a:lnTo>
                <a:lnTo>
                  <a:pt x="23843" y="36031"/>
                </a:lnTo>
                <a:lnTo>
                  <a:pt x="17066" y="33825"/>
                </a:lnTo>
                <a:lnTo>
                  <a:pt x="24940" y="14332"/>
                </a:lnTo>
                <a:close/>
                <a:moveTo>
                  <a:pt x="93913" y="24897"/>
                </a:moveTo>
                <a:lnTo>
                  <a:pt x="101082" y="33298"/>
                </a:lnTo>
                <a:lnTo>
                  <a:pt x="100077" y="36502"/>
                </a:lnTo>
                <a:lnTo>
                  <a:pt x="89985" y="26159"/>
                </a:lnTo>
                <a:lnTo>
                  <a:pt x="90010" y="26134"/>
                </a:lnTo>
                <a:lnTo>
                  <a:pt x="93913" y="24897"/>
                </a:lnTo>
                <a:close/>
                <a:moveTo>
                  <a:pt x="89869" y="26294"/>
                </a:moveTo>
                <a:lnTo>
                  <a:pt x="100016" y="36686"/>
                </a:lnTo>
                <a:lnTo>
                  <a:pt x="99985" y="36784"/>
                </a:lnTo>
                <a:lnTo>
                  <a:pt x="98539" y="37097"/>
                </a:lnTo>
                <a:lnTo>
                  <a:pt x="98441" y="36625"/>
                </a:lnTo>
                <a:lnTo>
                  <a:pt x="98435" y="36588"/>
                </a:lnTo>
                <a:lnTo>
                  <a:pt x="93306" y="33242"/>
                </a:lnTo>
                <a:lnTo>
                  <a:pt x="93276" y="33224"/>
                </a:lnTo>
                <a:lnTo>
                  <a:pt x="87246" y="34492"/>
                </a:lnTo>
                <a:lnTo>
                  <a:pt x="86278" y="35969"/>
                </a:lnTo>
                <a:lnTo>
                  <a:pt x="83104" y="33861"/>
                </a:lnTo>
                <a:lnTo>
                  <a:pt x="89869" y="26294"/>
                </a:lnTo>
                <a:close/>
                <a:moveTo>
                  <a:pt x="54806" y="29529"/>
                </a:moveTo>
                <a:lnTo>
                  <a:pt x="55615" y="30142"/>
                </a:lnTo>
                <a:lnTo>
                  <a:pt x="57656" y="34235"/>
                </a:lnTo>
                <a:lnTo>
                  <a:pt x="51326" y="37446"/>
                </a:lnTo>
                <a:lnTo>
                  <a:pt x="50824" y="35969"/>
                </a:lnTo>
                <a:lnTo>
                  <a:pt x="51087" y="32709"/>
                </a:lnTo>
                <a:lnTo>
                  <a:pt x="54806" y="29529"/>
                </a:lnTo>
                <a:close/>
                <a:moveTo>
                  <a:pt x="50793" y="36404"/>
                </a:moveTo>
                <a:lnTo>
                  <a:pt x="51173" y="37526"/>
                </a:lnTo>
                <a:lnTo>
                  <a:pt x="50682" y="37777"/>
                </a:lnTo>
                <a:lnTo>
                  <a:pt x="50793" y="36404"/>
                </a:lnTo>
                <a:close/>
                <a:moveTo>
                  <a:pt x="99924" y="36974"/>
                </a:moveTo>
                <a:lnTo>
                  <a:pt x="99667" y="37789"/>
                </a:lnTo>
                <a:lnTo>
                  <a:pt x="98784" y="38249"/>
                </a:lnTo>
                <a:lnTo>
                  <a:pt x="98576" y="37262"/>
                </a:lnTo>
                <a:lnTo>
                  <a:pt x="99924" y="36974"/>
                </a:lnTo>
                <a:close/>
                <a:moveTo>
                  <a:pt x="93239" y="33408"/>
                </a:moveTo>
                <a:lnTo>
                  <a:pt x="98282" y="36692"/>
                </a:lnTo>
                <a:lnTo>
                  <a:pt x="98374" y="37127"/>
                </a:lnTo>
                <a:lnTo>
                  <a:pt x="90561" y="38806"/>
                </a:lnTo>
                <a:lnTo>
                  <a:pt x="90567" y="38825"/>
                </a:lnTo>
                <a:lnTo>
                  <a:pt x="90567" y="38825"/>
                </a:lnTo>
                <a:lnTo>
                  <a:pt x="86425" y="36067"/>
                </a:lnTo>
                <a:lnTo>
                  <a:pt x="87350" y="34646"/>
                </a:lnTo>
                <a:lnTo>
                  <a:pt x="93239" y="33408"/>
                </a:lnTo>
                <a:close/>
                <a:moveTo>
                  <a:pt x="83098" y="34063"/>
                </a:moveTo>
                <a:lnTo>
                  <a:pt x="86186" y="36116"/>
                </a:lnTo>
                <a:lnTo>
                  <a:pt x="84102" y="39309"/>
                </a:lnTo>
                <a:lnTo>
                  <a:pt x="83098" y="34063"/>
                </a:lnTo>
                <a:close/>
                <a:moveTo>
                  <a:pt x="48654" y="32722"/>
                </a:moveTo>
                <a:lnTo>
                  <a:pt x="49721" y="33249"/>
                </a:lnTo>
                <a:lnTo>
                  <a:pt x="50652" y="35987"/>
                </a:lnTo>
                <a:lnTo>
                  <a:pt x="50505" y="37869"/>
                </a:lnTo>
                <a:lnTo>
                  <a:pt x="45976" y="40167"/>
                </a:lnTo>
                <a:lnTo>
                  <a:pt x="48538" y="32844"/>
                </a:lnTo>
                <a:lnTo>
                  <a:pt x="48667" y="32832"/>
                </a:lnTo>
                <a:lnTo>
                  <a:pt x="48654" y="32722"/>
                </a:lnTo>
                <a:close/>
                <a:moveTo>
                  <a:pt x="74734" y="26159"/>
                </a:moveTo>
                <a:lnTo>
                  <a:pt x="73508" y="35730"/>
                </a:lnTo>
                <a:lnTo>
                  <a:pt x="73324" y="36000"/>
                </a:lnTo>
                <a:lnTo>
                  <a:pt x="73177" y="35884"/>
                </a:lnTo>
                <a:lnTo>
                  <a:pt x="73073" y="36018"/>
                </a:lnTo>
                <a:lnTo>
                  <a:pt x="73232" y="36147"/>
                </a:lnTo>
                <a:lnTo>
                  <a:pt x="69960" y="41055"/>
                </a:lnTo>
                <a:lnTo>
                  <a:pt x="68342" y="40546"/>
                </a:lnTo>
                <a:lnTo>
                  <a:pt x="65530" y="35142"/>
                </a:lnTo>
                <a:lnTo>
                  <a:pt x="74734" y="26159"/>
                </a:lnTo>
                <a:close/>
                <a:moveTo>
                  <a:pt x="30860" y="30111"/>
                </a:moveTo>
                <a:lnTo>
                  <a:pt x="30866" y="30454"/>
                </a:lnTo>
                <a:lnTo>
                  <a:pt x="34996" y="34511"/>
                </a:lnTo>
                <a:lnTo>
                  <a:pt x="35020" y="34535"/>
                </a:lnTo>
                <a:lnTo>
                  <a:pt x="40841" y="34480"/>
                </a:lnTo>
                <a:lnTo>
                  <a:pt x="44555" y="30700"/>
                </a:lnTo>
                <a:lnTo>
                  <a:pt x="44640" y="30742"/>
                </a:lnTo>
                <a:lnTo>
                  <a:pt x="42085" y="41987"/>
                </a:lnTo>
                <a:lnTo>
                  <a:pt x="24009" y="36086"/>
                </a:lnTo>
                <a:lnTo>
                  <a:pt x="26172" y="31698"/>
                </a:lnTo>
                <a:lnTo>
                  <a:pt x="30860" y="30111"/>
                </a:lnTo>
                <a:close/>
                <a:moveTo>
                  <a:pt x="98411" y="37299"/>
                </a:moveTo>
                <a:lnTo>
                  <a:pt x="98625" y="38335"/>
                </a:lnTo>
                <a:lnTo>
                  <a:pt x="91597" y="41999"/>
                </a:lnTo>
                <a:lnTo>
                  <a:pt x="91027" y="39162"/>
                </a:lnTo>
                <a:lnTo>
                  <a:pt x="91021" y="39131"/>
                </a:lnTo>
                <a:lnTo>
                  <a:pt x="90739" y="38941"/>
                </a:lnTo>
                <a:lnTo>
                  <a:pt x="98411" y="37299"/>
                </a:lnTo>
                <a:close/>
                <a:moveTo>
                  <a:pt x="44800" y="30816"/>
                </a:moveTo>
                <a:lnTo>
                  <a:pt x="48440" y="32611"/>
                </a:lnTo>
                <a:lnTo>
                  <a:pt x="45750" y="40283"/>
                </a:lnTo>
                <a:lnTo>
                  <a:pt x="42275" y="42048"/>
                </a:lnTo>
                <a:lnTo>
                  <a:pt x="42251" y="42042"/>
                </a:lnTo>
                <a:lnTo>
                  <a:pt x="44800" y="30816"/>
                </a:lnTo>
                <a:close/>
                <a:moveTo>
                  <a:pt x="45670" y="40516"/>
                </a:moveTo>
                <a:lnTo>
                  <a:pt x="44843" y="42875"/>
                </a:lnTo>
                <a:lnTo>
                  <a:pt x="42331" y="42213"/>
                </a:lnTo>
                <a:lnTo>
                  <a:pt x="45670" y="40516"/>
                </a:lnTo>
                <a:close/>
                <a:moveTo>
                  <a:pt x="65401" y="35271"/>
                </a:moveTo>
                <a:lnTo>
                  <a:pt x="68226" y="40688"/>
                </a:lnTo>
                <a:lnTo>
                  <a:pt x="69862" y="41202"/>
                </a:lnTo>
                <a:lnTo>
                  <a:pt x="68293" y="43561"/>
                </a:lnTo>
                <a:lnTo>
                  <a:pt x="64255" y="36392"/>
                </a:lnTo>
                <a:lnTo>
                  <a:pt x="65401" y="35271"/>
                </a:lnTo>
                <a:close/>
                <a:moveTo>
                  <a:pt x="50486" y="38071"/>
                </a:moveTo>
                <a:lnTo>
                  <a:pt x="49996" y="44229"/>
                </a:lnTo>
                <a:lnTo>
                  <a:pt x="45015" y="42918"/>
                </a:lnTo>
                <a:lnTo>
                  <a:pt x="45891" y="40406"/>
                </a:lnTo>
                <a:lnTo>
                  <a:pt x="50486" y="38071"/>
                </a:lnTo>
                <a:close/>
                <a:moveTo>
                  <a:pt x="51228" y="37691"/>
                </a:moveTo>
                <a:lnTo>
                  <a:pt x="53783" y="45222"/>
                </a:lnTo>
                <a:lnTo>
                  <a:pt x="50168" y="44272"/>
                </a:lnTo>
                <a:lnTo>
                  <a:pt x="50664" y="37979"/>
                </a:lnTo>
                <a:lnTo>
                  <a:pt x="51228" y="37691"/>
                </a:lnTo>
                <a:close/>
                <a:moveTo>
                  <a:pt x="70033" y="41257"/>
                </a:moveTo>
                <a:lnTo>
                  <a:pt x="82767" y="45265"/>
                </a:lnTo>
                <a:lnTo>
                  <a:pt x="68434" y="43659"/>
                </a:lnTo>
                <a:lnTo>
                  <a:pt x="70033" y="41257"/>
                </a:lnTo>
                <a:close/>
                <a:moveTo>
                  <a:pt x="86327" y="36208"/>
                </a:moveTo>
                <a:lnTo>
                  <a:pt x="90867" y="39235"/>
                </a:lnTo>
                <a:lnTo>
                  <a:pt x="91438" y="42078"/>
                </a:lnTo>
                <a:lnTo>
                  <a:pt x="85249" y="45308"/>
                </a:lnTo>
                <a:lnTo>
                  <a:pt x="84152" y="39548"/>
                </a:lnTo>
                <a:lnTo>
                  <a:pt x="86327" y="36208"/>
                </a:lnTo>
                <a:close/>
                <a:moveTo>
                  <a:pt x="82908" y="33978"/>
                </a:moveTo>
                <a:lnTo>
                  <a:pt x="83968" y="39517"/>
                </a:lnTo>
                <a:lnTo>
                  <a:pt x="83876" y="39652"/>
                </a:lnTo>
                <a:lnTo>
                  <a:pt x="85083" y="45394"/>
                </a:lnTo>
                <a:lnTo>
                  <a:pt x="85071" y="45400"/>
                </a:lnTo>
                <a:lnTo>
                  <a:pt x="73459" y="36110"/>
                </a:lnTo>
                <a:lnTo>
                  <a:pt x="73643" y="35835"/>
                </a:lnTo>
                <a:lnTo>
                  <a:pt x="82908" y="33978"/>
                </a:lnTo>
                <a:close/>
                <a:moveTo>
                  <a:pt x="73367" y="36251"/>
                </a:moveTo>
                <a:lnTo>
                  <a:pt x="84905" y="45485"/>
                </a:lnTo>
                <a:lnTo>
                  <a:pt x="84869" y="45504"/>
                </a:lnTo>
                <a:lnTo>
                  <a:pt x="83661" y="45369"/>
                </a:lnTo>
                <a:lnTo>
                  <a:pt x="70131" y="41110"/>
                </a:lnTo>
                <a:lnTo>
                  <a:pt x="73367" y="36251"/>
                </a:lnTo>
                <a:close/>
                <a:moveTo>
                  <a:pt x="84519" y="45639"/>
                </a:moveTo>
                <a:lnTo>
                  <a:pt x="84599" y="45645"/>
                </a:lnTo>
                <a:lnTo>
                  <a:pt x="84575" y="45657"/>
                </a:lnTo>
                <a:lnTo>
                  <a:pt x="84519" y="45639"/>
                </a:lnTo>
                <a:close/>
                <a:moveTo>
                  <a:pt x="63434" y="31496"/>
                </a:moveTo>
                <a:lnTo>
                  <a:pt x="65315" y="35111"/>
                </a:lnTo>
                <a:lnTo>
                  <a:pt x="64084" y="36312"/>
                </a:lnTo>
                <a:lnTo>
                  <a:pt x="64059" y="36337"/>
                </a:lnTo>
                <a:lnTo>
                  <a:pt x="63943" y="45994"/>
                </a:lnTo>
                <a:lnTo>
                  <a:pt x="63679" y="45902"/>
                </a:lnTo>
                <a:lnTo>
                  <a:pt x="57888" y="34309"/>
                </a:lnTo>
                <a:lnTo>
                  <a:pt x="63434" y="31496"/>
                </a:lnTo>
                <a:close/>
                <a:moveTo>
                  <a:pt x="85022" y="45810"/>
                </a:moveTo>
                <a:lnTo>
                  <a:pt x="84807" y="46202"/>
                </a:lnTo>
                <a:lnTo>
                  <a:pt x="84734" y="45939"/>
                </a:lnTo>
                <a:lnTo>
                  <a:pt x="85022" y="45810"/>
                </a:lnTo>
                <a:close/>
                <a:moveTo>
                  <a:pt x="101217" y="33457"/>
                </a:moveTo>
                <a:lnTo>
                  <a:pt x="104164" y="36907"/>
                </a:lnTo>
                <a:lnTo>
                  <a:pt x="103448" y="45921"/>
                </a:lnTo>
                <a:lnTo>
                  <a:pt x="100218" y="47538"/>
                </a:lnTo>
                <a:lnTo>
                  <a:pt x="100347" y="36815"/>
                </a:lnTo>
                <a:lnTo>
                  <a:pt x="100347" y="36778"/>
                </a:lnTo>
                <a:lnTo>
                  <a:pt x="100212" y="36643"/>
                </a:lnTo>
                <a:lnTo>
                  <a:pt x="101217" y="33457"/>
                </a:lnTo>
                <a:close/>
                <a:moveTo>
                  <a:pt x="64231" y="36698"/>
                </a:moveTo>
                <a:lnTo>
                  <a:pt x="68201" y="43757"/>
                </a:lnTo>
                <a:lnTo>
                  <a:pt x="68986" y="47679"/>
                </a:lnTo>
                <a:lnTo>
                  <a:pt x="68986" y="47679"/>
                </a:lnTo>
                <a:lnTo>
                  <a:pt x="64114" y="46049"/>
                </a:lnTo>
                <a:lnTo>
                  <a:pt x="64231" y="36698"/>
                </a:lnTo>
                <a:close/>
                <a:moveTo>
                  <a:pt x="98662" y="38512"/>
                </a:moveTo>
                <a:lnTo>
                  <a:pt x="99520" y="42587"/>
                </a:lnTo>
                <a:lnTo>
                  <a:pt x="96229" y="47624"/>
                </a:lnTo>
                <a:lnTo>
                  <a:pt x="92871" y="48335"/>
                </a:lnTo>
                <a:lnTo>
                  <a:pt x="91634" y="42176"/>
                </a:lnTo>
                <a:lnTo>
                  <a:pt x="98662" y="38512"/>
                </a:lnTo>
                <a:close/>
                <a:moveTo>
                  <a:pt x="91474" y="42256"/>
                </a:moveTo>
                <a:lnTo>
                  <a:pt x="92700" y="48372"/>
                </a:lnTo>
                <a:lnTo>
                  <a:pt x="90340" y="48862"/>
                </a:lnTo>
                <a:lnTo>
                  <a:pt x="85303" y="45577"/>
                </a:lnTo>
                <a:lnTo>
                  <a:pt x="85285" y="45485"/>
                </a:lnTo>
                <a:lnTo>
                  <a:pt x="91474" y="42256"/>
                </a:lnTo>
                <a:close/>
                <a:moveTo>
                  <a:pt x="68391" y="43825"/>
                </a:moveTo>
                <a:lnTo>
                  <a:pt x="83625" y="45534"/>
                </a:lnTo>
                <a:lnTo>
                  <a:pt x="84513" y="45816"/>
                </a:lnTo>
                <a:lnTo>
                  <a:pt x="84526" y="45847"/>
                </a:lnTo>
                <a:lnTo>
                  <a:pt x="75493" y="49848"/>
                </a:lnTo>
                <a:lnTo>
                  <a:pt x="69176" y="47740"/>
                </a:lnTo>
                <a:lnTo>
                  <a:pt x="68391" y="43825"/>
                </a:lnTo>
                <a:close/>
                <a:moveTo>
                  <a:pt x="100169" y="36919"/>
                </a:moveTo>
                <a:lnTo>
                  <a:pt x="100041" y="47624"/>
                </a:lnTo>
                <a:lnTo>
                  <a:pt x="95457" y="49916"/>
                </a:lnTo>
                <a:lnTo>
                  <a:pt x="92730" y="48874"/>
                </a:lnTo>
                <a:lnTo>
                  <a:pt x="92920" y="48586"/>
                </a:lnTo>
                <a:lnTo>
                  <a:pt x="92902" y="48500"/>
                </a:lnTo>
                <a:lnTo>
                  <a:pt x="96340" y="47777"/>
                </a:lnTo>
                <a:lnTo>
                  <a:pt x="99703" y="42618"/>
                </a:lnTo>
                <a:lnTo>
                  <a:pt x="98821" y="38426"/>
                </a:lnTo>
                <a:lnTo>
                  <a:pt x="99814" y="37912"/>
                </a:lnTo>
                <a:lnTo>
                  <a:pt x="100120" y="36931"/>
                </a:lnTo>
                <a:lnTo>
                  <a:pt x="100169" y="36919"/>
                </a:lnTo>
                <a:close/>
                <a:moveTo>
                  <a:pt x="57735" y="34388"/>
                </a:moveTo>
                <a:lnTo>
                  <a:pt x="63538" y="46012"/>
                </a:lnTo>
                <a:lnTo>
                  <a:pt x="63557" y="46043"/>
                </a:lnTo>
                <a:lnTo>
                  <a:pt x="63943" y="46172"/>
                </a:lnTo>
                <a:lnTo>
                  <a:pt x="63881" y="51184"/>
                </a:lnTo>
                <a:lnTo>
                  <a:pt x="53991" y="45289"/>
                </a:lnTo>
                <a:lnTo>
                  <a:pt x="51387" y="37612"/>
                </a:lnTo>
                <a:lnTo>
                  <a:pt x="57735" y="34388"/>
                </a:lnTo>
                <a:close/>
                <a:moveTo>
                  <a:pt x="100041" y="47820"/>
                </a:moveTo>
                <a:lnTo>
                  <a:pt x="99992" y="51650"/>
                </a:lnTo>
                <a:lnTo>
                  <a:pt x="95671" y="49995"/>
                </a:lnTo>
                <a:lnTo>
                  <a:pt x="100041" y="47820"/>
                </a:lnTo>
                <a:close/>
                <a:moveTo>
                  <a:pt x="84575" y="46012"/>
                </a:moveTo>
                <a:lnTo>
                  <a:pt x="84691" y="46411"/>
                </a:lnTo>
                <a:lnTo>
                  <a:pt x="81646" y="51901"/>
                </a:lnTo>
                <a:lnTo>
                  <a:pt x="75732" y="49928"/>
                </a:lnTo>
                <a:lnTo>
                  <a:pt x="84575" y="46012"/>
                </a:lnTo>
                <a:close/>
                <a:moveTo>
                  <a:pt x="69219" y="47936"/>
                </a:moveTo>
                <a:lnTo>
                  <a:pt x="75254" y="49953"/>
                </a:lnTo>
                <a:lnTo>
                  <a:pt x="70082" y="52244"/>
                </a:lnTo>
                <a:lnTo>
                  <a:pt x="69219" y="47936"/>
                </a:lnTo>
                <a:close/>
                <a:moveTo>
                  <a:pt x="92632" y="49021"/>
                </a:moveTo>
                <a:lnTo>
                  <a:pt x="95243" y="50020"/>
                </a:lnTo>
                <a:lnTo>
                  <a:pt x="90328" y="52471"/>
                </a:lnTo>
                <a:lnTo>
                  <a:pt x="92632" y="49021"/>
                </a:lnTo>
                <a:close/>
                <a:moveTo>
                  <a:pt x="64114" y="46233"/>
                </a:moveTo>
                <a:lnTo>
                  <a:pt x="69028" y="47869"/>
                </a:lnTo>
                <a:lnTo>
                  <a:pt x="70058" y="53004"/>
                </a:lnTo>
                <a:lnTo>
                  <a:pt x="64053" y="51270"/>
                </a:lnTo>
                <a:lnTo>
                  <a:pt x="64114" y="46233"/>
                </a:lnTo>
                <a:close/>
                <a:moveTo>
                  <a:pt x="84758" y="46644"/>
                </a:moveTo>
                <a:lnTo>
                  <a:pt x="86805" y="53623"/>
                </a:lnTo>
                <a:lnTo>
                  <a:pt x="81817" y="51956"/>
                </a:lnTo>
                <a:lnTo>
                  <a:pt x="84758" y="46644"/>
                </a:lnTo>
                <a:close/>
                <a:moveTo>
                  <a:pt x="85254" y="45749"/>
                </a:moveTo>
                <a:lnTo>
                  <a:pt x="90310" y="49052"/>
                </a:lnTo>
                <a:lnTo>
                  <a:pt x="92737" y="48537"/>
                </a:lnTo>
                <a:lnTo>
                  <a:pt x="92737" y="48549"/>
                </a:lnTo>
                <a:lnTo>
                  <a:pt x="92565" y="48813"/>
                </a:lnTo>
                <a:lnTo>
                  <a:pt x="92467" y="48960"/>
                </a:lnTo>
                <a:lnTo>
                  <a:pt x="90022" y="52630"/>
                </a:lnTo>
                <a:lnTo>
                  <a:pt x="87540" y="53868"/>
                </a:lnTo>
                <a:lnTo>
                  <a:pt x="87007" y="53690"/>
                </a:lnTo>
                <a:lnTo>
                  <a:pt x="84875" y="46435"/>
                </a:lnTo>
                <a:lnTo>
                  <a:pt x="85254" y="45749"/>
                </a:lnTo>
                <a:close/>
                <a:moveTo>
                  <a:pt x="50155" y="44444"/>
                </a:moveTo>
                <a:lnTo>
                  <a:pt x="53795" y="45406"/>
                </a:lnTo>
                <a:lnTo>
                  <a:pt x="49371" y="54370"/>
                </a:lnTo>
                <a:lnTo>
                  <a:pt x="49371" y="54370"/>
                </a:lnTo>
                <a:lnTo>
                  <a:pt x="50155" y="44444"/>
                </a:lnTo>
                <a:close/>
                <a:moveTo>
                  <a:pt x="53954" y="45467"/>
                </a:moveTo>
                <a:lnTo>
                  <a:pt x="63875" y="51380"/>
                </a:lnTo>
                <a:lnTo>
                  <a:pt x="63869" y="51558"/>
                </a:lnTo>
                <a:lnTo>
                  <a:pt x="49500" y="54873"/>
                </a:lnTo>
                <a:lnTo>
                  <a:pt x="49383" y="54738"/>
                </a:lnTo>
                <a:lnTo>
                  <a:pt x="53954" y="45467"/>
                </a:lnTo>
                <a:close/>
                <a:moveTo>
                  <a:pt x="49297" y="54904"/>
                </a:moveTo>
                <a:lnTo>
                  <a:pt x="49310" y="54916"/>
                </a:lnTo>
                <a:lnTo>
                  <a:pt x="49292" y="54922"/>
                </a:lnTo>
                <a:lnTo>
                  <a:pt x="49297" y="54904"/>
                </a:lnTo>
                <a:close/>
                <a:moveTo>
                  <a:pt x="44953" y="43077"/>
                </a:moveTo>
                <a:lnTo>
                  <a:pt x="49984" y="44401"/>
                </a:lnTo>
                <a:lnTo>
                  <a:pt x="49169" y="54720"/>
                </a:lnTo>
                <a:lnTo>
                  <a:pt x="49169" y="54750"/>
                </a:lnTo>
                <a:lnTo>
                  <a:pt x="49175" y="54762"/>
                </a:lnTo>
                <a:lnTo>
                  <a:pt x="49071" y="54971"/>
                </a:lnTo>
                <a:lnTo>
                  <a:pt x="48771" y="55044"/>
                </a:lnTo>
                <a:lnTo>
                  <a:pt x="42422" y="50320"/>
                </a:lnTo>
                <a:lnTo>
                  <a:pt x="44953" y="43077"/>
                </a:lnTo>
                <a:close/>
                <a:moveTo>
                  <a:pt x="89826" y="52918"/>
                </a:moveTo>
                <a:lnTo>
                  <a:pt x="87712" y="56098"/>
                </a:lnTo>
                <a:lnTo>
                  <a:pt x="87062" y="53892"/>
                </a:lnTo>
                <a:lnTo>
                  <a:pt x="87516" y="54046"/>
                </a:lnTo>
                <a:lnTo>
                  <a:pt x="87553" y="54058"/>
                </a:lnTo>
                <a:lnTo>
                  <a:pt x="89826" y="52918"/>
                </a:lnTo>
                <a:close/>
                <a:moveTo>
                  <a:pt x="42551" y="50627"/>
                </a:moveTo>
                <a:lnTo>
                  <a:pt x="48703" y="55204"/>
                </a:lnTo>
                <a:lnTo>
                  <a:pt x="48752" y="55137"/>
                </a:lnTo>
                <a:lnTo>
                  <a:pt x="48771" y="55222"/>
                </a:lnTo>
                <a:lnTo>
                  <a:pt x="48973" y="55173"/>
                </a:lnTo>
                <a:lnTo>
                  <a:pt x="48973" y="55173"/>
                </a:lnTo>
                <a:lnTo>
                  <a:pt x="48176" y="56791"/>
                </a:lnTo>
                <a:lnTo>
                  <a:pt x="45891" y="57569"/>
                </a:lnTo>
                <a:lnTo>
                  <a:pt x="42551" y="50627"/>
                </a:lnTo>
                <a:close/>
                <a:moveTo>
                  <a:pt x="75499" y="50032"/>
                </a:moveTo>
                <a:lnTo>
                  <a:pt x="81566" y="52054"/>
                </a:lnTo>
                <a:lnTo>
                  <a:pt x="78104" y="58292"/>
                </a:lnTo>
                <a:lnTo>
                  <a:pt x="70530" y="53249"/>
                </a:lnTo>
                <a:lnTo>
                  <a:pt x="70555" y="53151"/>
                </a:lnTo>
                <a:lnTo>
                  <a:pt x="70248" y="53059"/>
                </a:lnTo>
                <a:lnTo>
                  <a:pt x="70113" y="52416"/>
                </a:lnTo>
                <a:lnTo>
                  <a:pt x="75499" y="50032"/>
                </a:lnTo>
                <a:close/>
                <a:moveTo>
                  <a:pt x="81731" y="52109"/>
                </a:moveTo>
                <a:lnTo>
                  <a:pt x="86866" y="53825"/>
                </a:lnTo>
                <a:lnTo>
                  <a:pt x="87558" y="56196"/>
                </a:lnTo>
                <a:lnTo>
                  <a:pt x="87663" y="56166"/>
                </a:lnTo>
                <a:lnTo>
                  <a:pt x="87473" y="56460"/>
                </a:lnTo>
                <a:lnTo>
                  <a:pt x="78300" y="58298"/>
                </a:lnTo>
                <a:lnTo>
                  <a:pt x="78300" y="58298"/>
                </a:lnTo>
                <a:lnTo>
                  <a:pt x="81731" y="52109"/>
                </a:lnTo>
                <a:close/>
                <a:moveTo>
                  <a:pt x="42226" y="50357"/>
                </a:moveTo>
                <a:lnTo>
                  <a:pt x="45725" y="57624"/>
                </a:lnTo>
                <a:lnTo>
                  <a:pt x="36258" y="60835"/>
                </a:lnTo>
                <a:lnTo>
                  <a:pt x="36258" y="60835"/>
                </a:lnTo>
                <a:lnTo>
                  <a:pt x="42226" y="50357"/>
                </a:lnTo>
                <a:close/>
                <a:moveTo>
                  <a:pt x="23929" y="36245"/>
                </a:moveTo>
                <a:lnTo>
                  <a:pt x="41859" y="42097"/>
                </a:lnTo>
                <a:lnTo>
                  <a:pt x="41816" y="42256"/>
                </a:lnTo>
                <a:lnTo>
                  <a:pt x="42012" y="42305"/>
                </a:lnTo>
                <a:lnTo>
                  <a:pt x="41926" y="42673"/>
                </a:lnTo>
                <a:lnTo>
                  <a:pt x="42098" y="42710"/>
                </a:lnTo>
                <a:lnTo>
                  <a:pt x="42177" y="42348"/>
                </a:lnTo>
                <a:lnTo>
                  <a:pt x="44788" y="43034"/>
                </a:lnTo>
                <a:lnTo>
                  <a:pt x="42367" y="49953"/>
                </a:lnTo>
                <a:lnTo>
                  <a:pt x="42282" y="49909"/>
                </a:lnTo>
                <a:lnTo>
                  <a:pt x="36037" y="60878"/>
                </a:lnTo>
                <a:lnTo>
                  <a:pt x="24628" y="55247"/>
                </a:lnTo>
                <a:lnTo>
                  <a:pt x="20522" y="43151"/>
                </a:lnTo>
                <a:lnTo>
                  <a:pt x="23929" y="36245"/>
                </a:lnTo>
                <a:close/>
                <a:moveTo>
                  <a:pt x="64500" y="51576"/>
                </a:moveTo>
                <a:lnTo>
                  <a:pt x="70168" y="53218"/>
                </a:lnTo>
                <a:lnTo>
                  <a:pt x="77999" y="58433"/>
                </a:lnTo>
                <a:lnTo>
                  <a:pt x="74482" y="61950"/>
                </a:lnTo>
                <a:lnTo>
                  <a:pt x="74452" y="61950"/>
                </a:lnTo>
                <a:lnTo>
                  <a:pt x="64366" y="51619"/>
                </a:lnTo>
                <a:lnTo>
                  <a:pt x="64500" y="51588"/>
                </a:lnTo>
                <a:lnTo>
                  <a:pt x="64500" y="51576"/>
                </a:lnTo>
                <a:close/>
                <a:moveTo>
                  <a:pt x="95463" y="50106"/>
                </a:moveTo>
                <a:lnTo>
                  <a:pt x="99918" y="51803"/>
                </a:lnTo>
                <a:lnTo>
                  <a:pt x="89409" y="62061"/>
                </a:lnTo>
                <a:lnTo>
                  <a:pt x="87620" y="56546"/>
                </a:lnTo>
                <a:lnTo>
                  <a:pt x="90138" y="52765"/>
                </a:lnTo>
                <a:lnTo>
                  <a:pt x="95463" y="50106"/>
                </a:lnTo>
                <a:close/>
                <a:moveTo>
                  <a:pt x="87467" y="56638"/>
                </a:moveTo>
                <a:lnTo>
                  <a:pt x="89250" y="62134"/>
                </a:lnTo>
                <a:lnTo>
                  <a:pt x="75922" y="61969"/>
                </a:lnTo>
                <a:lnTo>
                  <a:pt x="75781" y="61816"/>
                </a:lnTo>
                <a:lnTo>
                  <a:pt x="75653" y="61932"/>
                </a:lnTo>
                <a:lnTo>
                  <a:pt x="75683" y="61969"/>
                </a:lnTo>
                <a:lnTo>
                  <a:pt x="74721" y="61956"/>
                </a:lnTo>
                <a:lnTo>
                  <a:pt x="78177" y="58500"/>
                </a:lnTo>
                <a:lnTo>
                  <a:pt x="87467" y="56638"/>
                </a:lnTo>
                <a:close/>
                <a:moveTo>
                  <a:pt x="63863" y="51735"/>
                </a:moveTo>
                <a:lnTo>
                  <a:pt x="63067" y="70774"/>
                </a:lnTo>
                <a:lnTo>
                  <a:pt x="49622" y="55020"/>
                </a:lnTo>
                <a:lnTo>
                  <a:pt x="63863" y="51735"/>
                </a:lnTo>
                <a:close/>
                <a:moveTo>
                  <a:pt x="64170" y="51668"/>
                </a:moveTo>
                <a:lnTo>
                  <a:pt x="74341" y="62091"/>
                </a:lnTo>
                <a:lnTo>
                  <a:pt x="74102" y="62330"/>
                </a:lnTo>
                <a:lnTo>
                  <a:pt x="74225" y="62453"/>
                </a:lnTo>
                <a:lnTo>
                  <a:pt x="74550" y="62128"/>
                </a:lnTo>
                <a:lnTo>
                  <a:pt x="74795" y="62128"/>
                </a:lnTo>
                <a:lnTo>
                  <a:pt x="63679" y="71473"/>
                </a:lnTo>
                <a:lnTo>
                  <a:pt x="63661" y="71473"/>
                </a:lnTo>
                <a:lnTo>
                  <a:pt x="63232" y="70970"/>
                </a:lnTo>
                <a:lnTo>
                  <a:pt x="64035" y="51699"/>
                </a:lnTo>
                <a:lnTo>
                  <a:pt x="64170" y="51668"/>
                </a:lnTo>
                <a:close/>
                <a:moveTo>
                  <a:pt x="63219" y="71221"/>
                </a:moveTo>
                <a:lnTo>
                  <a:pt x="63465" y="71510"/>
                </a:lnTo>
                <a:lnTo>
                  <a:pt x="63207" y="71595"/>
                </a:lnTo>
                <a:lnTo>
                  <a:pt x="63219" y="71221"/>
                </a:lnTo>
                <a:close/>
                <a:moveTo>
                  <a:pt x="63385" y="71718"/>
                </a:moveTo>
                <a:lnTo>
                  <a:pt x="63195" y="71883"/>
                </a:lnTo>
                <a:lnTo>
                  <a:pt x="63195" y="71779"/>
                </a:lnTo>
                <a:lnTo>
                  <a:pt x="63385" y="71718"/>
                </a:lnTo>
                <a:close/>
                <a:moveTo>
                  <a:pt x="103435" y="46123"/>
                </a:moveTo>
                <a:lnTo>
                  <a:pt x="102424" y="58893"/>
                </a:lnTo>
                <a:lnTo>
                  <a:pt x="85947" y="72956"/>
                </a:lnTo>
                <a:lnTo>
                  <a:pt x="85916" y="72937"/>
                </a:lnTo>
                <a:lnTo>
                  <a:pt x="85978" y="72876"/>
                </a:lnTo>
                <a:lnTo>
                  <a:pt x="76082" y="62147"/>
                </a:lnTo>
                <a:lnTo>
                  <a:pt x="89372" y="62306"/>
                </a:lnTo>
                <a:lnTo>
                  <a:pt x="89403" y="62306"/>
                </a:lnTo>
                <a:lnTo>
                  <a:pt x="100139" y="51833"/>
                </a:lnTo>
                <a:lnTo>
                  <a:pt x="100163" y="51809"/>
                </a:lnTo>
                <a:lnTo>
                  <a:pt x="100212" y="47728"/>
                </a:lnTo>
                <a:lnTo>
                  <a:pt x="103435" y="46123"/>
                </a:lnTo>
                <a:close/>
                <a:moveTo>
                  <a:pt x="102424" y="59119"/>
                </a:moveTo>
                <a:lnTo>
                  <a:pt x="102767" y="71902"/>
                </a:lnTo>
                <a:lnTo>
                  <a:pt x="102810" y="71902"/>
                </a:lnTo>
                <a:lnTo>
                  <a:pt x="102731" y="71938"/>
                </a:lnTo>
                <a:lnTo>
                  <a:pt x="85935" y="73194"/>
                </a:lnTo>
                <a:lnTo>
                  <a:pt x="102424" y="59119"/>
                </a:lnTo>
                <a:close/>
                <a:moveTo>
                  <a:pt x="75058" y="62134"/>
                </a:moveTo>
                <a:lnTo>
                  <a:pt x="75842" y="62140"/>
                </a:lnTo>
                <a:lnTo>
                  <a:pt x="85806" y="72949"/>
                </a:lnTo>
                <a:lnTo>
                  <a:pt x="85641" y="73213"/>
                </a:lnTo>
                <a:lnTo>
                  <a:pt x="63924" y="71491"/>
                </a:lnTo>
                <a:lnTo>
                  <a:pt x="75058" y="62134"/>
                </a:lnTo>
                <a:close/>
                <a:moveTo>
                  <a:pt x="49432" y="55069"/>
                </a:moveTo>
                <a:lnTo>
                  <a:pt x="63054" y="71032"/>
                </a:lnTo>
                <a:lnTo>
                  <a:pt x="63030" y="71650"/>
                </a:lnTo>
                <a:lnTo>
                  <a:pt x="54163" y="74481"/>
                </a:lnTo>
                <a:lnTo>
                  <a:pt x="54004" y="74426"/>
                </a:lnTo>
                <a:lnTo>
                  <a:pt x="45964" y="57722"/>
                </a:lnTo>
                <a:lnTo>
                  <a:pt x="48299" y="56932"/>
                </a:lnTo>
                <a:lnTo>
                  <a:pt x="49187" y="55124"/>
                </a:lnTo>
                <a:lnTo>
                  <a:pt x="49432" y="55069"/>
                </a:lnTo>
                <a:close/>
                <a:moveTo>
                  <a:pt x="102302" y="72147"/>
                </a:moveTo>
                <a:lnTo>
                  <a:pt x="79697" y="83023"/>
                </a:lnTo>
                <a:lnTo>
                  <a:pt x="85739" y="73385"/>
                </a:lnTo>
                <a:lnTo>
                  <a:pt x="102302" y="72147"/>
                </a:lnTo>
                <a:close/>
                <a:moveTo>
                  <a:pt x="63023" y="71834"/>
                </a:moveTo>
                <a:lnTo>
                  <a:pt x="63011" y="72067"/>
                </a:lnTo>
                <a:lnTo>
                  <a:pt x="63097" y="72073"/>
                </a:lnTo>
                <a:lnTo>
                  <a:pt x="63048" y="72147"/>
                </a:lnTo>
                <a:lnTo>
                  <a:pt x="78661" y="83060"/>
                </a:lnTo>
                <a:lnTo>
                  <a:pt x="78661" y="83060"/>
                </a:lnTo>
                <a:lnTo>
                  <a:pt x="54439" y="74573"/>
                </a:lnTo>
                <a:lnTo>
                  <a:pt x="63023" y="71834"/>
                </a:lnTo>
                <a:close/>
                <a:moveTo>
                  <a:pt x="63734" y="71650"/>
                </a:moveTo>
                <a:lnTo>
                  <a:pt x="85536" y="73378"/>
                </a:lnTo>
                <a:lnTo>
                  <a:pt x="79409" y="83164"/>
                </a:lnTo>
                <a:lnTo>
                  <a:pt x="79237" y="83250"/>
                </a:lnTo>
                <a:lnTo>
                  <a:pt x="63244" y="72067"/>
                </a:lnTo>
                <a:lnTo>
                  <a:pt x="63734" y="71650"/>
                </a:lnTo>
                <a:close/>
                <a:moveTo>
                  <a:pt x="8095" y="0"/>
                </a:moveTo>
                <a:lnTo>
                  <a:pt x="4799" y="10092"/>
                </a:lnTo>
                <a:lnTo>
                  <a:pt x="4799" y="10099"/>
                </a:lnTo>
                <a:lnTo>
                  <a:pt x="3972" y="10282"/>
                </a:lnTo>
                <a:lnTo>
                  <a:pt x="3972" y="10288"/>
                </a:lnTo>
                <a:lnTo>
                  <a:pt x="25" y="9596"/>
                </a:lnTo>
                <a:lnTo>
                  <a:pt x="1" y="9761"/>
                </a:lnTo>
                <a:lnTo>
                  <a:pt x="5056" y="10656"/>
                </a:lnTo>
                <a:lnTo>
                  <a:pt x="16889" y="33947"/>
                </a:lnTo>
                <a:lnTo>
                  <a:pt x="23764" y="36190"/>
                </a:lnTo>
                <a:lnTo>
                  <a:pt x="20351" y="43108"/>
                </a:lnTo>
                <a:lnTo>
                  <a:pt x="20338" y="43139"/>
                </a:lnTo>
                <a:lnTo>
                  <a:pt x="24487" y="55369"/>
                </a:lnTo>
                <a:lnTo>
                  <a:pt x="36037" y="61068"/>
                </a:lnTo>
                <a:lnTo>
                  <a:pt x="36068" y="61080"/>
                </a:lnTo>
                <a:lnTo>
                  <a:pt x="45799" y="57784"/>
                </a:lnTo>
                <a:lnTo>
                  <a:pt x="53875" y="74561"/>
                </a:lnTo>
                <a:lnTo>
                  <a:pt x="53893" y="74567"/>
                </a:lnTo>
                <a:lnTo>
                  <a:pt x="47343" y="76657"/>
                </a:lnTo>
                <a:lnTo>
                  <a:pt x="47398" y="76822"/>
                </a:lnTo>
                <a:lnTo>
                  <a:pt x="54163" y="74665"/>
                </a:lnTo>
                <a:lnTo>
                  <a:pt x="79231" y="83440"/>
                </a:lnTo>
                <a:lnTo>
                  <a:pt x="79237" y="83440"/>
                </a:lnTo>
                <a:lnTo>
                  <a:pt x="77368" y="86418"/>
                </a:lnTo>
                <a:lnTo>
                  <a:pt x="77570" y="86418"/>
                </a:lnTo>
                <a:lnTo>
                  <a:pt x="79525" y="83299"/>
                </a:lnTo>
                <a:lnTo>
                  <a:pt x="102774" y="72110"/>
                </a:lnTo>
                <a:lnTo>
                  <a:pt x="107498" y="71755"/>
                </a:lnTo>
                <a:lnTo>
                  <a:pt x="107498" y="71577"/>
                </a:lnTo>
                <a:lnTo>
                  <a:pt x="103203" y="71902"/>
                </a:lnTo>
                <a:lnTo>
                  <a:pt x="103441" y="71791"/>
                </a:lnTo>
                <a:lnTo>
                  <a:pt x="107553" y="60051"/>
                </a:lnTo>
                <a:lnTo>
                  <a:pt x="107553" y="59530"/>
                </a:lnTo>
                <a:lnTo>
                  <a:pt x="103301" y="71662"/>
                </a:lnTo>
                <a:lnTo>
                  <a:pt x="102939" y="71840"/>
                </a:lnTo>
                <a:lnTo>
                  <a:pt x="102596" y="58942"/>
                </a:lnTo>
                <a:lnTo>
                  <a:pt x="103613" y="46031"/>
                </a:lnTo>
                <a:lnTo>
                  <a:pt x="107553" y="44064"/>
                </a:lnTo>
                <a:lnTo>
                  <a:pt x="107553" y="43874"/>
                </a:lnTo>
                <a:lnTo>
                  <a:pt x="103632" y="45828"/>
                </a:lnTo>
                <a:lnTo>
                  <a:pt x="104336" y="36888"/>
                </a:lnTo>
                <a:lnTo>
                  <a:pt x="104342" y="36852"/>
                </a:lnTo>
                <a:lnTo>
                  <a:pt x="101279" y="33261"/>
                </a:lnTo>
                <a:lnTo>
                  <a:pt x="103061" y="27593"/>
                </a:lnTo>
                <a:lnTo>
                  <a:pt x="107553" y="36925"/>
                </a:lnTo>
                <a:lnTo>
                  <a:pt x="107553" y="36527"/>
                </a:lnTo>
                <a:lnTo>
                  <a:pt x="103135" y="27354"/>
                </a:lnTo>
                <a:lnTo>
                  <a:pt x="104103" y="24278"/>
                </a:lnTo>
                <a:lnTo>
                  <a:pt x="107553" y="26521"/>
                </a:lnTo>
                <a:lnTo>
                  <a:pt x="107553" y="26312"/>
                </a:lnTo>
                <a:lnTo>
                  <a:pt x="104158" y="24106"/>
                </a:lnTo>
                <a:lnTo>
                  <a:pt x="104955" y="21575"/>
                </a:lnTo>
                <a:lnTo>
                  <a:pt x="104967" y="21545"/>
                </a:lnTo>
                <a:lnTo>
                  <a:pt x="104936" y="21490"/>
                </a:lnTo>
                <a:lnTo>
                  <a:pt x="107553" y="21281"/>
                </a:lnTo>
                <a:lnTo>
                  <a:pt x="107553" y="21110"/>
                </a:lnTo>
                <a:lnTo>
                  <a:pt x="104851" y="21324"/>
                </a:lnTo>
                <a:lnTo>
                  <a:pt x="103968" y="19627"/>
                </a:lnTo>
                <a:lnTo>
                  <a:pt x="104618" y="19615"/>
                </a:lnTo>
                <a:lnTo>
                  <a:pt x="107553" y="16557"/>
                </a:lnTo>
                <a:lnTo>
                  <a:pt x="107553" y="16312"/>
                </a:lnTo>
                <a:lnTo>
                  <a:pt x="104544" y="19443"/>
                </a:lnTo>
                <a:lnTo>
                  <a:pt x="103883" y="19455"/>
                </a:lnTo>
                <a:lnTo>
                  <a:pt x="97418" y="7059"/>
                </a:lnTo>
                <a:lnTo>
                  <a:pt x="97265" y="6318"/>
                </a:lnTo>
                <a:lnTo>
                  <a:pt x="107553" y="711"/>
                </a:lnTo>
                <a:lnTo>
                  <a:pt x="107553" y="515"/>
                </a:lnTo>
                <a:lnTo>
                  <a:pt x="97228" y="6140"/>
                </a:lnTo>
                <a:lnTo>
                  <a:pt x="96229" y="1403"/>
                </a:lnTo>
                <a:lnTo>
                  <a:pt x="97142" y="0"/>
                </a:lnTo>
                <a:lnTo>
                  <a:pt x="96934" y="0"/>
                </a:lnTo>
                <a:lnTo>
                  <a:pt x="96064" y="1336"/>
                </a:lnTo>
                <a:lnTo>
                  <a:pt x="96045" y="1366"/>
                </a:lnTo>
                <a:lnTo>
                  <a:pt x="97069" y="6232"/>
                </a:lnTo>
                <a:lnTo>
                  <a:pt x="96946" y="6293"/>
                </a:lnTo>
                <a:lnTo>
                  <a:pt x="80702" y="1177"/>
                </a:lnTo>
                <a:lnTo>
                  <a:pt x="80665" y="1170"/>
                </a:lnTo>
                <a:lnTo>
                  <a:pt x="80120" y="1452"/>
                </a:lnTo>
                <a:lnTo>
                  <a:pt x="80089" y="0"/>
                </a:lnTo>
                <a:lnTo>
                  <a:pt x="79918" y="0"/>
                </a:lnTo>
                <a:lnTo>
                  <a:pt x="79948" y="1544"/>
                </a:lnTo>
                <a:lnTo>
                  <a:pt x="74488" y="4388"/>
                </a:lnTo>
                <a:lnTo>
                  <a:pt x="74531" y="4234"/>
                </a:lnTo>
                <a:lnTo>
                  <a:pt x="74072" y="4099"/>
                </a:lnTo>
                <a:lnTo>
                  <a:pt x="71988" y="0"/>
                </a:lnTo>
                <a:lnTo>
                  <a:pt x="71798" y="0"/>
                </a:lnTo>
                <a:lnTo>
                  <a:pt x="73845" y="4032"/>
                </a:lnTo>
                <a:lnTo>
                  <a:pt x="69684" y="2800"/>
                </a:lnTo>
                <a:lnTo>
                  <a:pt x="69341" y="0"/>
                </a:lnTo>
                <a:lnTo>
                  <a:pt x="69163" y="0"/>
                </a:lnTo>
                <a:lnTo>
                  <a:pt x="69506" y="2745"/>
                </a:lnTo>
                <a:lnTo>
                  <a:pt x="69506" y="2745"/>
                </a:lnTo>
                <a:lnTo>
                  <a:pt x="60799" y="160"/>
                </a:lnTo>
                <a:lnTo>
                  <a:pt x="60707" y="0"/>
                </a:lnTo>
                <a:lnTo>
                  <a:pt x="60511" y="0"/>
                </a:lnTo>
                <a:lnTo>
                  <a:pt x="60566" y="92"/>
                </a:lnTo>
                <a:lnTo>
                  <a:pt x="60254" y="0"/>
                </a:lnTo>
                <a:lnTo>
                  <a:pt x="59641" y="0"/>
                </a:lnTo>
                <a:lnTo>
                  <a:pt x="60033" y="116"/>
                </a:lnTo>
                <a:lnTo>
                  <a:pt x="55560" y="13511"/>
                </a:lnTo>
                <a:lnTo>
                  <a:pt x="51687" y="13996"/>
                </a:lnTo>
                <a:lnTo>
                  <a:pt x="48170" y="5055"/>
                </a:lnTo>
                <a:lnTo>
                  <a:pt x="59396" y="0"/>
                </a:lnTo>
                <a:lnTo>
                  <a:pt x="58973" y="0"/>
                </a:lnTo>
                <a:lnTo>
                  <a:pt x="48060" y="4915"/>
                </a:lnTo>
                <a:lnTo>
                  <a:pt x="39506" y="1189"/>
                </a:lnTo>
                <a:lnTo>
                  <a:pt x="39358" y="0"/>
                </a:lnTo>
                <a:lnTo>
                  <a:pt x="39187" y="0"/>
                </a:lnTo>
                <a:lnTo>
                  <a:pt x="39322" y="1109"/>
                </a:lnTo>
                <a:lnTo>
                  <a:pt x="39322" y="1109"/>
                </a:lnTo>
                <a:lnTo>
                  <a:pt x="38630" y="809"/>
                </a:lnTo>
                <a:lnTo>
                  <a:pt x="29021" y="4584"/>
                </a:lnTo>
                <a:lnTo>
                  <a:pt x="28985" y="4596"/>
                </a:lnTo>
                <a:lnTo>
                  <a:pt x="28978" y="4614"/>
                </a:lnTo>
                <a:lnTo>
                  <a:pt x="4995" y="10050"/>
                </a:lnTo>
                <a:lnTo>
                  <a:pt x="8279" y="0"/>
                </a:lnTo>
                <a:close/>
              </a:path>
            </a:pathLst>
          </a:custGeom>
          <a:solidFill>
            <a:srgbClr val="FFFFFF">
              <a:alpha val="74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dirty="0">
              <a:solidFill>
                <a:srgbClr val="53E0ED"/>
              </a:solidFill>
              <a:latin typeface="Arial" panose="020B0604020202020204"/>
              <a:ea typeface="Arial" panose="020B0604020202020204"/>
              <a:cs typeface="Arial" panose="020B0604020202020204"/>
              <a:sym typeface="Arial" panose="020B0604020202020204"/>
            </a:endParaRPr>
          </a:p>
        </p:txBody>
      </p:sp>
      <p:sp>
        <p:nvSpPr>
          <p:cNvPr id="7" name="Google Shape;339;p61"/>
          <p:cNvSpPr/>
          <p:nvPr/>
        </p:nvSpPr>
        <p:spPr>
          <a:xfrm>
            <a:off x="6361044" y="-38871"/>
            <a:ext cx="5489008" cy="4410334"/>
          </a:xfrm>
          <a:custGeom>
            <a:avLst/>
            <a:gdLst/>
            <a:ahLst/>
            <a:cxnLst/>
            <a:rect l="l" t="t" r="r" b="b"/>
            <a:pathLst>
              <a:path w="107554" h="86418" extrusionOk="0">
                <a:moveTo>
                  <a:pt x="74182" y="4314"/>
                </a:moveTo>
                <a:lnTo>
                  <a:pt x="74470" y="4400"/>
                </a:lnTo>
                <a:lnTo>
                  <a:pt x="74274" y="4498"/>
                </a:lnTo>
                <a:lnTo>
                  <a:pt x="74182" y="4314"/>
                </a:lnTo>
                <a:close/>
                <a:moveTo>
                  <a:pt x="97105" y="6403"/>
                </a:moveTo>
                <a:lnTo>
                  <a:pt x="97124" y="6496"/>
                </a:lnTo>
                <a:lnTo>
                  <a:pt x="97087" y="6416"/>
                </a:lnTo>
                <a:lnTo>
                  <a:pt x="97105" y="6403"/>
                </a:lnTo>
                <a:close/>
                <a:moveTo>
                  <a:pt x="60910" y="374"/>
                </a:moveTo>
                <a:lnTo>
                  <a:pt x="69531" y="2935"/>
                </a:lnTo>
                <a:lnTo>
                  <a:pt x="69543" y="3040"/>
                </a:lnTo>
                <a:lnTo>
                  <a:pt x="65278" y="8524"/>
                </a:lnTo>
                <a:lnTo>
                  <a:pt x="60910" y="374"/>
                </a:lnTo>
                <a:close/>
                <a:moveTo>
                  <a:pt x="69709" y="2984"/>
                </a:moveTo>
                <a:lnTo>
                  <a:pt x="73955" y="4246"/>
                </a:lnTo>
                <a:lnTo>
                  <a:pt x="74121" y="4577"/>
                </a:lnTo>
                <a:lnTo>
                  <a:pt x="65554" y="9045"/>
                </a:lnTo>
                <a:lnTo>
                  <a:pt x="65364" y="8689"/>
                </a:lnTo>
                <a:lnTo>
                  <a:pt x="69703" y="3119"/>
                </a:lnTo>
                <a:lnTo>
                  <a:pt x="69721" y="3094"/>
                </a:lnTo>
                <a:lnTo>
                  <a:pt x="69709" y="2984"/>
                </a:lnTo>
                <a:close/>
                <a:moveTo>
                  <a:pt x="4860" y="10264"/>
                </a:moveTo>
                <a:lnTo>
                  <a:pt x="4958" y="10460"/>
                </a:lnTo>
                <a:lnTo>
                  <a:pt x="4406" y="10362"/>
                </a:lnTo>
                <a:lnTo>
                  <a:pt x="4860" y="10264"/>
                </a:lnTo>
                <a:close/>
                <a:moveTo>
                  <a:pt x="39530" y="1391"/>
                </a:moveTo>
                <a:lnTo>
                  <a:pt x="47944" y="5055"/>
                </a:lnTo>
                <a:lnTo>
                  <a:pt x="45180" y="10577"/>
                </a:lnTo>
                <a:lnTo>
                  <a:pt x="40192" y="6692"/>
                </a:lnTo>
                <a:lnTo>
                  <a:pt x="39530" y="1391"/>
                </a:lnTo>
                <a:close/>
                <a:moveTo>
                  <a:pt x="60199" y="165"/>
                </a:moveTo>
                <a:lnTo>
                  <a:pt x="60677" y="307"/>
                </a:lnTo>
                <a:lnTo>
                  <a:pt x="65162" y="8671"/>
                </a:lnTo>
                <a:lnTo>
                  <a:pt x="62018" y="12709"/>
                </a:lnTo>
                <a:lnTo>
                  <a:pt x="55750" y="13487"/>
                </a:lnTo>
                <a:lnTo>
                  <a:pt x="60199" y="165"/>
                </a:lnTo>
                <a:close/>
                <a:moveTo>
                  <a:pt x="28892" y="4817"/>
                </a:moveTo>
                <a:lnTo>
                  <a:pt x="24873" y="14038"/>
                </a:lnTo>
                <a:lnTo>
                  <a:pt x="24591" y="13922"/>
                </a:lnTo>
                <a:lnTo>
                  <a:pt x="24554" y="14002"/>
                </a:lnTo>
                <a:lnTo>
                  <a:pt x="24554" y="14002"/>
                </a:lnTo>
                <a:lnTo>
                  <a:pt x="24573" y="13916"/>
                </a:lnTo>
                <a:lnTo>
                  <a:pt x="5173" y="10497"/>
                </a:lnTo>
                <a:lnTo>
                  <a:pt x="5031" y="10221"/>
                </a:lnTo>
                <a:lnTo>
                  <a:pt x="28892" y="4817"/>
                </a:lnTo>
                <a:close/>
                <a:moveTo>
                  <a:pt x="48054" y="5221"/>
                </a:moveTo>
                <a:lnTo>
                  <a:pt x="51510" y="14014"/>
                </a:lnTo>
                <a:lnTo>
                  <a:pt x="50927" y="14087"/>
                </a:lnTo>
                <a:lnTo>
                  <a:pt x="50915" y="13983"/>
                </a:lnTo>
                <a:lnTo>
                  <a:pt x="50744" y="14014"/>
                </a:lnTo>
                <a:lnTo>
                  <a:pt x="50756" y="14106"/>
                </a:lnTo>
                <a:lnTo>
                  <a:pt x="49861" y="14222"/>
                </a:lnTo>
                <a:lnTo>
                  <a:pt x="45321" y="10687"/>
                </a:lnTo>
                <a:lnTo>
                  <a:pt x="48054" y="5221"/>
                </a:lnTo>
                <a:close/>
                <a:moveTo>
                  <a:pt x="51571" y="14180"/>
                </a:moveTo>
                <a:lnTo>
                  <a:pt x="51718" y="14547"/>
                </a:lnTo>
                <a:lnTo>
                  <a:pt x="51056" y="14890"/>
                </a:lnTo>
                <a:lnTo>
                  <a:pt x="50958" y="14259"/>
                </a:lnTo>
                <a:lnTo>
                  <a:pt x="51571" y="14180"/>
                </a:lnTo>
                <a:close/>
                <a:moveTo>
                  <a:pt x="79954" y="1734"/>
                </a:moveTo>
                <a:lnTo>
                  <a:pt x="80126" y="9982"/>
                </a:lnTo>
                <a:lnTo>
                  <a:pt x="75150" y="13407"/>
                </a:lnTo>
                <a:lnTo>
                  <a:pt x="75156" y="13420"/>
                </a:lnTo>
                <a:lnTo>
                  <a:pt x="70891" y="15472"/>
                </a:lnTo>
                <a:lnTo>
                  <a:pt x="74384" y="4768"/>
                </a:lnTo>
                <a:lnTo>
                  <a:pt x="74396" y="4737"/>
                </a:lnTo>
                <a:lnTo>
                  <a:pt x="74354" y="4651"/>
                </a:lnTo>
                <a:lnTo>
                  <a:pt x="79954" y="1734"/>
                </a:lnTo>
                <a:close/>
                <a:moveTo>
                  <a:pt x="80683" y="1354"/>
                </a:moveTo>
                <a:lnTo>
                  <a:pt x="96738" y="6410"/>
                </a:lnTo>
                <a:lnTo>
                  <a:pt x="96591" y="6489"/>
                </a:lnTo>
                <a:lnTo>
                  <a:pt x="96627" y="6569"/>
                </a:lnTo>
                <a:lnTo>
                  <a:pt x="96572" y="6501"/>
                </a:lnTo>
                <a:lnTo>
                  <a:pt x="86198" y="15650"/>
                </a:lnTo>
                <a:lnTo>
                  <a:pt x="80297" y="9988"/>
                </a:lnTo>
                <a:lnTo>
                  <a:pt x="80120" y="1648"/>
                </a:lnTo>
                <a:lnTo>
                  <a:pt x="80683" y="1354"/>
                </a:lnTo>
                <a:close/>
                <a:moveTo>
                  <a:pt x="51650" y="14780"/>
                </a:moveTo>
                <a:lnTo>
                  <a:pt x="51203" y="15797"/>
                </a:lnTo>
                <a:lnTo>
                  <a:pt x="51087" y="15068"/>
                </a:lnTo>
                <a:lnTo>
                  <a:pt x="51650" y="14780"/>
                </a:lnTo>
                <a:close/>
                <a:moveTo>
                  <a:pt x="80199" y="10135"/>
                </a:moveTo>
                <a:lnTo>
                  <a:pt x="86070" y="15766"/>
                </a:lnTo>
                <a:lnTo>
                  <a:pt x="84973" y="16729"/>
                </a:lnTo>
                <a:lnTo>
                  <a:pt x="75469" y="13401"/>
                </a:lnTo>
                <a:lnTo>
                  <a:pt x="80199" y="10135"/>
                </a:lnTo>
                <a:close/>
                <a:moveTo>
                  <a:pt x="86198" y="15883"/>
                </a:moveTo>
                <a:lnTo>
                  <a:pt x="88288" y="17893"/>
                </a:lnTo>
                <a:lnTo>
                  <a:pt x="85163" y="16796"/>
                </a:lnTo>
                <a:lnTo>
                  <a:pt x="86198" y="15883"/>
                </a:lnTo>
                <a:close/>
                <a:moveTo>
                  <a:pt x="96781" y="6581"/>
                </a:moveTo>
                <a:lnTo>
                  <a:pt x="90506" y="18671"/>
                </a:lnTo>
                <a:lnTo>
                  <a:pt x="88680" y="18028"/>
                </a:lnTo>
                <a:lnTo>
                  <a:pt x="86327" y="15773"/>
                </a:lnTo>
                <a:lnTo>
                  <a:pt x="96683" y="6636"/>
                </a:lnTo>
                <a:lnTo>
                  <a:pt x="96781" y="6581"/>
                </a:lnTo>
                <a:close/>
                <a:moveTo>
                  <a:pt x="75322" y="13536"/>
                </a:moveTo>
                <a:lnTo>
                  <a:pt x="84826" y="16863"/>
                </a:lnTo>
                <a:lnTo>
                  <a:pt x="82019" y="19339"/>
                </a:lnTo>
                <a:lnTo>
                  <a:pt x="69942" y="18383"/>
                </a:lnTo>
                <a:lnTo>
                  <a:pt x="70818" y="15699"/>
                </a:lnTo>
                <a:lnTo>
                  <a:pt x="75162" y="13609"/>
                </a:lnTo>
                <a:lnTo>
                  <a:pt x="77368" y="18873"/>
                </a:lnTo>
                <a:lnTo>
                  <a:pt x="77528" y="18806"/>
                </a:lnTo>
                <a:lnTo>
                  <a:pt x="75315" y="13536"/>
                </a:lnTo>
                <a:close/>
                <a:moveTo>
                  <a:pt x="88980" y="18315"/>
                </a:moveTo>
                <a:lnTo>
                  <a:pt x="90426" y="18824"/>
                </a:lnTo>
                <a:lnTo>
                  <a:pt x="90120" y="19413"/>
                </a:lnTo>
                <a:lnTo>
                  <a:pt x="88980" y="18315"/>
                </a:lnTo>
                <a:close/>
                <a:moveTo>
                  <a:pt x="97553" y="7690"/>
                </a:moveTo>
                <a:lnTo>
                  <a:pt x="103686" y="19462"/>
                </a:lnTo>
                <a:lnTo>
                  <a:pt x="100047" y="19535"/>
                </a:lnTo>
                <a:lnTo>
                  <a:pt x="97553" y="7690"/>
                </a:lnTo>
                <a:close/>
                <a:moveTo>
                  <a:pt x="74200" y="4731"/>
                </a:moveTo>
                <a:lnTo>
                  <a:pt x="74207" y="4749"/>
                </a:lnTo>
                <a:lnTo>
                  <a:pt x="70677" y="15577"/>
                </a:lnTo>
                <a:lnTo>
                  <a:pt x="62325" y="19596"/>
                </a:lnTo>
                <a:lnTo>
                  <a:pt x="62325" y="19596"/>
                </a:lnTo>
                <a:lnTo>
                  <a:pt x="65591" y="9222"/>
                </a:lnTo>
                <a:lnTo>
                  <a:pt x="74200" y="4731"/>
                </a:lnTo>
                <a:close/>
                <a:moveTo>
                  <a:pt x="96977" y="6581"/>
                </a:moveTo>
                <a:lnTo>
                  <a:pt x="97259" y="7121"/>
                </a:lnTo>
                <a:lnTo>
                  <a:pt x="99875" y="19541"/>
                </a:lnTo>
                <a:lnTo>
                  <a:pt x="93386" y="19676"/>
                </a:lnTo>
                <a:lnTo>
                  <a:pt x="90671" y="18726"/>
                </a:lnTo>
                <a:lnTo>
                  <a:pt x="96977" y="6581"/>
                </a:lnTo>
                <a:close/>
                <a:moveTo>
                  <a:pt x="90592" y="18879"/>
                </a:moveTo>
                <a:lnTo>
                  <a:pt x="92896" y="19688"/>
                </a:lnTo>
                <a:lnTo>
                  <a:pt x="90463" y="19737"/>
                </a:lnTo>
                <a:lnTo>
                  <a:pt x="90255" y="19535"/>
                </a:lnTo>
                <a:lnTo>
                  <a:pt x="90592" y="18879"/>
                </a:lnTo>
                <a:close/>
                <a:moveTo>
                  <a:pt x="68042" y="18408"/>
                </a:moveTo>
                <a:lnTo>
                  <a:pt x="69709" y="18536"/>
                </a:lnTo>
                <a:lnTo>
                  <a:pt x="69304" y="19774"/>
                </a:lnTo>
                <a:lnTo>
                  <a:pt x="68042" y="18408"/>
                </a:lnTo>
                <a:close/>
                <a:moveTo>
                  <a:pt x="85016" y="16925"/>
                </a:moveTo>
                <a:lnTo>
                  <a:pt x="88588" y="18181"/>
                </a:lnTo>
                <a:lnTo>
                  <a:pt x="90040" y="19572"/>
                </a:lnTo>
                <a:lnTo>
                  <a:pt x="89838" y="19958"/>
                </a:lnTo>
                <a:lnTo>
                  <a:pt x="82258" y="19357"/>
                </a:lnTo>
                <a:lnTo>
                  <a:pt x="85016" y="16925"/>
                </a:lnTo>
                <a:close/>
                <a:moveTo>
                  <a:pt x="45241" y="10846"/>
                </a:moveTo>
                <a:lnTo>
                  <a:pt x="49782" y="14382"/>
                </a:lnTo>
                <a:lnTo>
                  <a:pt x="49806" y="14400"/>
                </a:lnTo>
                <a:lnTo>
                  <a:pt x="50787" y="14278"/>
                </a:lnTo>
                <a:lnTo>
                  <a:pt x="50897" y="14976"/>
                </a:lnTo>
                <a:lnTo>
                  <a:pt x="40480" y="20368"/>
                </a:lnTo>
                <a:lnTo>
                  <a:pt x="45241" y="10846"/>
                </a:lnTo>
                <a:close/>
                <a:moveTo>
                  <a:pt x="29070" y="4841"/>
                </a:moveTo>
                <a:lnTo>
                  <a:pt x="40039" y="20374"/>
                </a:lnTo>
                <a:lnTo>
                  <a:pt x="40039" y="20374"/>
                </a:lnTo>
                <a:lnTo>
                  <a:pt x="25032" y="14106"/>
                </a:lnTo>
                <a:lnTo>
                  <a:pt x="25032" y="14100"/>
                </a:lnTo>
                <a:lnTo>
                  <a:pt x="29070" y="4841"/>
                </a:lnTo>
                <a:close/>
                <a:moveTo>
                  <a:pt x="38623" y="993"/>
                </a:moveTo>
                <a:lnTo>
                  <a:pt x="39346" y="1312"/>
                </a:lnTo>
                <a:lnTo>
                  <a:pt x="40027" y="6753"/>
                </a:lnTo>
                <a:lnTo>
                  <a:pt x="40032" y="6783"/>
                </a:lnTo>
                <a:lnTo>
                  <a:pt x="45100" y="10736"/>
                </a:lnTo>
                <a:lnTo>
                  <a:pt x="40272" y="20399"/>
                </a:lnTo>
                <a:lnTo>
                  <a:pt x="40259" y="20381"/>
                </a:lnTo>
                <a:lnTo>
                  <a:pt x="40363" y="20080"/>
                </a:lnTo>
                <a:lnTo>
                  <a:pt x="40204" y="20019"/>
                </a:lnTo>
                <a:lnTo>
                  <a:pt x="40137" y="20209"/>
                </a:lnTo>
                <a:lnTo>
                  <a:pt x="29211" y="4743"/>
                </a:lnTo>
                <a:lnTo>
                  <a:pt x="29934" y="4577"/>
                </a:lnTo>
                <a:lnTo>
                  <a:pt x="29897" y="4424"/>
                </a:lnTo>
                <a:lnTo>
                  <a:pt x="38623" y="993"/>
                </a:lnTo>
                <a:close/>
                <a:moveTo>
                  <a:pt x="103779" y="19633"/>
                </a:moveTo>
                <a:lnTo>
                  <a:pt x="104667" y="21337"/>
                </a:lnTo>
                <a:lnTo>
                  <a:pt x="104575" y="21342"/>
                </a:lnTo>
                <a:lnTo>
                  <a:pt x="104581" y="21428"/>
                </a:lnTo>
                <a:lnTo>
                  <a:pt x="104557" y="21349"/>
                </a:lnTo>
                <a:lnTo>
                  <a:pt x="101444" y="22335"/>
                </a:lnTo>
                <a:lnTo>
                  <a:pt x="100512" y="21722"/>
                </a:lnTo>
                <a:lnTo>
                  <a:pt x="100083" y="19713"/>
                </a:lnTo>
                <a:lnTo>
                  <a:pt x="103779" y="19633"/>
                </a:lnTo>
                <a:close/>
                <a:moveTo>
                  <a:pt x="99912" y="19713"/>
                </a:moveTo>
                <a:lnTo>
                  <a:pt x="100347" y="21796"/>
                </a:lnTo>
                <a:lnTo>
                  <a:pt x="100353" y="21833"/>
                </a:lnTo>
                <a:lnTo>
                  <a:pt x="101229" y="22403"/>
                </a:lnTo>
                <a:lnTo>
                  <a:pt x="100813" y="22531"/>
                </a:lnTo>
                <a:lnTo>
                  <a:pt x="100666" y="22225"/>
                </a:lnTo>
                <a:lnTo>
                  <a:pt x="93852" y="19841"/>
                </a:lnTo>
                <a:lnTo>
                  <a:pt x="99912" y="19713"/>
                </a:lnTo>
                <a:close/>
                <a:moveTo>
                  <a:pt x="55499" y="13695"/>
                </a:moveTo>
                <a:lnTo>
                  <a:pt x="52374" y="23046"/>
                </a:lnTo>
                <a:lnTo>
                  <a:pt x="51258" y="16116"/>
                </a:lnTo>
                <a:lnTo>
                  <a:pt x="51908" y="14627"/>
                </a:lnTo>
                <a:lnTo>
                  <a:pt x="51920" y="14590"/>
                </a:lnTo>
                <a:lnTo>
                  <a:pt x="51749" y="14161"/>
                </a:lnTo>
                <a:lnTo>
                  <a:pt x="55499" y="13695"/>
                </a:lnTo>
                <a:close/>
                <a:moveTo>
                  <a:pt x="51130" y="16410"/>
                </a:moveTo>
                <a:lnTo>
                  <a:pt x="52245" y="23310"/>
                </a:lnTo>
                <a:lnTo>
                  <a:pt x="47858" y="23916"/>
                </a:lnTo>
                <a:lnTo>
                  <a:pt x="51130" y="16410"/>
                </a:lnTo>
                <a:close/>
                <a:moveTo>
                  <a:pt x="104753" y="21502"/>
                </a:moveTo>
                <a:lnTo>
                  <a:pt x="104784" y="21557"/>
                </a:lnTo>
                <a:lnTo>
                  <a:pt x="104011" y="24008"/>
                </a:lnTo>
                <a:lnTo>
                  <a:pt x="101634" y="22458"/>
                </a:lnTo>
                <a:lnTo>
                  <a:pt x="104600" y="21514"/>
                </a:lnTo>
                <a:lnTo>
                  <a:pt x="104753" y="21502"/>
                </a:lnTo>
                <a:close/>
                <a:moveTo>
                  <a:pt x="70604" y="15803"/>
                </a:moveTo>
                <a:lnTo>
                  <a:pt x="69764" y="18371"/>
                </a:lnTo>
                <a:lnTo>
                  <a:pt x="67840" y="18217"/>
                </a:lnTo>
                <a:lnTo>
                  <a:pt x="67803" y="18212"/>
                </a:lnTo>
                <a:lnTo>
                  <a:pt x="60903" y="24100"/>
                </a:lnTo>
                <a:lnTo>
                  <a:pt x="62251" y="19823"/>
                </a:lnTo>
                <a:lnTo>
                  <a:pt x="70604" y="15803"/>
                </a:lnTo>
                <a:close/>
                <a:moveTo>
                  <a:pt x="65248" y="8836"/>
                </a:moveTo>
                <a:lnTo>
                  <a:pt x="65425" y="9167"/>
                </a:lnTo>
                <a:lnTo>
                  <a:pt x="62111" y="19700"/>
                </a:lnTo>
                <a:lnTo>
                  <a:pt x="52827" y="24168"/>
                </a:lnTo>
                <a:lnTo>
                  <a:pt x="52466" y="23457"/>
                </a:lnTo>
                <a:lnTo>
                  <a:pt x="52741" y="23420"/>
                </a:lnTo>
                <a:lnTo>
                  <a:pt x="52717" y="23248"/>
                </a:lnTo>
                <a:lnTo>
                  <a:pt x="52478" y="23279"/>
                </a:lnTo>
                <a:lnTo>
                  <a:pt x="55689" y="13671"/>
                </a:lnTo>
                <a:lnTo>
                  <a:pt x="62074" y="12874"/>
                </a:lnTo>
                <a:lnTo>
                  <a:pt x="62111" y="12868"/>
                </a:lnTo>
                <a:lnTo>
                  <a:pt x="65248" y="8836"/>
                </a:lnTo>
                <a:close/>
                <a:moveTo>
                  <a:pt x="25124" y="14327"/>
                </a:moveTo>
                <a:lnTo>
                  <a:pt x="39745" y="20436"/>
                </a:lnTo>
                <a:lnTo>
                  <a:pt x="34892" y="20479"/>
                </a:lnTo>
                <a:lnTo>
                  <a:pt x="30902" y="24541"/>
                </a:lnTo>
                <a:lnTo>
                  <a:pt x="28770" y="23616"/>
                </a:lnTo>
                <a:lnTo>
                  <a:pt x="25124" y="14327"/>
                </a:lnTo>
                <a:close/>
                <a:moveTo>
                  <a:pt x="90169" y="19694"/>
                </a:moveTo>
                <a:lnTo>
                  <a:pt x="90365" y="19884"/>
                </a:lnTo>
                <a:lnTo>
                  <a:pt x="90396" y="19909"/>
                </a:lnTo>
                <a:lnTo>
                  <a:pt x="93362" y="19847"/>
                </a:lnTo>
                <a:lnTo>
                  <a:pt x="100543" y="22366"/>
                </a:lnTo>
                <a:lnTo>
                  <a:pt x="100647" y="22587"/>
                </a:lnTo>
                <a:lnTo>
                  <a:pt x="93974" y="24700"/>
                </a:lnTo>
                <a:lnTo>
                  <a:pt x="89991" y="20038"/>
                </a:lnTo>
                <a:lnTo>
                  <a:pt x="90169" y="19694"/>
                </a:lnTo>
                <a:close/>
                <a:moveTo>
                  <a:pt x="50927" y="15154"/>
                </a:moveTo>
                <a:lnTo>
                  <a:pt x="51081" y="16091"/>
                </a:lnTo>
                <a:lnTo>
                  <a:pt x="47649" y="23959"/>
                </a:lnTo>
                <a:lnTo>
                  <a:pt x="44867" y="25050"/>
                </a:lnTo>
                <a:lnTo>
                  <a:pt x="44867" y="24504"/>
                </a:lnTo>
                <a:lnTo>
                  <a:pt x="40737" y="20454"/>
                </a:lnTo>
                <a:lnTo>
                  <a:pt x="40719" y="20436"/>
                </a:lnTo>
                <a:lnTo>
                  <a:pt x="50927" y="15154"/>
                </a:lnTo>
                <a:close/>
                <a:moveTo>
                  <a:pt x="69886" y="18555"/>
                </a:moveTo>
                <a:lnTo>
                  <a:pt x="81835" y="19498"/>
                </a:lnTo>
                <a:lnTo>
                  <a:pt x="74783" y="25718"/>
                </a:lnTo>
                <a:lnTo>
                  <a:pt x="69439" y="19921"/>
                </a:lnTo>
                <a:lnTo>
                  <a:pt x="69886" y="18555"/>
                </a:lnTo>
                <a:close/>
                <a:moveTo>
                  <a:pt x="82074" y="19516"/>
                </a:moveTo>
                <a:lnTo>
                  <a:pt x="89844" y="20129"/>
                </a:lnTo>
                <a:lnTo>
                  <a:pt x="93791" y="24756"/>
                </a:lnTo>
                <a:lnTo>
                  <a:pt x="90236" y="25883"/>
                </a:lnTo>
                <a:lnTo>
                  <a:pt x="90298" y="25810"/>
                </a:lnTo>
                <a:lnTo>
                  <a:pt x="90169" y="25693"/>
                </a:lnTo>
                <a:lnTo>
                  <a:pt x="89911" y="25987"/>
                </a:lnTo>
                <a:lnTo>
                  <a:pt x="89801" y="26018"/>
                </a:lnTo>
                <a:lnTo>
                  <a:pt x="74905" y="25840"/>
                </a:lnTo>
                <a:lnTo>
                  <a:pt x="82074" y="19516"/>
                </a:lnTo>
                <a:close/>
                <a:moveTo>
                  <a:pt x="52288" y="23481"/>
                </a:moveTo>
                <a:lnTo>
                  <a:pt x="52668" y="24247"/>
                </a:lnTo>
                <a:lnTo>
                  <a:pt x="51105" y="25001"/>
                </a:lnTo>
                <a:lnTo>
                  <a:pt x="50689" y="26177"/>
                </a:lnTo>
                <a:lnTo>
                  <a:pt x="47937" y="24082"/>
                </a:lnTo>
                <a:lnTo>
                  <a:pt x="52288" y="23481"/>
                </a:lnTo>
                <a:close/>
                <a:moveTo>
                  <a:pt x="39990" y="20607"/>
                </a:moveTo>
                <a:lnTo>
                  <a:pt x="37710" y="26888"/>
                </a:lnTo>
                <a:lnTo>
                  <a:pt x="35057" y="20650"/>
                </a:lnTo>
                <a:lnTo>
                  <a:pt x="39990" y="20607"/>
                </a:lnTo>
                <a:close/>
                <a:moveTo>
                  <a:pt x="101419" y="22525"/>
                </a:moveTo>
                <a:lnTo>
                  <a:pt x="103956" y="24180"/>
                </a:lnTo>
                <a:lnTo>
                  <a:pt x="103025" y="27127"/>
                </a:lnTo>
                <a:lnTo>
                  <a:pt x="100892" y="22691"/>
                </a:lnTo>
                <a:lnTo>
                  <a:pt x="101419" y="22525"/>
                </a:lnTo>
                <a:close/>
                <a:moveTo>
                  <a:pt x="34898" y="20717"/>
                </a:moveTo>
                <a:lnTo>
                  <a:pt x="37618" y="27127"/>
                </a:lnTo>
                <a:lnTo>
                  <a:pt x="37514" y="27421"/>
                </a:lnTo>
                <a:lnTo>
                  <a:pt x="31074" y="24615"/>
                </a:lnTo>
                <a:lnTo>
                  <a:pt x="34898" y="20717"/>
                </a:lnTo>
                <a:close/>
                <a:moveTo>
                  <a:pt x="40639" y="20601"/>
                </a:moveTo>
                <a:lnTo>
                  <a:pt x="44689" y="24578"/>
                </a:lnTo>
                <a:lnTo>
                  <a:pt x="44696" y="25117"/>
                </a:lnTo>
                <a:lnTo>
                  <a:pt x="38537" y="27538"/>
                </a:lnTo>
                <a:lnTo>
                  <a:pt x="38311" y="27427"/>
                </a:lnTo>
                <a:lnTo>
                  <a:pt x="38280" y="27409"/>
                </a:lnTo>
                <a:lnTo>
                  <a:pt x="37974" y="27513"/>
                </a:lnTo>
                <a:lnTo>
                  <a:pt x="37808" y="27121"/>
                </a:lnTo>
                <a:lnTo>
                  <a:pt x="40174" y="20614"/>
                </a:lnTo>
                <a:lnTo>
                  <a:pt x="40253" y="20644"/>
                </a:lnTo>
                <a:lnTo>
                  <a:pt x="40272" y="20607"/>
                </a:lnTo>
                <a:lnTo>
                  <a:pt x="40302" y="20601"/>
                </a:lnTo>
                <a:lnTo>
                  <a:pt x="40327" y="20644"/>
                </a:lnTo>
                <a:lnTo>
                  <a:pt x="40400" y="20601"/>
                </a:lnTo>
                <a:close/>
                <a:moveTo>
                  <a:pt x="37723" y="27360"/>
                </a:moveTo>
                <a:lnTo>
                  <a:pt x="37796" y="27544"/>
                </a:lnTo>
                <a:lnTo>
                  <a:pt x="37674" y="27489"/>
                </a:lnTo>
                <a:lnTo>
                  <a:pt x="37723" y="27360"/>
                </a:lnTo>
                <a:close/>
                <a:moveTo>
                  <a:pt x="38268" y="27599"/>
                </a:moveTo>
                <a:lnTo>
                  <a:pt x="38323" y="27624"/>
                </a:lnTo>
                <a:lnTo>
                  <a:pt x="38139" y="27697"/>
                </a:lnTo>
                <a:lnTo>
                  <a:pt x="38066" y="27666"/>
                </a:lnTo>
                <a:lnTo>
                  <a:pt x="38268" y="27599"/>
                </a:lnTo>
                <a:close/>
                <a:moveTo>
                  <a:pt x="62037" y="19927"/>
                </a:moveTo>
                <a:lnTo>
                  <a:pt x="60658" y="24308"/>
                </a:lnTo>
                <a:lnTo>
                  <a:pt x="55217" y="28959"/>
                </a:lnTo>
                <a:lnTo>
                  <a:pt x="52901" y="24327"/>
                </a:lnTo>
                <a:lnTo>
                  <a:pt x="62037" y="19927"/>
                </a:lnTo>
                <a:close/>
                <a:moveTo>
                  <a:pt x="52748" y="24400"/>
                </a:moveTo>
                <a:lnTo>
                  <a:pt x="55076" y="29070"/>
                </a:lnTo>
                <a:lnTo>
                  <a:pt x="54800" y="29308"/>
                </a:lnTo>
                <a:lnTo>
                  <a:pt x="50836" y="26288"/>
                </a:lnTo>
                <a:lnTo>
                  <a:pt x="51240" y="25123"/>
                </a:lnTo>
                <a:lnTo>
                  <a:pt x="52748" y="24400"/>
                </a:lnTo>
                <a:close/>
                <a:moveTo>
                  <a:pt x="55156" y="29229"/>
                </a:moveTo>
                <a:lnTo>
                  <a:pt x="55437" y="29793"/>
                </a:lnTo>
                <a:lnTo>
                  <a:pt x="54941" y="29413"/>
                </a:lnTo>
                <a:lnTo>
                  <a:pt x="55156" y="29229"/>
                </a:lnTo>
                <a:close/>
                <a:moveTo>
                  <a:pt x="30988" y="24768"/>
                </a:moveTo>
                <a:lnTo>
                  <a:pt x="37453" y="27587"/>
                </a:lnTo>
                <a:lnTo>
                  <a:pt x="37410" y="27703"/>
                </a:lnTo>
                <a:lnTo>
                  <a:pt x="31031" y="29866"/>
                </a:lnTo>
                <a:lnTo>
                  <a:pt x="30988" y="24768"/>
                </a:lnTo>
                <a:close/>
                <a:moveTo>
                  <a:pt x="44696" y="25301"/>
                </a:moveTo>
                <a:lnTo>
                  <a:pt x="44745" y="30258"/>
                </a:lnTo>
                <a:lnTo>
                  <a:pt x="44518" y="30485"/>
                </a:lnTo>
                <a:lnTo>
                  <a:pt x="38752" y="27642"/>
                </a:lnTo>
                <a:lnTo>
                  <a:pt x="44696" y="25301"/>
                </a:lnTo>
                <a:close/>
                <a:moveTo>
                  <a:pt x="67822" y="18426"/>
                </a:moveTo>
                <a:lnTo>
                  <a:pt x="69243" y="19964"/>
                </a:lnTo>
                <a:lnTo>
                  <a:pt x="65965" y="30013"/>
                </a:lnTo>
                <a:lnTo>
                  <a:pt x="63508" y="31263"/>
                </a:lnTo>
                <a:lnTo>
                  <a:pt x="60481" y="25454"/>
                </a:lnTo>
                <a:lnTo>
                  <a:pt x="60805" y="24413"/>
                </a:lnTo>
                <a:lnTo>
                  <a:pt x="67822" y="18426"/>
                </a:lnTo>
                <a:close/>
                <a:moveTo>
                  <a:pt x="47821" y="24210"/>
                </a:moveTo>
                <a:lnTo>
                  <a:pt x="50633" y="26349"/>
                </a:lnTo>
                <a:lnTo>
                  <a:pt x="48599" y="32146"/>
                </a:lnTo>
                <a:lnTo>
                  <a:pt x="47821" y="24210"/>
                </a:lnTo>
                <a:close/>
                <a:moveTo>
                  <a:pt x="47643" y="24149"/>
                </a:moveTo>
                <a:lnTo>
                  <a:pt x="48452" y="32428"/>
                </a:lnTo>
                <a:lnTo>
                  <a:pt x="44837" y="30644"/>
                </a:lnTo>
                <a:lnTo>
                  <a:pt x="44910" y="30332"/>
                </a:lnTo>
                <a:lnTo>
                  <a:pt x="44916" y="30326"/>
                </a:lnTo>
                <a:lnTo>
                  <a:pt x="44873" y="25234"/>
                </a:lnTo>
                <a:lnTo>
                  <a:pt x="47643" y="24149"/>
                </a:lnTo>
                <a:close/>
                <a:moveTo>
                  <a:pt x="100727" y="22746"/>
                </a:moveTo>
                <a:lnTo>
                  <a:pt x="102951" y="27366"/>
                </a:lnTo>
                <a:lnTo>
                  <a:pt x="101144" y="33108"/>
                </a:lnTo>
                <a:lnTo>
                  <a:pt x="94091" y="24842"/>
                </a:lnTo>
                <a:lnTo>
                  <a:pt x="100727" y="22746"/>
                </a:lnTo>
                <a:close/>
                <a:moveTo>
                  <a:pt x="5271" y="10693"/>
                </a:moveTo>
                <a:lnTo>
                  <a:pt x="24530" y="14082"/>
                </a:lnTo>
                <a:lnTo>
                  <a:pt x="24806" y="14198"/>
                </a:lnTo>
                <a:lnTo>
                  <a:pt x="16944" y="33665"/>
                </a:lnTo>
                <a:lnTo>
                  <a:pt x="5271" y="10693"/>
                </a:lnTo>
                <a:close/>
                <a:moveTo>
                  <a:pt x="60560" y="24621"/>
                </a:moveTo>
                <a:lnTo>
                  <a:pt x="60303" y="25436"/>
                </a:lnTo>
                <a:lnTo>
                  <a:pt x="60297" y="25467"/>
                </a:lnTo>
                <a:lnTo>
                  <a:pt x="63354" y="31343"/>
                </a:lnTo>
                <a:lnTo>
                  <a:pt x="57809" y="34156"/>
                </a:lnTo>
                <a:lnTo>
                  <a:pt x="55297" y="29119"/>
                </a:lnTo>
                <a:lnTo>
                  <a:pt x="60560" y="24621"/>
                </a:lnTo>
                <a:close/>
                <a:moveTo>
                  <a:pt x="38531" y="27727"/>
                </a:moveTo>
                <a:lnTo>
                  <a:pt x="44389" y="30614"/>
                </a:lnTo>
                <a:lnTo>
                  <a:pt x="40829" y="34241"/>
                </a:lnTo>
                <a:lnTo>
                  <a:pt x="38127" y="27881"/>
                </a:lnTo>
                <a:lnTo>
                  <a:pt x="38139" y="27881"/>
                </a:lnTo>
                <a:lnTo>
                  <a:pt x="38531" y="27727"/>
                </a:lnTo>
                <a:close/>
                <a:moveTo>
                  <a:pt x="37336" y="27911"/>
                </a:moveTo>
                <a:lnTo>
                  <a:pt x="35020" y="34290"/>
                </a:lnTo>
                <a:lnTo>
                  <a:pt x="31037" y="30381"/>
                </a:lnTo>
                <a:lnTo>
                  <a:pt x="31031" y="30050"/>
                </a:lnTo>
                <a:lnTo>
                  <a:pt x="37336" y="27911"/>
                </a:lnTo>
                <a:close/>
                <a:moveTo>
                  <a:pt x="37827" y="27746"/>
                </a:moveTo>
                <a:lnTo>
                  <a:pt x="37894" y="27776"/>
                </a:lnTo>
                <a:lnTo>
                  <a:pt x="40670" y="34309"/>
                </a:lnTo>
                <a:lnTo>
                  <a:pt x="35179" y="34358"/>
                </a:lnTo>
                <a:lnTo>
                  <a:pt x="37545" y="27838"/>
                </a:lnTo>
                <a:lnTo>
                  <a:pt x="37827" y="27746"/>
                </a:lnTo>
                <a:close/>
                <a:moveTo>
                  <a:pt x="69378" y="20111"/>
                </a:moveTo>
                <a:lnTo>
                  <a:pt x="74654" y="25834"/>
                </a:lnTo>
                <a:lnTo>
                  <a:pt x="74623" y="25859"/>
                </a:lnTo>
                <a:lnTo>
                  <a:pt x="74703" y="25950"/>
                </a:lnTo>
                <a:lnTo>
                  <a:pt x="65444" y="34983"/>
                </a:lnTo>
                <a:lnTo>
                  <a:pt x="63587" y="31416"/>
                </a:lnTo>
                <a:lnTo>
                  <a:pt x="66106" y="30136"/>
                </a:lnTo>
                <a:lnTo>
                  <a:pt x="69378" y="20111"/>
                </a:lnTo>
                <a:close/>
                <a:moveTo>
                  <a:pt x="50774" y="26459"/>
                </a:moveTo>
                <a:lnTo>
                  <a:pt x="54672" y="29425"/>
                </a:lnTo>
                <a:lnTo>
                  <a:pt x="50946" y="32599"/>
                </a:lnTo>
                <a:lnTo>
                  <a:pt x="50915" y="32624"/>
                </a:lnTo>
                <a:lnTo>
                  <a:pt x="50682" y="35553"/>
                </a:lnTo>
                <a:lnTo>
                  <a:pt x="49873" y="33157"/>
                </a:lnTo>
                <a:lnTo>
                  <a:pt x="49861" y="33120"/>
                </a:lnTo>
                <a:lnTo>
                  <a:pt x="48648" y="32526"/>
                </a:lnTo>
                <a:lnTo>
                  <a:pt x="50774" y="26459"/>
                </a:lnTo>
                <a:close/>
                <a:moveTo>
                  <a:pt x="74930" y="26012"/>
                </a:moveTo>
                <a:lnTo>
                  <a:pt x="89728" y="26196"/>
                </a:lnTo>
                <a:lnTo>
                  <a:pt x="82932" y="33794"/>
                </a:lnTo>
                <a:lnTo>
                  <a:pt x="73692" y="35651"/>
                </a:lnTo>
                <a:lnTo>
                  <a:pt x="73692" y="35651"/>
                </a:lnTo>
                <a:lnTo>
                  <a:pt x="74930" y="26012"/>
                </a:lnTo>
                <a:close/>
                <a:moveTo>
                  <a:pt x="24940" y="14332"/>
                </a:moveTo>
                <a:lnTo>
                  <a:pt x="28623" y="23708"/>
                </a:lnTo>
                <a:lnTo>
                  <a:pt x="28635" y="23745"/>
                </a:lnTo>
                <a:lnTo>
                  <a:pt x="30811" y="24688"/>
                </a:lnTo>
                <a:lnTo>
                  <a:pt x="30860" y="29928"/>
                </a:lnTo>
                <a:lnTo>
                  <a:pt x="26086" y="31545"/>
                </a:lnTo>
                <a:lnTo>
                  <a:pt x="26049" y="31557"/>
                </a:lnTo>
                <a:lnTo>
                  <a:pt x="23843" y="36031"/>
                </a:lnTo>
                <a:lnTo>
                  <a:pt x="17066" y="33825"/>
                </a:lnTo>
                <a:lnTo>
                  <a:pt x="24940" y="14332"/>
                </a:lnTo>
                <a:close/>
                <a:moveTo>
                  <a:pt x="93913" y="24897"/>
                </a:moveTo>
                <a:lnTo>
                  <a:pt x="101082" y="33298"/>
                </a:lnTo>
                <a:lnTo>
                  <a:pt x="100077" y="36502"/>
                </a:lnTo>
                <a:lnTo>
                  <a:pt x="89985" y="26159"/>
                </a:lnTo>
                <a:lnTo>
                  <a:pt x="90010" y="26134"/>
                </a:lnTo>
                <a:lnTo>
                  <a:pt x="93913" y="24897"/>
                </a:lnTo>
                <a:close/>
                <a:moveTo>
                  <a:pt x="89869" y="26294"/>
                </a:moveTo>
                <a:lnTo>
                  <a:pt x="100016" y="36686"/>
                </a:lnTo>
                <a:lnTo>
                  <a:pt x="99985" y="36784"/>
                </a:lnTo>
                <a:lnTo>
                  <a:pt x="98539" y="37097"/>
                </a:lnTo>
                <a:lnTo>
                  <a:pt x="98441" y="36625"/>
                </a:lnTo>
                <a:lnTo>
                  <a:pt x="98435" y="36588"/>
                </a:lnTo>
                <a:lnTo>
                  <a:pt x="93306" y="33242"/>
                </a:lnTo>
                <a:lnTo>
                  <a:pt x="93276" y="33224"/>
                </a:lnTo>
                <a:lnTo>
                  <a:pt x="87246" y="34492"/>
                </a:lnTo>
                <a:lnTo>
                  <a:pt x="86278" y="35969"/>
                </a:lnTo>
                <a:lnTo>
                  <a:pt x="83104" y="33861"/>
                </a:lnTo>
                <a:lnTo>
                  <a:pt x="89869" y="26294"/>
                </a:lnTo>
                <a:close/>
                <a:moveTo>
                  <a:pt x="54806" y="29529"/>
                </a:moveTo>
                <a:lnTo>
                  <a:pt x="55615" y="30142"/>
                </a:lnTo>
                <a:lnTo>
                  <a:pt x="57656" y="34235"/>
                </a:lnTo>
                <a:lnTo>
                  <a:pt x="51326" y="37446"/>
                </a:lnTo>
                <a:lnTo>
                  <a:pt x="50824" y="35969"/>
                </a:lnTo>
                <a:lnTo>
                  <a:pt x="51087" y="32709"/>
                </a:lnTo>
                <a:lnTo>
                  <a:pt x="54806" y="29529"/>
                </a:lnTo>
                <a:close/>
                <a:moveTo>
                  <a:pt x="50793" y="36404"/>
                </a:moveTo>
                <a:lnTo>
                  <a:pt x="51173" y="37526"/>
                </a:lnTo>
                <a:lnTo>
                  <a:pt x="50682" y="37777"/>
                </a:lnTo>
                <a:lnTo>
                  <a:pt x="50793" y="36404"/>
                </a:lnTo>
                <a:close/>
                <a:moveTo>
                  <a:pt x="99924" y="36974"/>
                </a:moveTo>
                <a:lnTo>
                  <a:pt x="99667" y="37789"/>
                </a:lnTo>
                <a:lnTo>
                  <a:pt x="98784" y="38249"/>
                </a:lnTo>
                <a:lnTo>
                  <a:pt x="98576" y="37262"/>
                </a:lnTo>
                <a:lnTo>
                  <a:pt x="99924" y="36974"/>
                </a:lnTo>
                <a:close/>
                <a:moveTo>
                  <a:pt x="93239" y="33408"/>
                </a:moveTo>
                <a:lnTo>
                  <a:pt x="98282" y="36692"/>
                </a:lnTo>
                <a:lnTo>
                  <a:pt x="98374" y="37127"/>
                </a:lnTo>
                <a:lnTo>
                  <a:pt x="90561" y="38806"/>
                </a:lnTo>
                <a:lnTo>
                  <a:pt x="90567" y="38825"/>
                </a:lnTo>
                <a:lnTo>
                  <a:pt x="90567" y="38825"/>
                </a:lnTo>
                <a:lnTo>
                  <a:pt x="86425" y="36067"/>
                </a:lnTo>
                <a:lnTo>
                  <a:pt x="87350" y="34646"/>
                </a:lnTo>
                <a:lnTo>
                  <a:pt x="93239" y="33408"/>
                </a:lnTo>
                <a:close/>
                <a:moveTo>
                  <a:pt x="83098" y="34063"/>
                </a:moveTo>
                <a:lnTo>
                  <a:pt x="86186" y="36116"/>
                </a:lnTo>
                <a:lnTo>
                  <a:pt x="84102" y="39309"/>
                </a:lnTo>
                <a:lnTo>
                  <a:pt x="83098" y="34063"/>
                </a:lnTo>
                <a:close/>
                <a:moveTo>
                  <a:pt x="48654" y="32722"/>
                </a:moveTo>
                <a:lnTo>
                  <a:pt x="49721" y="33249"/>
                </a:lnTo>
                <a:lnTo>
                  <a:pt x="50652" y="35987"/>
                </a:lnTo>
                <a:lnTo>
                  <a:pt x="50505" y="37869"/>
                </a:lnTo>
                <a:lnTo>
                  <a:pt x="45976" y="40167"/>
                </a:lnTo>
                <a:lnTo>
                  <a:pt x="48538" y="32844"/>
                </a:lnTo>
                <a:lnTo>
                  <a:pt x="48667" y="32832"/>
                </a:lnTo>
                <a:lnTo>
                  <a:pt x="48654" y="32722"/>
                </a:lnTo>
                <a:close/>
                <a:moveTo>
                  <a:pt x="74734" y="26159"/>
                </a:moveTo>
                <a:lnTo>
                  <a:pt x="73508" y="35730"/>
                </a:lnTo>
                <a:lnTo>
                  <a:pt x="73324" y="36000"/>
                </a:lnTo>
                <a:lnTo>
                  <a:pt x="73177" y="35884"/>
                </a:lnTo>
                <a:lnTo>
                  <a:pt x="73073" y="36018"/>
                </a:lnTo>
                <a:lnTo>
                  <a:pt x="73232" y="36147"/>
                </a:lnTo>
                <a:lnTo>
                  <a:pt x="69960" y="41055"/>
                </a:lnTo>
                <a:lnTo>
                  <a:pt x="68342" y="40546"/>
                </a:lnTo>
                <a:lnTo>
                  <a:pt x="65530" y="35142"/>
                </a:lnTo>
                <a:lnTo>
                  <a:pt x="74734" y="26159"/>
                </a:lnTo>
                <a:close/>
                <a:moveTo>
                  <a:pt x="30860" y="30111"/>
                </a:moveTo>
                <a:lnTo>
                  <a:pt x="30866" y="30454"/>
                </a:lnTo>
                <a:lnTo>
                  <a:pt x="34996" y="34511"/>
                </a:lnTo>
                <a:lnTo>
                  <a:pt x="35020" y="34535"/>
                </a:lnTo>
                <a:lnTo>
                  <a:pt x="40841" y="34480"/>
                </a:lnTo>
                <a:lnTo>
                  <a:pt x="44555" y="30700"/>
                </a:lnTo>
                <a:lnTo>
                  <a:pt x="44640" y="30742"/>
                </a:lnTo>
                <a:lnTo>
                  <a:pt x="42085" y="41987"/>
                </a:lnTo>
                <a:lnTo>
                  <a:pt x="24009" y="36086"/>
                </a:lnTo>
                <a:lnTo>
                  <a:pt x="26172" y="31698"/>
                </a:lnTo>
                <a:lnTo>
                  <a:pt x="30860" y="30111"/>
                </a:lnTo>
                <a:close/>
                <a:moveTo>
                  <a:pt x="98411" y="37299"/>
                </a:moveTo>
                <a:lnTo>
                  <a:pt x="98625" y="38335"/>
                </a:lnTo>
                <a:lnTo>
                  <a:pt x="91597" y="41999"/>
                </a:lnTo>
                <a:lnTo>
                  <a:pt x="91027" y="39162"/>
                </a:lnTo>
                <a:lnTo>
                  <a:pt x="91021" y="39131"/>
                </a:lnTo>
                <a:lnTo>
                  <a:pt x="90739" y="38941"/>
                </a:lnTo>
                <a:lnTo>
                  <a:pt x="98411" y="37299"/>
                </a:lnTo>
                <a:close/>
                <a:moveTo>
                  <a:pt x="44800" y="30816"/>
                </a:moveTo>
                <a:lnTo>
                  <a:pt x="48440" y="32611"/>
                </a:lnTo>
                <a:lnTo>
                  <a:pt x="45750" y="40283"/>
                </a:lnTo>
                <a:lnTo>
                  <a:pt x="42275" y="42048"/>
                </a:lnTo>
                <a:lnTo>
                  <a:pt x="42251" y="42042"/>
                </a:lnTo>
                <a:lnTo>
                  <a:pt x="44800" y="30816"/>
                </a:lnTo>
                <a:close/>
                <a:moveTo>
                  <a:pt x="45670" y="40516"/>
                </a:moveTo>
                <a:lnTo>
                  <a:pt x="44843" y="42875"/>
                </a:lnTo>
                <a:lnTo>
                  <a:pt x="42331" y="42213"/>
                </a:lnTo>
                <a:lnTo>
                  <a:pt x="45670" y="40516"/>
                </a:lnTo>
                <a:close/>
                <a:moveTo>
                  <a:pt x="65401" y="35271"/>
                </a:moveTo>
                <a:lnTo>
                  <a:pt x="68226" y="40688"/>
                </a:lnTo>
                <a:lnTo>
                  <a:pt x="69862" y="41202"/>
                </a:lnTo>
                <a:lnTo>
                  <a:pt x="68293" y="43561"/>
                </a:lnTo>
                <a:lnTo>
                  <a:pt x="64255" y="36392"/>
                </a:lnTo>
                <a:lnTo>
                  <a:pt x="65401" y="35271"/>
                </a:lnTo>
                <a:close/>
                <a:moveTo>
                  <a:pt x="50486" y="38071"/>
                </a:moveTo>
                <a:lnTo>
                  <a:pt x="49996" y="44229"/>
                </a:lnTo>
                <a:lnTo>
                  <a:pt x="45015" y="42918"/>
                </a:lnTo>
                <a:lnTo>
                  <a:pt x="45891" y="40406"/>
                </a:lnTo>
                <a:lnTo>
                  <a:pt x="50486" y="38071"/>
                </a:lnTo>
                <a:close/>
                <a:moveTo>
                  <a:pt x="51228" y="37691"/>
                </a:moveTo>
                <a:lnTo>
                  <a:pt x="53783" y="45222"/>
                </a:lnTo>
                <a:lnTo>
                  <a:pt x="50168" y="44272"/>
                </a:lnTo>
                <a:lnTo>
                  <a:pt x="50664" y="37979"/>
                </a:lnTo>
                <a:lnTo>
                  <a:pt x="51228" y="37691"/>
                </a:lnTo>
                <a:close/>
                <a:moveTo>
                  <a:pt x="70033" y="41257"/>
                </a:moveTo>
                <a:lnTo>
                  <a:pt x="82767" y="45265"/>
                </a:lnTo>
                <a:lnTo>
                  <a:pt x="68434" y="43659"/>
                </a:lnTo>
                <a:lnTo>
                  <a:pt x="70033" y="41257"/>
                </a:lnTo>
                <a:close/>
                <a:moveTo>
                  <a:pt x="86327" y="36208"/>
                </a:moveTo>
                <a:lnTo>
                  <a:pt x="90867" y="39235"/>
                </a:lnTo>
                <a:lnTo>
                  <a:pt x="91438" y="42078"/>
                </a:lnTo>
                <a:lnTo>
                  <a:pt x="85249" y="45308"/>
                </a:lnTo>
                <a:lnTo>
                  <a:pt x="84152" y="39548"/>
                </a:lnTo>
                <a:lnTo>
                  <a:pt x="86327" y="36208"/>
                </a:lnTo>
                <a:close/>
                <a:moveTo>
                  <a:pt x="82908" y="33978"/>
                </a:moveTo>
                <a:lnTo>
                  <a:pt x="83968" y="39517"/>
                </a:lnTo>
                <a:lnTo>
                  <a:pt x="83876" y="39652"/>
                </a:lnTo>
                <a:lnTo>
                  <a:pt x="85083" y="45394"/>
                </a:lnTo>
                <a:lnTo>
                  <a:pt x="85071" y="45400"/>
                </a:lnTo>
                <a:lnTo>
                  <a:pt x="73459" y="36110"/>
                </a:lnTo>
                <a:lnTo>
                  <a:pt x="73643" y="35835"/>
                </a:lnTo>
                <a:lnTo>
                  <a:pt x="82908" y="33978"/>
                </a:lnTo>
                <a:close/>
                <a:moveTo>
                  <a:pt x="73367" y="36251"/>
                </a:moveTo>
                <a:lnTo>
                  <a:pt x="84905" y="45485"/>
                </a:lnTo>
                <a:lnTo>
                  <a:pt x="84869" y="45504"/>
                </a:lnTo>
                <a:lnTo>
                  <a:pt x="83661" y="45369"/>
                </a:lnTo>
                <a:lnTo>
                  <a:pt x="70131" y="41110"/>
                </a:lnTo>
                <a:lnTo>
                  <a:pt x="73367" y="36251"/>
                </a:lnTo>
                <a:close/>
                <a:moveTo>
                  <a:pt x="84519" y="45639"/>
                </a:moveTo>
                <a:lnTo>
                  <a:pt x="84599" y="45645"/>
                </a:lnTo>
                <a:lnTo>
                  <a:pt x="84575" y="45657"/>
                </a:lnTo>
                <a:lnTo>
                  <a:pt x="84519" y="45639"/>
                </a:lnTo>
                <a:close/>
                <a:moveTo>
                  <a:pt x="63434" y="31496"/>
                </a:moveTo>
                <a:lnTo>
                  <a:pt x="65315" y="35111"/>
                </a:lnTo>
                <a:lnTo>
                  <a:pt x="64084" y="36312"/>
                </a:lnTo>
                <a:lnTo>
                  <a:pt x="64059" y="36337"/>
                </a:lnTo>
                <a:lnTo>
                  <a:pt x="63943" y="45994"/>
                </a:lnTo>
                <a:lnTo>
                  <a:pt x="63679" y="45902"/>
                </a:lnTo>
                <a:lnTo>
                  <a:pt x="57888" y="34309"/>
                </a:lnTo>
                <a:lnTo>
                  <a:pt x="63434" y="31496"/>
                </a:lnTo>
                <a:close/>
                <a:moveTo>
                  <a:pt x="85022" y="45810"/>
                </a:moveTo>
                <a:lnTo>
                  <a:pt x="84807" y="46202"/>
                </a:lnTo>
                <a:lnTo>
                  <a:pt x="84734" y="45939"/>
                </a:lnTo>
                <a:lnTo>
                  <a:pt x="85022" y="45810"/>
                </a:lnTo>
                <a:close/>
                <a:moveTo>
                  <a:pt x="101217" y="33457"/>
                </a:moveTo>
                <a:lnTo>
                  <a:pt x="104164" y="36907"/>
                </a:lnTo>
                <a:lnTo>
                  <a:pt x="103448" y="45921"/>
                </a:lnTo>
                <a:lnTo>
                  <a:pt x="100218" y="47538"/>
                </a:lnTo>
                <a:lnTo>
                  <a:pt x="100347" y="36815"/>
                </a:lnTo>
                <a:lnTo>
                  <a:pt x="100347" y="36778"/>
                </a:lnTo>
                <a:lnTo>
                  <a:pt x="100212" y="36643"/>
                </a:lnTo>
                <a:lnTo>
                  <a:pt x="101217" y="33457"/>
                </a:lnTo>
                <a:close/>
                <a:moveTo>
                  <a:pt x="64231" y="36698"/>
                </a:moveTo>
                <a:lnTo>
                  <a:pt x="68201" y="43757"/>
                </a:lnTo>
                <a:lnTo>
                  <a:pt x="68986" y="47679"/>
                </a:lnTo>
                <a:lnTo>
                  <a:pt x="68986" y="47679"/>
                </a:lnTo>
                <a:lnTo>
                  <a:pt x="64114" y="46049"/>
                </a:lnTo>
                <a:lnTo>
                  <a:pt x="64231" y="36698"/>
                </a:lnTo>
                <a:close/>
                <a:moveTo>
                  <a:pt x="98662" y="38512"/>
                </a:moveTo>
                <a:lnTo>
                  <a:pt x="99520" y="42587"/>
                </a:lnTo>
                <a:lnTo>
                  <a:pt x="96229" y="47624"/>
                </a:lnTo>
                <a:lnTo>
                  <a:pt x="92871" y="48335"/>
                </a:lnTo>
                <a:lnTo>
                  <a:pt x="91634" y="42176"/>
                </a:lnTo>
                <a:lnTo>
                  <a:pt x="98662" y="38512"/>
                </a:lnTo>
                <a:close/>
                <a:moveTo>
                  <a:pt x="91474" y="42256"/>
                </a:moveTo>
                <a:lnTo>
                  <a:pt x="92700" y="48372"/>
                </a:lnTo>
                <a:lnTo>
                  <a:pt x="90340" y="48862"/>
                </a:lnTo>
                <a:lnTo>
                  <a:pt x="85303" y="45577"/>
                </a:lnTo>
                <a:lnTo>
                  <a:pt x="85285" y="45485"/>
                </a:lnTo>
                <a:lnTo>
                  <a:pt x="91474" y="42256"/>
                </a:lnTo>
                <a:close/>
                <a:moveTo>
                  <a:pt x="68391" y="43825"/>
                </a:moveTo>
                <a:lnTo>
                  <a:pt x="83625" y="45534"/>
                </a:lnTo>
                <a:lnTo>
                  <a:pt x="84513" y="45816"/>
                </a:lnTo>
                <a:lnTo>
                  <a:pt x="84526" y="45847"/>
                </a:lnTo>
                <a:lnTo>
                  <a:pt x="75493" y="49848"/>
                </a:lnTo>
                <a:lnTo>
                  <a:pt x="69176" y="47740"/>
                </a:lnTo>
                <a:lnTo>
                  <a:pt x="68391" y="43825"/>
                </a:lnTo>
                <a:close/>
                <a:moveTo>
                  <a:pt x="100169" y="36919"/>
                </a:moveTo>
                <a:lnTo>
                  <a:pt x="100041" y="47624"/>
                </a:lnTo>
                <a:lnTo>
                  <a:pt x="95457" y="49916"/>
                </a:lnTo>
                <a:lnTo>
                  <a:pt x="92730" y="48874"/>
                </a:lnTo>
                <a:lnTo>
                  <a:pt x="92920" y="48586"/>
                </a:lnTo>
                <a:lnTo>
                  <a:pt x="92902" y="48500"/>
                </a:lnTo>
                <a:lnTo>
                  <a:pt x="96340" y="47777"/>
                </a:lnTo>
                <a:lnTo>
                  <a:pt x="99703" y="42618"/>
                </a:lnTo>
                <a:lnTo>
                  <a:pt x="98821" y="38426"/>
                </a:lnTo>
                <a:lnTo>
                  <a:pt x="99814" y="37912"/>
                </a:lnTo>
                <a:lnTo>
                  <a:pt x="100120" y="36931"/>
                </a:lnTo>
                <a:lnTo>
                  <a:pt x="100169" y="36919"/>
                </a:lnTo>
                <a:close/>
                <a:moveTo>
                  <a:pt x="57735" y="34388"/>
                </a:moveTo>
                <a:lnTo>
                  <a:pt x="63538" y="46012"/>
                </a:lnTo>
                <a:lnTo>
                  <a:pt x="63557" y="46043"/>
                </a:lnTo>
                <a:lnTo>
                  <a:pt x="63943" y="46172"/>
                </a:lnTo>
                <a:lnTo>
                  <a:pt x="63881" y="51184"/>
                </a:lnTo>
                <a:lnTo>
                  <a:pt x="53991" y="45289"/>
                </a:lnTo>
                <a:lnTo>
                  <a:pt x="51387" y="37612"/>
                </a:lnTo>
                <a:lnTo>
                  <a:pt x="57735" y="34388"/>
                </a:lnTo>
                <a:close/>
                <a:moveTo>
                  <a:pt x="100041" y="47820"/>
                </a:moveTo>
                <a:lnTo>
                  <a:pt x="99992" y="51650"/>
                </a:lnTo>
                <a:lnTo>
                  <a:pt x="95671" y="49995"/>
                </a:lnTo>
                <a:lnTo>
                  <a:pt x="100041" y="47820"/>
                </a:lnTo>
                <a:close/>
                <a:moveTo>
                  <a:pt x="84575" y="46012"/>
                </a:moveTo>
                <a:lnTo>
                  <a:pt x="84691" y="46411"/>
                </a:lnTo>
                <a:lnTo>
                  <a:pt x="81646" y="51901"/>
                </a:lnTo>
                <a:lnTo>
                  <a:pt x="75732" y="49928"/>
                </a:lnTo>
                <a:lnTo>
                  <a:pt x="84575" y="46012"/>
                </a:lnTo>
                <a:close/>
                <a:moveTo>
                  <a:pt x="69219" y="47936"/>
                </a:moveTo>
                <a:lnTo>
                  <a:pt x="75254" y="49953"/>
                </a:lnTo>
                <a:lnTo>
                  <a:pt x="70082" y="52244"/>
                </a:lnTo>
                <a:lnTo>
                  <a:pt x="69219" y="47936"/>
                </a:lnTo>
                <a:close/>
                <a:moveTo>
                  <a:pt x="92632" y="49021"/>
                </a:moveTo>
                <a:lnTo>
                  <a:pt x="95243" y="50020"/>
                </a:lnTo>
                <a:lnTo>
                  <a:pt x="90328" y="52471"/>
                </a:lnTo>
                <a:lnTo>
                  <a:pt x="92632" y="49021"/>
                </a:lnTo>
                <a:close/>
                <a:moveTo>
                  <a:pt x="64114" y="46233"/>
                </a:moveTo>
                <a:lnTo>
                  <a:pt x="69028" y="47869"/>
                </a:lnTo>
                <a:lnTo>
                  <a:pt x="70058" y="53004"/>
                </a:lnTo>
                <a:lnTo>
                  <a:pt x="64053" y="51270"/>
                </a:lnTo>
                <a:lnTo>
                  <a:pt x="64114" y="46233"/>
                </a:lnTo>
                <a:close/>
                <a:moveTo>
                  <a:pt x="84758" y="46644"/>
                </a:moveTo>
                <a:lnTo>
                  <a:pt x="86805" y="53623"/>
                </a:lnTo>
                <a:lnTo>
                  <a:pt x="81817" y="51956"/>
                </a:lnTo>
                <a:lnTo>
                  <a:pt x="84758" y="46644"/>
                </a:lnTo>
                <a:close/>
                <a:moveTo>
                  <a:pt x="85254" y="45749"/>
                </a:moveTo>
                <a:lnTo>
                  <a:pt x="90310" y="49052"/>
                </a:lnTo>
                <a:lnTo>
                  <a:pt x="92737" y="48537"/>
                </a:lnTo>
                <a:lnTo>
                  <a:pt x="92737" y="48549"/>
                </a:lnTo>
                <a:lnTo>
                  <a:pt x="92565" y="48813"/>
                </a:lnTo>
                <a:lnTo>
                  <a:pt x="92467" y="48960"/>
                </a:lnTo>
                <a:lnTo>
                  <a:pt x="90022" y="52630"/>
                </a:lnTo>
                <a:lnTo>
                  <a:pt x="87540" y="53868"/>
                </a:lnTo>
                <a:lnTo>
                  <a:pt x="87007" y="53690"/>
                </a:lnTo>
                <a:lnTo>
                  <a:pt x="84875" y="46435"/>
                </a:lnTo>
                <a:lnTo>
                  <a:pt x="85254" y="45749"/>
                </a:lnTo>
                <a:close/>
                <a:moveTo>
                  <a:pt x="50155" y="44444"/>
                </a:moveTo>
                <a:lnTo>
                  <a:pt x="53795" y="45406"/>
                </a:lnTo>
                <a:lnTo>
                  <a:pt x="49371" y="54370"/>
                </a:lnTo>
                <a:lnTo>
                  <a:pt x="49371" y="54370"/>
                </a:lnTo>
                <a:lnTo>
                  <a:pt x="50155" y="44444"/>
                </a:lnTo>
                <a:close/>
                <a:moveTo>
                  <a:pt x="53954" y="45467"/>
                </a:moveTo>
                <a:lnTo>
                  <a:pt x="63875" y="51380"/>
                </a:lnTo>
                <a:lnTo>
                  <a:pt x="63869" y="51558"/>
                </a:lnTo>
                <a:lnTo>
                  <a:pt x="49500" y="54873"/>
                </a:lnTo>
                <a:lnTo>
                  <a:pt x="49383" y="54738"/>
                </a:lnTo>
                <a:lnTo>
                  <a:pt x="53954" y="45467"/>
                </a:lnTo>
                <a:close/>
                <a:moveTo>
                  <a:pt x="49297" y="54904"/>
                </a:moveTo>
                <a:lnTo>
                  <a:pt x="49310" y="54916"/>
                </a:lnTo>
                <a:lnTo>
                  <a:pt x="49292" y="54922"/>
                </a:lnTo>
                <a:lnTo>
                  <a:pt x="49297" y="54904"/>
                </a:lnTo>
                <a:close/>
                <a:moveTo>
                  <a:pt x="44953" y="43077"/>
                </a:moveTo>
                <a:lnTo>
                  <a:pt x="49984" y="44401"/>
                </a:lnTo>
                <a:lnTo>
                  <a:pt x="49169" y="54720"/>
                </a:lnTo>
                <a:lnTo>
                  <a:pt x="49169" y="54750"/>
                </a:lnTo>
                <a:lnTo>
                  <a:pt x="49175" y="54762"/>
                </a:lnTo>
                <a:lnTo>
                  <a:pt x="49071" y="54971"/>
                </a:lnTo>
                <a:lnTo>
                  <a:pt x="48771" y="55044"/>
                </a:lnTo>
                <a:lnTo>
                  <a:pt x="42422" y="50320"/>
                </a:lnTo>
                <a:lnTo>
                  <a:pt x="44953" y="43077"/>
                </a:lnTo>
                <a:close/>
                <a:moveTo>
                  <a:pt x="89826" y="52918"/>
                </a:moveTo>
                <a:lnTo>
                  <a:pt x="87712" y="56098"/>
                </a:lnTo>
                <a:lnTo>
                  <a:pt x="87062" y="53892"/>
                </a:lnTo>
                <a:lnTo>
                  <a:pt x="87516" y="54046"/>
                </a:lnTo>
                <a:lnTo>
                  <a:pt x="87553" y="54058"/>
                </a:lnTo>
                <a:lnTo>
                  <a:pt x="89826" y="52918"/>
                </a:lnTo>
                <a:close/>
                <a:moveTo>
                  <a:pt x="42551" y="50627"/>
                </a:moveTo>
                <a:lnTo>
                  <a:pt x="48703" y="55204"/>
                </a:lnTo>
                <a:lnTo>
                  <a:pt x="48752" y="55137"/>
                </a:lnTo>
                <a:lnTo>
                  <a:pt x="48771" y="55222"/>
                </a:lnTo>
                <a:lnTo>
                  <a:pt x="48973" y="55173"/>
                </a:lnTo>
                <a:lnTo>
                  <a:pt x="48973" y="55173"/>
                </a:lnTo>
                <a:lnTo>
                  <a:pt x="48176" y="56791"/>
                </a:lnTo>
                <a:lnTo>
                  <a:pt x="45891" y="57569"/>
                </a:lnTo>
                <a:lnTo>
                  <a:pt x="42551" y="50627"/>
                </a:lnTo>
                <a:close/>
                <a:moveTo>
                  <a:pt x="75499" y="50032"/>
                </a:moveTo>
                <a:lnTo>
                  <a:pt x="81566" y="52054"/>
                </a:lnTo>
                <a:lnTo>
                  <a:pt x="78104" y="58292"/>
                </a:lnTo>
                <a:lnTo>
                  <a:pt x="70530" y="53249"/>
                </a:lnTo>
                <a:lnTo>
                  <a:pt x="70555" y="53151"/>
                </a:lnTo>
                <a:lnTo>
                  <a:pt x="70248" y="53059"/>
                </a:lnTo>
                <a:lnTo>
                  <a:pt x="70113" y="52416"/>
                </a:lnTo>
                <a:lnTo>
                  <a:pt x="75499" y="50032"/>
                </a:lnTo>
                <a:close/>
                <a:moveTo>
                  <a:pt x="81731" y="52109"/>
                </a:moveTo>
                <a:lnTo>
                  <a:pt x="86866" y="53825"/>
                </a:lnTo>
                <a:lnTo>
                  <a:pt x="87558" y="56196"/>
                </a:lnTo>
                <a:lnTo>
                  <a:pt x="87663" y="56166"/>
                </a:lnTo>
                <a:lnTo>
                  <a:pt x="87473" y="56460"/>
                </a:lnTo>
                <a:lnTo>
                  <a:pt x="78300" y="58298"/>
                </a:lnTo>
                <a:lnTo>
                  <a:pt x="78300" y="58298"/>
                </a:lnTo>
                <a:lnTo>
                  <a:pt x="81731" y="52109"/>
                </a:lnTo>
                <a:close/>
                <a:moveTo>
                  <a:pt x="42226" y="50357"/>
                </a:moveTo>
                <a:lnTo>
                  <a:pt x="45725" y="57624"/>
                </a:lnTo>
                <a:lnTo>
                  <a:pt x="36258" y="60835"/>
                </a:lnTo>
                <a:lnTo>
                  <a:pt x="36258" y="60835"/>
                </a:lnTo>
                <a:lnTo>
                  <a:pt x="42226" y="50357"/>
                </a:lnTo>
                <a:close/>
                <a:moveTo>
                  <a:pt x="23929" y="36245"/>
                </a:moveTo>
                <a:lnTo>
                  <a:pt x="41859" y="42097"/>
                </a:lnTo>
                <a:lnTo>
                  <a:pt x="41816" y="42256"/>
                </a:lnTo>
                <a:lnTo>
                  <a:pt x="42012" y="42305"/>
                </a:lnTo>
                <a:lnTo>
                  <a:pt x="41926" y="42673"/>
                </a:lnTo>
                <a:lnTo>
                  <a:pt x="42098" y="42710"/>
                </a:lnTo>
                <a:lnTo>
                  <a:pt x="42177" y="42348"/>
                </a:lnTo>
                <a:lnTo>
                  <a:pt x="44788" y="43034"/>
                </a:lnTo>
                <a:lnTo>
                  <a:pt x="42367" y="49953"/>
                </a:lnTo>
                <a:lnTo>
                  <a:pt x="42282" y="49909"/>
                </a:lnTo>
                <a:lnTo>
                  <a:pt x="36037" y="60878"/>
                </a:lnTo>
                <a:lnTo>
                  <a:pt x="24628" y="55247"/>
                </a:lnTo>
                <a:lnTo>
                  <a:pt x="20522" y="43151"/>
                </a:lnTo>
                <a:lnTo>
                  <a:pt x="23929" y="36245"/>
                </a:lnTo>
                <a:close/>
                <a:moveTo>
                  <a:pt x="64500" y="51576"/>
                </a:moveTo>
                <a:lnTo>
                  <a:pt x="70168" y="53218"/>
                </a:lnTo>
                <a:lnTo>
                  <a:pt x="77999" y="58433"/>
                </a:lnTo>
                <a:lnTo>
                  <a:pt x="74482" y="61950"/>
                </a:lnTo>
                <a:lnTo>
                  <a:pt x="74452" y="61950"/>
                </a:lnTo>
                <a:lnTo>
                  <a:pt x="64366" y="51619"/>
                </a:lnTo>
                <a:lnTo>
                  <a:pt x="64500" y="51588"/>
                </a:lnTo>
                <a:lnTo>
                  <a:pt x="64500" y="51576"/>
                </a:lnTo>
                <a:close/>
                <a:moveTo>
                  <a:pt x="95463" y="50106"/>
                </a:moveTo>
                <a:lnTo>
                  <a:pt x="99918" y="51803"/>
                </a:lnTo>
                <a:lnTo>
                  <a:pt x="89409" y="62061"/>
                </a:lnTo>
                <a:lnTo>
                  <a:pt x="87620" y="56546"/>
                </a:lnTo>
                <a:lnTo>
                  <a:pt x="90138" y="52765"/>
                </a:lnTo>
                <a:lnTo>
                  <a:pt x="95463" y="50106"/>
                </a:lnTo>
                <a:close/>
                <a:moveTo>
                  <a:pt x="87467" y="56638"/>
                </a:moveTo>
                <a:lnTo>
                  <a:pt x="89250" y="62134"/>
                </a:lnTo>
                <a:lnTo>
                  <a:pt x="75922" y="61969"/>
                </a:lnTo>
                <a:lnTo>
                  <a:pt x="75781" y="61816"/>
                </a:lnTo>
                <a:lnTo>
                  <a:pt x="75653" y="61932"/>
                </a:lnTo>
                <a:lnTo>
                  <a:pt x="75683" y="61969"/>
                </a:lnTo>
                <a:lnTo>
                  <a:pt x="74721" y="61956"/>
                </a:lnTo>
                <a:lnTo>
                  <a:pt x="78177" y="58500"/>
                </a:lnTo>
                <a:lnTo>
                  <a:pt x="87467" y="56638"/>
                </a:lnTo>
                <a:close/>
                <a:moveTo>
                  <a:pt x="63863" y="51735"/>
                </a:moveTo>
                <a:lnTo>
                  <a:pt x="63067" y="70774"/>
                </a:lnTo>
                <a:lnTo>
                  <a:pt x="49622" y="55020"/>
                </a:lnTo>
                <a:lnTo>
                  <a:pt x="63863" y="51735"/>
                </a:lnTo>
                <a:close/>
                <a:moveTo>
                  <a:pt x="64170" y="51668"/>
                </a:moveTo>
                <a:lnTo>
                  <a:pt x="74341" y="62091"/>
                </a:lnTo>
                <a:lnTo>
                  <a:pt x="74102" y="62330"/>
                </a:lnTo>
                <a:lnTo>
                  <a:pt x="74225" y="62453"/>
                </a:lnTo>
                <a:lnTo>
                  <a:pt x="74550" y="62128"/>
                </a:lnTo>
                <a:lnTo>
                  <a:pt x="74795" y="62128"/>
                </a:lnTo>
                <a:lnTo>
                  <a:pt x="63679" y="71473"/>
                </a:lnTo>
                <a:lnTo>
                  <a:pt x="63661" y="71473"/>
                </a:lnTo>
                <a:lnTo>
                  <a:pt x="63232" y="70970"/>
                </a:lnTo>
                <a:lnTo>
                  <a:pt x="64035" y="51699"/>
                </a:lnTo>
                <a:lnTo>
                  <a:pt x="64170" y="51668"/>
                </a:lnTo>
                <a:close/>
                <a:moveTo>
                  <a:pt x="63219" y="71221"/>
                </a:moveTo>
                <a:lnTo>
                  <a:pt x="63465" y="71510"/>
                </a:lnTo>
                <a:lnTo>
                  <a:pt x="63207" y="71595"/>
                </a:lnTo>
                <a:lnTo>
                  <a:pt x="63219" y="71221"/>
                </a:lnTo>
                <a:close/>
                <a:moveTo>
                  <a:pt x="63385" y="71718"/>
                </a:moveTo>
                <a:lnTo>
                  <a:pt x="63195" y="71883"/>
                </a:lnTo>
                <a:lnTo>
                  <a:pt x="63195" y="71779"/>
                </a:lnTo>
                <a:lnTo>
                  <a:pt x="63385" y="71718"/>
                </a:lnTo>
                <a:close/>
                <a:moveTo>
                  <a:pt x="103435" y="46123"/>
                </a:moveTo>
                <a:lnTo>
                  <a:pt x="102424" y="58893"/>
                </a:lnTo>
                <a:lnTo>
                  <a:pt x="85947" y="72956"/>
                </a:lnTo>
                <a:lnTo>
                  <a:pt x="85916" y="72937"/>
                </a:lnTo>
                <a:lnTo>
                  <a:pt x="85978" y="72876"/>
                </a:lnTo>
                <a:lnTo>
                  <a:pt x="76082" y="62147"/>
                </a:lnTo>
                <a:lnTo>
                  <a:pt x="89372" y="62306"/>
                </a:lnTo>
                <a:lnTo>
                  <a:pt x="89403" y="62306"/>
                </a:lnTo>
                <a:lnTo>
                  <a:pt x="100139" y="51833"/>
                </a:lnTo>
                <a:lnTo>
                  <a:pt x="100163" y="51809"/>
                </a:lnTo>
                <a:lnTo>
                  <a:pt x="100212" y="47728"/>
                </a:lnTo>
                <a:lnTo>
                  <a:pt x="103435" y="46123"/>
                </a:lnTo>
                <a:close/>
                <a:moveTo>
                  <a:pt x="102424" y="59119"/>
                </a:moveTo>
                <a:lnTo>
                  <a:pt x="102767" y="71902"/>
                </a:lnTo>
                <a:lnTo>
                  <a:pt x="102810" y="71902"/>
                </a:lnTo>
                <a:lnTo>
                  <a:pt x="102731" y="71938"/>
                </a:lnTo>
                <a:lnTo>
                  <a:pt x="85935" y="73194"/>
                </a:lnTo>
                <a:lnTo>
                  <a:pt x="102424" y="59119"/>
                </a:lnTo>
                <a:close/>
                <a:moveTo>
                  <a:pt x="75058" y="62134"/>
                </a:moveTo>
                <a:lnTo>
                  <a:pt x="75842" y="62140"/>
                </a:lnTo>
                <a:lnTo>
                  <a:pt x="85806" y="72949"/>
                </a:lnTo>
                <a:lnTo>
                  <a:pt x="85641" y="73213"/>
                </a:lnTo>
                <a:lnTo>
                  <a:pt x="63924" y="71491"/>
                </a:lnTo>
                <a:lnTo>
                  <a:pt x="75058" y="62134"/>
                </a:lnTo>
                <a:close/>
                <a:moveTo>
                  <a:pt x="49432" y="55069"/>
                </a:moveTo>
                <a:lnTo>
                  <a:pt x="63054" y="71032"/>
                </a:lnTo>
                <a:lnTo>
                  <a:pt x="63030" y="71650"/>
                </a:lnTo>
                <a:lnTo>
                  <a:pt x="54163" y="74481"/>
                </a:lnTo>
                <a:lnTo>
                  <a:pt x="54004" y="74426"/>
                </a:lnTo>
                <a:lnTo>
                  <a:pt x="45964" y="57722"/>
                </a:lnTo>
                <a:lnTo>
                  <a:pt x="48299" y="56932"/>
                </a:lnTo>
                <a:lnTo>
                  <a:pt x="49187" y="55124"/>
                </a:lnTo>
                <a:lnTo>
                  <a:pt x="49432" y="55069"/>
                </a:lnTo>
                <a:close/>
                <a:moveTo>
                  <a:pt x="102302" y="72147"/>
                </a:moveTo>
                <a:lnTo>
                  <a:pt x="79697" y="83023"/>
                </a:lnTo>
                <a:lnTo>
                  <a:pt x="85739" y="73385"/>
                </a:lnTo>
                <a:lnTo>
                  <a:pt x="102302" y="72147"/>
                </a:lnTo>
                <a:close/>
                <a:moveTo>
                  <a:pt x="63023" y="71834"/>
                </a:moveTo>
                <a:lnTo>
                  <a:pt x="63011" y="72067"/>
                </a:lnTo>
                <a:lnTo>
                  <a:pt x="63097" y="72073"/>
                </a:lnTo>
                <a:lnTo>
                  <a:pt x="63048" y="72147"/>
                </a:lnTo>
                <a:lnTo>
                  <a:pt x="78661" y="83060"/>
                </a:lnTo>
                <a:lnTo>
                  <a:pt x="78661" y="83060"/>
                </a:lnTo>
                <a:lnTo>
                  <a:pt x="54439" y="74573"/>
                </a:lnTo>
                <a:lnTo>
                  <a:pt x="63023" y="71834"/>
                </a:lnTo>
                <a:close/>
                <a:moveTo>
                  <a:pt x="63734" y="71650"/>
                </a:moveTo>
                <a:lnTo>
                  <a:pt x="85536" y="73378"/>
                </a:lnTo>
                <a:lnTo>
                  <a:pt x="79409" y="83164"/>
                </a:lnTo>
                <a:lnTo>
                  <a:pt x="79237" y="83250"/>
                </a:lnTo>
                <a:lnTo>
                  <a:pt x="63244" y="72067"/>
                </a:lnTo>
                <a:lnTo>
                  <a:pt x="63734" y="71650"/>
                </a:lnTo>
                <a:close/>
                <a:moveTo>
                  <a:pt x="8095" y="0"/>
                </a:moveTo>
                <a:lnTo>
                  <a:pt x="4799" y="10092"/>
                </a:lnTo>
                <a:lnTo>
                  <a:pt x="4799" y="10099"/>
                </a:lnTo>
                <a:lnTo>
                  <a:pt x="3972" y="10282"/>
                </a:lnTo>
                <a:lnTo>
                  <a:pt x="3972" y="10288"/>
                </a:lnTo>
                <a:lnTo>
                  <a:pt x="25" y="9596"/>
                </a:lnTo>
                <a:lnTo>
                  <a:pt x="1" y="9761"/>
                </a:lnTo>
                <a:lnTo>
                  <a:pt x="5056" y="10656"/>
                </a:lnTo>
                <a:lnTo>
                  <a:pt x="16889" y="33947"/>
                </a:lnTo>
                <a:lnTo>
                  <a:pt x="23764" y="36190"/>
                </a:lnTo>
                <a:lnTo>
                  <a:pt x="20351" y="43108"/>
                </a:lnTo>
                <a:lnTo>
                  <a:pt x="20338" y="43139"/>
                </a:lnTo>
                <a:lnTo>
                  <a:pt x="24487" y="55369"/>
                </a:lnTo>
                <a:lnTo>
                  <a:pt x="36037" y="61068"/>
                </a:lnTo>
                <a:lnTo>
                  <a:pt x="36068" y="61080"/>
                </a:lnTo>
                <a:lnTo>
                  <a:pt x="45799" y="57784"/>
                </a:lnTo>
                <a:lnTo>
                  <a:pt x="53875" y="74561"/>
                </a:lnTo>
                <a:lnTo>
                  <a:pt x="53893" y="74567"/>
                </a:lnTo>
                <a:lnTo>
                  <a:pt x="47343" y="76657"/>
                </a:lnTo>
                <a:lnTo>
                  <a:pt x="47398" y="76822"/>
                </a:lnTo>
                <a:lnTo>
                  <a:pt x="54163" y="74665"/>
                </a:lnTo>
                <a:lnTo>
                  <a:pt x="79231" y="83440"/>
                </a:lnTo>
                <a:lnTo>
                  <a:pt x="79237" y="83440"/>
                </a:lnTo>
                <a:lnTo>
                  <a:pt x="77368" y="86418"/>
                </a:lnTo>
                <a:lnTo>
                  <a:pt x="77570" y="86418"/>
                </a:lnTo>
                <a:lnTo>
                  <a:pt x="79525" y="83299"/>
                </a:lnTo>
                <a:lnTo>
                  <a:pt x="102774" y="72110"/>
                </a:lnTo>
                <a:lnTo>
                  <a:pt x="107498" y="71755"/>
                </a:lnTo>
                <a:lnTo>
                  <a:pt x="107498" y="71577"/>
                </a:lnTo>
                <a:lnTo>
                  <a:pt x="103203" y="71902"/>
                </a:lnTo>
                <a:lnTo>
                  <a:pt x="103441" y="71791"/>
                </a:lnTo>
                <a:lnTo>
                  <a:pt x="107553" y="60051"/>
                </a:lnTo>
                <a:lnTo>
                  <a:pt x="107553" y="59530"/>
                </a:lnTo>
                <a:lnTo>
                  <a:pt x="103301" y="71662"/>
                </a:lnTo>
                <a:lnTo>
                  <a:pt x="102939" y="71840"/>
                </a:lnTo>
                <a:lnTo>
                  <a:pt x="102596" y="58942"/>
                </a:lnTo>
                <a:lnTo>
                  <a:pt x="103613" y="46031"/>
                </a:lnTo>
                <a:lnTo>
                  <a:pt x="107553" y="44064"/>
                </a:lnTo>
                <a:lnTo>
                  <a:pt x="107553" y="43874"/>
                </a:lnTo>
                <a:lnTo>
                  <a:pt x="103632" y="45828"/>
                </a:lnTo>
                <a:lnTo>
                  <a:pt x="104336" y="36888"/>
                </a:lnTo>
                <a:lnTo>
                  <a:pt x="104342" y="36852"/>
                </a:lnTo>
                <a:lnTo>
                  <a:pt x="101279" y="33261"/>
                </a:lnTo>
                <a:lnTo>
                  <a:pt x="103061" y="27593"/>
                </a:lnTo>
                <a:lnTo>
                  <a:pt x="107553" y="36925"/>
                </a:lnTo>
                <a:lnTo>
                  <a:pt x="107553" y="36527"/>
                </a:lnTo>
                <a:lnTo>
                  <a:pt x="103135" y="27354"/>
                </a:lnTo>
                <a:lnTo>
                  <a:pt x="104103" y="24278"/>
                </a:lnTo>
                <a:lnTo>
                  <a:pt x="107553" y="26521"/>
                </a:lnTo>
                <a:lnTo>
                  <a:pt x="107553" y="26312"/>
                </a:lnTo>
                <a:lnTo>
                  <a:pt x="104158" y="24106"/>
                </a:lnTo>
                <a:lnTo>
                  <a:pt x="104955" y="21575"/>
                </a:lnTo>
                <a:lnTo>
                  <a:pt x="104967" y="21545"/>
                </a:lnTo>
                <a:lnTo>
                  <a:pt x="104936" y="21490"/>
                </a:lnTo>
                <a:lnTo>
                  <a:pt x="107553" y="21281"/>
                </a:lnTo>
                <a:lnTo>
                  <a:pt x="107553" y="21110"/>
                </a:lnTo>
                <a:lnTo>
                  <a:pt x="104851" y="21324"/>
                </a:lnTo>
                <a:lnTo>
                  <a:pt x="103968" y="19627"/>
                </a:lnTo>
                <a:lnTo>
                  <a:pt x="104618" y="19615"/>
                </a:lnTo>
                <a:lnTo>
                  <a:pt x="107553" y="16557"/>
                </a:lnTo>
                <a:lnTo>
                  <a:pt x="107553" y="16312"/>
                </a:lnTo>
                <a:lnTo>
                  <a:pt x="104544" y="19443"/>
                </a:lnTo>
                <a:lnTo>
                  <a:pt x="103883" y="19455"/>
                </a:lnTo>
                <a:lnTo>
                  <a:pt x="97418" y="7059"/>
                </a:lnTo>
                <a:lnTo>
                  <a:pt x="97265" y="6318"/>
                </a:lnTo>
                <a:lnTo>
                  <a:pt x="107553" y="711"/>
                </a:lnTo>
                <a:lnTo>
                  <a:pt x="107553" y="515"/>
                </a:lnTo>
                <a:lnTo>
                  <a:pt x="97228" y="6140"/>
                </a:lnTo>
                <a:lnTo>
                  <a:pt x="96229" y="1403"/>
                </a:lnTo>
                <a:lnTo>
                  <a:pt x="97142" y="0"/>
                </a:lnTo>
                <a:lnTo>
                  <a:pt x="96934" y="0"/>
                </a:lnTo>
                <a:lnTo>
                  <a:pt x="96064" y="1336"/>
                </a:lnTo>
                <a:lnTo>
                  <a:pt x="96045" y="1366"/>
                </a:lnTo>
                <a:lnTo>
                  <a:pt x="97069" y="6232"/>
                </a:lnTo>
                <a:lnTo>
                  <a:pt x="96946" y="6293"/>
                </a:lnTo>
                <a:lnTo>
                  <a:pt x="80702" y="1177"/>
                </a:lnTo>
                <a:lnTo>
                  <a:pt x="80665" y="1170"/>
                </a:lnTo>
                <a:lnTo>
                  <a:pt x="80120" y="1452"/>
                </a:lnTo>
                <a:lnTo>
                  <a:pt x="80089" y="0"/>
                </a:lnTo>
                <a:lnTo>
                  <a:pt x="79918" y="0"/>
                </a:lnTo>
                <a:lnTo>
                  <a:pt x="79948" y="1544"/>
                </a:lnTo>
                <a:lnTo>
                  <a:pt x="74488" y="4388"/>
                </a:lnTo>
                <a:lnTo>
                  <a:pt x="74531" y="4234"/>
                </a:lnTo>
                <a:lnTo>
                  <a:pt x="74072" y="4099"/>
                </a:lnTo>
                <a:lnTo>
                  <a:pt x="71988" y="0"/>
                </a:lnTo>
                <a:lnTo>
                  <a:pt x="71798" y="0"/>
                </a:lnTo>
                <a:lnTo>
                  <a:pt x="73845" y="4032"/>
                </a:lnTo>
                <a:lnTo>
                  <a:pt x="69684" y="2800"/>
                </a:lnTo>
                <a:lnTo>
                  <a:pt x="69341" y="0"/>
                </a:lnTo>
                <a:lnTo>
                  <a:pt x="69163" y="0"/>
                </a:lnTo>
                <a:lnTo>
                  <a:pt x="69506" y="2745"/>
                </a:lnTo>
                <a:lnTo>
                  <a:pt x="69506" y="2745"/>
                </a:lnTo>
                <a:lnTo>
                  <a:pt x="60799" y="160"/>
                </a:lnTo>
                <a:lnTo>
                  <a:pt x="60707" y="0"/>
                </a:lnTo>
                <a:lnTo>
                  <a:pt x="60511" y="0"/>
                </a:lnTo>
                <a:lnTo>
                  <a:pt x="60566" y="92"/>
                </a:lnTo>
                <a:lnTo>
                  <a:pt x="60254" y="0"/>
                </a:lnTo>
                <a:lnTo>
                  <a:pt x="59641" y="0"/>
                </a:lnTo>
                <a:lnTo>
                  <a:pt x="60033" y="116"/>
                </a:lnTo>
                <a:lnTo>
                  <a:pt x="55560" y="13511"/>
                </a:lnTo>
                <a:lnTo>
                  <a:pt x="51687" y="13996"/>
                </a:lnTo>
                <a:lnTo>
                  <a:pt x="48170" y="5055"/>
                </a:lnTo>
                <a:lnTo>
                  <a:pt x="59396" y="0"/>
                </a:lnTo>
                <a:lnTo>
                  <a:pt x="58973" y="0"/>
                </a:lnTo>
                <a:lnTo>
                  <a:pt x="48060" y="4915"/>
                </a:lnTo>
                <a:lnTo>
                  <a:pt x="39506" y="1189"/>
                </a:lnTo>
                <a:lnTo>
                  <a:pt x="39358" y="0"/>
                </a:lnTo>
                <a:lnTo>
                  <a:pt x="39187" y="0"/>
                </a:lnTo>
                <a:lnTo>
                  <a:pt x="39322" y="1109"/>
                </a:lnTo>
                <a:lnTo>
                  <a:pt x="39322" y="1109"/>
                </a:lnTo>
                <a:lnTo>
                  <a:pt x="38630" y="809"/>
                </a:lnTo>
                <a:lnTo>
                  <a:pt x="29021" y="4584"/>
                </a:lnTo>
                <a:lnTo>
                  <a:pt x="28985" y="4596"/>
                </a:lnTo>
                <a:lnTo>
                  <a:pt x="28978" y="4614"/>
                </a:lnTo>
                <a:lnTo>
                  <a:pt x="4995" y="10050"/>
                </a:lnTo>
                <a:lnTo>
                  <a:pt x="8279" y="0"/>
                </a:lnTo>
                <a:close/>
              </a:path>
            </a:pathLst>
          </a:custGeom>
          <a:solidFill>
            <a:srgbClr val="FFFFFF">
              <a:alpha val="7450"/>
            </a:srgb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dirty="0">
              <a:solidFill>
                <a:srgbClr val="53E0ED"/>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218594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A99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kern="0" dirty="0">
                <a:solidFill>
                  <a:srgbClr val="FFC000"/>
                </a:solidFill>
                <a:latin typeface="Arial Black" panose="020B0A04020102020204" pitchFamily="34" charset="0"/>
                <a:ea typeface="Adobe Gothic Std B" panose="020B0800000000000000" pitchFamily="34" charset="-128"/>
                <a:cs typeface="Arial" panose="020B0604020202020204"/>
                <a:sym typeface="Times New Roman" panose="02020603050405020304"/>
              </a:rPr>
              <a:t>Used Technologies</a:t>
            </a:r>
            <a:r>
              <a:rPr lang="en-GB" kern="0" dirty="0">
                <a:solidFill>
                  <a:srgbClr val="53E0ED"/>
                </a:solidFill>
                <a:latin typeface="Bree Serif"/>
                <a:cs typeface="Arial" panose="020B0604020202020204"/>
                <a:sym typeface="Times New Roman" panose="02020603050405020304"/>
              </a:rPr>
              <a:t/>
            </a:r>
            <a:br>
              <a:rPr lang="en-GB" kern="0" dirty="0">
                <a:solidFill>
                  <a:srgbClr val="53E0ED"/>
                </a:solidFill>
                <a:latin typeface="Bree Serif"/>
                <a:cs typeface="Arial" panose="020B0604020202020204"/>
                <a:sym typeface="Times New Roman" panose="02020603050405020304"/>
              </a:rPr>
            </a:br>
            <a:endParaRPr lang="ar-E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417" y="1480930"/>
            <a:ext cx="6858000" cy="6858000"/>
          </a:xfrm>
          <a:prstGeom prst="rect">
            <a:avLst/>
          </a:prstGeom>
        </p:spPr>
      </p:pic>
      <p:sp>
        <p:nvSpPr>
          <p:cNvPr id="4" name="Rectangle 3"/>
          <p:cNvSpPr/>
          <p:nvPr/>
        </p:nvSpPr>
        <p:spPr>
          <a:xfrm>
            <a:off x="569844" y="1249913"/>
            <a:ext cx="8451574" cy="3113160"/>
          </a:xfrm>
          <a:prstGeom prst="rect">
            <a:avLst/>
          </a:prstGeom>
        </p:spPr>
        <p:txBody>
          <a:bodyPr wrap="square">
            <a:spAutoFit/>
          </a:bodyPr>
          <a:lstStyle/>
          <a:p>
            <a:pPr>
              <a:lnSpc>
                <a:spcPct val="115000"/>
              </a:lnSpc>
              <a:spcBef>
                <a:spcPts val="1200"/>
              </a:spcBef>
              <a:buClr>
                <a:srgbClr val="000000"/>
              </a:buClr>
              <a:buSzPts val="1100"/>
            </a:pPr>
            <a:r>
              <a:rPr lang="en-US" sz="2400"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The MEAN stack is a JavaScript-based framework for developing web applications. MEAN is named after Mongo DB, Express, Angular, and Node, the four key technologies that make up the layers of the stack. The MEAN architecture is designed to make building web applications in JavaScript and handling JSON incredibly easy.</a:t>
            </a:r>
          </a:p>
          <a:p>
            <a:pPr>
              <a:lnSpc>
                <a:spcPct val="115000"/>
              </a:lnSpc>
              <a:spcBef>
                <a:spcPts val="1200"/>
              </a:spcBef>
              <a:buClr>
                <a:srgbClr val="000000"/>
              </a:buClr>
              <a:buSzPts val="1100"/>
            </a:pPr>
            <a:endParaRPr lang="en-US"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 name="Google Shape;531;p78"/>
          <p:cNvPicPr preferRelativeResize="0"/>
          <p:nvPr/>
        </p:nvPicPr>
        <p:blipFill>
          <a:blip r:embed="rId3">
            <a:duotone>
              <a:schemeClr val="accent6">
                <a:shade val="45000"/>
                <a:satMod val="135000"/>
              </a:schemeClr>
              <a:prstClr val="white"/>
            </a:duotone>
          </a:blip>
          <a:stretch>
            <a:fillRect/>
          </a:stretch>
        </p:blipFill>
        <p:spPr>
          <a:xfrm>
            <a:off x="838200" y="4323305"/>
            <a:ext cx="4612876" cy="2311146"/>
          </a:xfrm>
          <a:prstGeom prst="rect">
            <a:avLst/>
          </a:prstGeom>
          <a:ln>
            <a:noFill/>
          </a:ln>
          <a:effectLst>
            <a:softEdge rad="112500"/>
          </a:effectLst>
        </p:spPr>
      </p:pic>
    </p:spTree>
    <p:extLst>
      <p:ext uri="{BB962C8B-B14F-4D97-AF65-F5344CB8AC3E}">
        <p14:creationId xmlns:p14="http://schemas.microsoft.com/office/powerpoint/2010/main" val="2845039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A99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843" y="941940"/>
            <a:ext cx="7606748" cy="7606748"/>
          </a:xfrm>
          <a:prstGeom prst="rect">
            <a:avLst/>
          </a:prstGeom>
        </p:spPr>
      </p:pic>
      <p:pic>
        <p:nvPicPr>
          <p:cNvPr id="4" name="Google Shape;539;p79"/>
          <p:cNvPicPr preferRelativeResize="0"/>
          <p:nvPr/>
        </p:nvPicPr>
        <p:blipFill>
          <a:blip r:embed="rId3">
            <a:duotone>
              <a:schemeClr val="accent6">
                <a:shade val="45000"/>
                <a:satMod val="135000"/>
              </a:schemeClr>
              <a:prstClr val="white"/>
            </a:duotone>
          </a:blip>
          <a:stretch>
            <a:fillRect/>
          </a:stretch>
        </p:blipFill>
        <p:spPr>
          <a:xfrm>
            <a:off x="6977198" y="1955147"/>
            <a:ext cx="3160716" cy="2295734"/>
          </a:xfrm>
          <a:prstGeom prst="rect">
            <a:avLst/>
          </a:prstGeom>
          <a:ln>
            <a:noFill/>
          </a:ln>
          <a:effectLst>
            <a:softEdge rad="112500"/>
          </a:effectLst>
        </p:spPr>
      </p:pic>
      <p:sp>
        <p:nvSpPr>
          <p:cNvPr id="5" name="Rectangle 4"/>
          <p:cNvSpPr/>
          <p:nvPr/>
        </p:nvSpPr>
        <p:spPr>
          <a:xfrm>
            <a:off x="556591" y="941940"/>
            <a:ext cx="6283492" cy="5604611"/>
          </a:xfrm>
          <a:prstGeom prst="rect">
            <a:avLst/>
          </a:prstGeom>
        </p:spPr>
        <p:txBody>
          <a:bodyPr wrap="square">
            <a:spAutoFit/>
          </a:bodyPr>
          <a:lstStyle/>
          <a:p>
            <a:pPr>
              <a:lnSpc>
                <a:spcPct val="115000"/>
              </a:lnSpc>
              <a:spcBef>
                <a:spcPts val="1800"/>
              </a:spcBef>
              <a:buClr>
                <a:srgbClr val="000000"/>
              </a:buClr>
            </a:pPr>
            <a:r>
              <a:rPr lang="en-US" sz="2800" kern="0" dirty="0">
                <a:solidFill>
                  <a:srgbClr val="FFC000"/>
                </a:solidFill>
                <a:latin typeface="Arial Black" panose="020B0A04020102020204" pitchFamily="34" charset="0"/>
                <a:ea typeface="Adobe Gothic Std B" panose="020B0800000000000000" pitchFamily="34" charset="-128"/>
                <a:cs typeface="Arial" panose="020B0604020202020204"/>
                <a:sym typeface="Times New Roman" panose="02020603050405020304"/>
              </a:rPr>
              <a:t>Mean Stack Components</a:t>
            </a:r>
          </a:p>
          <a:p>
            <a:pPr>
              <a:lnSpc>
                <a:spcPct val="115000"/>
              </a:lnSpc>
              <a:spcBef>
                <a:spcPts val="1800"/>
              </a:spcBef>
              <a:buClr>
                <a:srgbClr val="000000"/>
              </a:buClr>
            </a:pPr>
            <a:r>
              <a:rPr lang="en-US" sz="2000"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lang="en-US" kern="0" dirty="0">
                <a:solidFill>
                  <a:srgbClr val="53E0ED"/>
                </a:solidFill>
                <a:latin typeface="Bree Serif"/>
                <a:cs typeface="Arial" panose="020B0604020202020204"/>
                <a:sym typeface="Times New Roman" panose="02020603050405020304"/>
              </a:rPr>
              <a:t>Angular.js Front End</a:t>
            </a:r>
          </a:p>
          <a:p>
            <a:pPr>
              <a:lnSpc>
                <a:spcPct val="115000"/>
              </a:lnSpc>
              <a:spcBef>
                <a:spcPts val="1200"/>
              </a:spcBef>
              <a:buClr>
                <a:srgbClr val="000000"/>
              </a:buClr>
            </a:pPr>
            <a:r>
              <a:rPr lang="en-US" sz="2000"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Angular.js allows you to extend your HTML tags with metadata to create dynamic, interactive web experiences much more powerfully than, say, building them yourself with static HTML and JavaScript (or jQuery).</a:t>
            </a:r>
          </a:p>
          <a:p>
            <a:pPr>
              <a:lnSpc>
                <a:spcPct val="115000"/>
              </a:lnSpc>
              <a:spcBef>
                <a:spcPts val="1800"/>
              </a:spcBef>
              <a:buClr>
                <a:srgbClr val="000000"/>
              </a:buClr>
            </a:pPr>
            <a:r>
              <a:rPr lang="en-US" sz="2000"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lang="en-US" kern="0" dirty="0">
                <a:solidFill>
                  <a:srgbClr val="53E0ED"/>
                </a:solidFill>
                <a:latin typeface="Bree Serif"/>
                <a:cs typeface="Arial" panose="020B0604020202020204"/>
                <a:sym typeface="Times New Roman" panose="02020603050405020304"/>
              </a:rPr>
              <a:t>Express.js and Node.js Server Tier</a:t>
            </a:r>
          </a:p>
          <a:p>
            <a:pPr>
              <a:lnSpc>
                <a:spcPct val="115000"/>
              </a:lnSpc>
              <a:spcBef>
                <a:spcPts val="1200"/>
              </a:spcBef>
              <a:spcAft>
                <a:spcPts val="1200"/>
              </a:spcAft>
              <a:buClr>
                <a:srgbClr val="000000"/>
              </a:buClr>
            </a:pPr>
            <a:r>
              <a:rPr lang="en-US" sz="2000"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has powerful models for URL routing (matching an incoming URL with a server function) and handling HTTP requests and responses. By making XML HTTP requests (XHRs), GETs, or POSTs from Angular.js front end, that can connect to Express.js functions that power the application. Those functions in turn</a:t>
            </a:r>
            <a:endParaRPr lang="en-US" sz="2000"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337921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A99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739" y="1351721"/>
            <a:ext cx="6858000" cy="6858000"/>
          </a:xfrm>
          <a:prstGeom prst="rect">
            <a:avLst/>
          </a:prstGeom>
        </p:spPr>
      </p:pic>
      <p:sp>
        <p:nvSpPr>
          <p:cNvPr id="4" name="Rectangle 3"/>
          <p:cNvSpPr/>
          <p:nvPr/>
        </p:nvSpPr>
        <p:spPr>
          <a:xfrm>
            <a:off x="516835" y="1042919"/>
            <a:ext cx="8994913" cy="2996205"/>
          </a:xfrm>
          <a:prstGeom prst="rect">
            <a:avLst/>
          </a:prstGeom>
        </p:spPr>
        <p:txBody>
          <a:bodyPr wrap="square">
            <a:spAutoFit/>
          </a:bodyPr>
          <a:lstStyle/>
          <a:p>
            <a:pPr>
              <a:lnSpc>
                <a:spcPct val="115000"/>
              </a:lnSpc>
              <a:spcBef>
                <a:spcPts val="1200"/>
              </a:spcBef>
              <a:buClr>
                <a:srgbClr val="000000"/>
              </a:buClr>
            </a:pPr>
            <a:r>
              <a:rPr lang="en-US" sz="2000"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use MongoDB’s Node.js drivers, either via callbacks or using Promises, to access and update data in the Mongo DB database.</a:t>
            </a:r>
          </a:p>
          <a:p>
            <a:pPr>
              <a:lnSpc>
                <a:spcPct val="115000"/>
              </a:lnSpc>
              <a:spcBef>
                <a:spcPts val="1200"/>
              </a:spcBef>
              <a:buClr>
                <a:srgbClr val="000000"/>
              </a:buClr>
            </a:pPr>
            <a:r>
              <a:rPr lang="en-US" sz="2000"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 · </a:t>
            </a:r>
            <a:r>
              <a:rPr lang="en-US" kern="0" dirty="0">
                <a:solidFill>
                  <a:srgbClr val="53E0ED"/>
                </a:solidFill>
                <a:latin typeface="Bree Serif"/>
                <a:cs typeface="Arial" panose="020B0604020202020204"/>
                <a:sym typeface="Times New Roman" panose="02020603050405020304"/>
              </a:rPr>
              <a:t>Mongo DB Database Tier</a:t>
            </a:r>
          </a:p>
          <a:p>
            <a:pPr>
              <a:lnSpc>
                <a:spcPct val="115000"/>
              </a:lnSpc>
              <a:spcBef>
                <a:spcPts val="1200"/>
              </a:spcBef>
              <a:buClr>
                <a:srgbClr val="000000"/>
              </a:buClr>
            </a:pPr>
            <a:r>
              <a:rPr lang="en-US" sz="2000"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Mongo DB comes in: JSON documents created in Angular.js front end can be sent to the Express.js server, where they can be processed and (assuming they’re valid) stored directly in Mongo DB for later retrieval.</a:t>
            </a:r>
          </a:p>
          <a:p>
            <a:pPr>
              <a:lnSpc>
                <a:spcPct val="115000"/>
              </a:lnSpc>
              <a:spcBef>
                <a:spcPts val="1200"/>
              </a:spcBef>
              <a:spcAft>
                <a:spcPts val="1200"/>
              </a:spcAft>
              <a:buClr>
                <a:srgbClr val="000000"/>
              </a:buClr>
            </a:pPr>
            <a:endParaRPr lang="en-US"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1752869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A998E"/>
        </a:solidFill>
        <a:effectLst/>
      </p:bgPr>
    </p:bg>
    <p:spTree>
      <p:nvGrpSpPr>
        <p:cNvPr id="1" name=""/>
        <p:cNvGrpSpPr/>
        <p:nvPr/>
      </p:nvGrpSpPr>
      <p:grpSpPr>
        <a:xfrm>
          <a:off x="0" y="0"/>
          <a:ext cx="0" cy="0"/>
          <a:chOff x="0" y="0"/>
          <a:chExt cx="0" cy="0"/>
        </a:xfrm>
      </p:grpSpPr>
      <p:sp>
        <p:nvSpPr>
          <p:cNvPr id="3" name="Google Shape;552;p81"/>
          <p:cNvSpPr txBox="1">
            <a:spLocks noGrp="1"/>
          </p:cNvSpPr>
          <p:nvPr/>
        </p:nvSpPr>
        <p:spPr>
          <a:xfrm>
            <a:off x="382688" y="437003"/>
            <a:ext cx="7788900" cy="722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800"/>
              <a:buFont typeface="Bree Serif"/>
              <a:buNone/>
              <a:defRPr sz="3800" b="0" i="0" u="none" strike="noStrike" cap="none">
                <a:solidFill>
                  <a:schemeClr val="lt2"/>
                </a:solidFill>
                <a:latin typeface="Bree Serif"/>
                <a:ea typeface="Bree Serif"/>
                <a:cs typeface="Bree Serif"/>
                <a:sym typeface="Bree Serif"/>
              </a:defRPr>
            </a:lvl1pPr>
            <a:lvl2pPr marR="0" lvl="1"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2pPr>
            <a:lvl3pPr marR="0" lvl="2"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3pPr>
            <a:lvl4pPr marR="0" lvl="3"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4pPr>
            <a:lvl5pPr marR="0" lvl="4"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5pPr>
            <a:lvl6pPr marR="0" lvl="5"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6pPr>
            <a:lvl7pPr marR="0" lvl="6"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7pPr>
            <a:lvl8pPr marR="0" lvl="7"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8pPr>
            <a:lvl9pPr marR="0" lvl="8"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9pPr>
          </a:lstStyle>
          <a:p>
            <a:pPr marL="114300" algn="l">
              <a:lnSpc>
                <a:spcPct val="150000"/>
              </a:lnSpc>
              <a:buSzPts val="2000"/>
            </a:pPr>
            <a:r>
              <a:rPr lang="en-GB" sz="3200" dirty="0">
                <a:solidFill>
                  <a:srgbClr val="FFC000"/>
                </a:solidFill>
                <a:latin typeface="Arial Black" panose="020B0A04020102020204" pitchFamily="34" charset="0"/>
                <a:ea typeface="Adobe Gothic Std B" panose="020B0800000000000000" pitchFamily="34" charset="-128"/>
              </a:rPr>
              <a:t>Conclusions &amp; Future Work</a:t>
            </a:r>
            <a:endParaRPr sz="3200" dirty="0">
              <a:solidFill>
                <a:srgbClr val="FFC000"/>
              </a:solidFill>
              <a:latin typeface="Arial Black" panose="020B0A04020102020204" pitchFamily="34" charset="0"/>
              <a:ea typeface="Adobe Gothic Std B" panose="020B0800000000000000" pitchFamily="34" charset="-128"/>
            </a:endParaRPr>
          </a:p>
          <a:p>
            <a:pPr>
              <a:buClr>
                <a:schemeClr val="dk1"/>
              </a:buClr>
              <a:buSzPts val="1100"/>
            </a:pPr>
            <a:endParaRPr dirty="0"/>
          </a:p>
          <a:p>
            <a:endParaRPr dirty="0"/>
          </a:p>
        </p:txBody>
      </p:sp>
      <p:sp>
        <p:nvSpPr>
          <p:cNvPr id="4" name="Google Shape;553;p81"/>
          <p:cNvSpPr/>
          <p:nvPr/>
        </p:nvSpPr>
        <p:spPr>
          <a:xfrm>
            <a:off x="647091" y="2628478"/>
            <a:ext cx="7918109" cy="3125100"/>
          </a:xfrm>
          <a:prstGeom prst="rect">
            <a:avLst/>
          </a:prstGeom>
          <a:no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600"/>
            </a:pPr>
            <a:r>
              <a:rPr lang="en-GB" sz="2400"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In conclusion, our graduation project introduces a groundbreaking website that utilizes advanced technology for early detection and diagnosis of brain tumors. Through the seamless process of uploading MRI images, our website provides rapid and accurate diagnoses. Additionally, it streamlines the appointment booking process with specialized doctors, enhancing the healthcare experience. Our project aims to improve patient outcomes and make a significant impact in the fight against brain tumors.</a:t>
            </a:r>
            <a:endParaRPr sz="4800" kern="0" dirty="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 name="Google Shape;833;p95"/>
          <p:cNvGrpSpPr/>
          <p:nvPr/>
        </p:nvGrpSpPr>
        <p:grpSpPr>
          <a:xfrm>
            <a:off x="8845955" y="2217611"/>
            <a:ext cx="3034552" cy="3167873"/>
            <a:chOff x="960849" y="1355434"/>
            <a:chExt cx="3083581" cy="3133095"/>
          </a:xfrm>
        </p:grpSpPr>
        <p:sp>
          <p:nvSpPr>
            <p:cNvPr id="7" name="Google Shape;834;p95"/>
            <p:cNvSpPr/>
            <p:nvPr/>
          </p:nvSpPr>
          <p:spPr>
            <a:xfrm flipH="1">
              <a:off x="960849" y="1355434"/>
              <a:ext cx="3083581" cy="3087495"/>
            </a:xfrm>
            <a:custGeom>
              <a:avLst/>
              <a:gdLst/>
              <a:ahLst/>
              <a:cxnLst/>
              <a:rect l="l" t="t" r="r" b="b"/>
              <a:pathLst>
                <a:path w="55123" h="55124" extrusionOk="0">
                  <a:moveTo>
                    <a:pt x="27556" y="0"/>
                  </a:moveTo>
                  <a:cubicBezTo>
                    <a:pt x="12339" y="0"/>
                    <a:pt x="0" y="12340"/>
                    <a:pt x="0" y="27562"/>
                  </a:cubicBezTo>
                  <a:cubicBezTo>
                    <a:pt x="0" y="40359"/>
                    <a:pt x="8723" y="51123"/>
                    <a:pt x="20552" y="54223"/>
                  </a:cubicBezTo>
                  <a:cubicBezTo>
                    <a:pt x="22787" y="54808"/>
                    <a:pt x="25137" y="55123"/>
                    <a:pt x="27556" y="55123"/>
                  </a:cubicBezTo>
                  <a:cubicBezTo>
                    <a:pt x="32909" y="55123"/>
                    <a:pt x="37906" y="53599"/>
                    <a:pt x="42130" y="50957"/>
                  </a:cubicBezTo>
                  <a:cubicBezTo>
                    <a:pt x="49930" y="46091"/>
                    <a:pt x="55123" y="37431"/>
                    <a:pt x="55123" y="27562"/>
                  </a:cubicBezTo>
                  <a:cubicBezTo>
                    <a:pt x="55123" y="12340"/>
                    <a:pt x="42783" y="0"/>
                    <a:pt x="27556" y="0"/>
                  </a:cubicBez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8" name="Google Shape;835;p95"/>
            <p:cNvSpPr/>
            <p:nvPr/>
          </p:nvSpPr>
          <p:spPr>
            <a:xfrm flipH="1">
              <a:off x="1227705" y="1514939"/>
              <a:ext cx="2474639" cy="2973590"/>
            </a:xfrm>
            <a:custGeom>
              <a:avLst/>
              <a:gdLst/>
              <a:ahLst/>
              <a:cxnLst/>
              <a:rect l="l" t="t" r="r" b="b"/>
              <a:pathLst>
                <a:path w="43558" h="52276" extrusionOk="0">
                  <a:moveTo>
                    <a:pt x="23109" y="1"/>
                  </a:moveTo>
                  <a:cubicBezTo>
                    <a:pt x="19448" y="1"/>
                    <a:pt x="15770" y="620"/>
                    <a:pt x="12357" y="1875"/>
                  </a:cubicBezTo>
                  <a:cubicBezTo>
                    <a:pt x="2506" y="5497"/>
                    <a:pt x="2253" y="19223"/>
                    <a:pt x="2253" y="19223"/>
                  </a:cubicBezTo>
                  <a:lnTo>
                    <a:pt x="4236" y="19361"/>
                  </a:lnTo>
                  <a:cubicBezTo>
                    <a:pt x="3703" y="21601"/>
                    <a:pt x="4362" y="22175"/>
                    <a:pt x="3359" y="24146"/>
                  </a:cubicBezTo>
                  <a:cubicBezTo>
                    <a:pt x="2506" y="25826"/>
                    <a:pt x="287" y="30319"/>
                    <a:pt x="287" y="30319"/>
                  </a:cubicBezTo>
                  <a:cubicBezTo>
                    <a:pt x="1" y="30726"/>
                    <a:pt x="156" y="31282"/>
                    <a:pt x="603" y="31482"/>
                  </a:cubicBezTo>
                  <a:lnTo>
                    <a:pt x="3296" y="32692"/>
                  </a:lnTo>
                  <a:cubicBezTo>
                    <a:pt x="3296" y="32692"/>
                    <a:pt x="2528" y="41569"/>
                    <a:pt x="4660" y="42366"/>
                  </a:cubicBezTo>
                  <a:cubicBezTo>
                    <a:pt x="5101" y="42532"/>
                    <a:pt x="5740" y="42593"/>
                    <a:pt x="6481" y="42593"/>
                  </a:cubicBezTo>
                  <a:cubicBezTo>
                    <a:pt x="8654" y="42593"/>
                    <a:pt x="11698" y="42061"/>
                    <a:pt x="13140" y="42061"/>
                  </a:cubicBezTo>
                  <a:cubicBezTo>
                    <a:pt x="13586" y="42061"/>
                    <a:pt x="13878" y="42112"/>
                    <a:pt x="13945" y="42245"/>
                  </a:cubicBezTo>
                  <a:cubicBezTo>
                    <a:pt x="14300" y="42956"/>
                    <a:pt x="14507" y="50177"/>
                    <a:pt x="14507" y="50177"/>
                  </a:cubicBezTo>
                  <a:lnTo>
                    <a:pt x="13601" y="51375"/>
                  </a:lnTo>
                  <a:cubicBezTo>
                    <a:pt x="15836" y="51960"/>
                    <a:pt x="18186" y="52275"/>
                    <a:pt x="20605" y="52275"/>
                  </a:cubicBezTo>
                  <a:cubicBezTo>
                    <a:pt x="25958" y="52275"/>
                    <a:pt x="30955" y="50751"/>
                    <a:pt x="35179" y="48109"/>
                  </a:cubicBezTo>
                  <a:cubicBezTo>
                    <a:pt x="33952" y="46664"/>
                    <a:pt x="32743" y="45088"/>
                    <a:pt x="32743" y="45088"/>
                  </a:cubicBezTo>
                  <a:cubicBezTo>
                    <a:pt x="32571" y="44280"/>
                    <a:pt x="32480" y="43443"/>
                    <a:pt x="32439" y="42607"/>
                  </a:cubicBezTo>
                  <a:cubicBezTo>
                    <a:pt x="36893" y="41827"/>
                    <a:pt x="40630" y="41168"/>
                    <a:pt x="40630" y="41168"/>
                  </a:cubicBezTo>
                  <a:cubicBezTo>
                    <a:pt x="40641" y="41168"/>
                    <a:pt x="40664" y="41019"/>
                    <a:pt x="40664" y="41007"/>
                  </a:cubicBezTo>
                  <a:cubicBezTo>
                    <a:pt x="41111" y="39242"/>
                    <a:pt x="41478" y="37454"/>
                    <a:pt x="41810" y="35666"/>
                  </a:cubicBezTo>
                  <a:cubicBezTo>
                    <a:pt x="42441" y="32307"/>
                    <a:pt x="42922" y="28909"/>
                    <a:pt x="43191" y="25499"/>
                  </a:cubicBezTo>
                  <a:cubicBezTo>
                    <a:pt x="43489" y="21762"/>
                    <a:pt x="43558" y="17951"/>
                    <a:pt x="42996" y="14231"/>
                  </a:cubicBezTo>
                  <a:cubicBezTo>
                    <a:pt x="42733" y="12495"/>
                    <a:pt x="42343" y="10764"/>
                    <a:pt x="41684" y="9130"/>
                  </a:cubicBezTo>
                  <a:cubicBezTo>
                    <a:pt x="40750" y="6855"/>
                    <a:pt x="39117" y="4402"/>
                    <a:pt x="36589" y="3766"/>
                  </a:cubicBezTo>
                  <a:cubicBezTo>
                    <a:pt x="35987" y="3611"/>
                    <a:pt x="35408" y="3692"/>
                    <a:pt x="34801" y="3628"/>
                  </a:cubicBezTo>
                  <a:cubicBezTo>
                    <a:pt x="34780" y="3625"/>
                    <a:pt x="34761" y="3624"/>
                    <a:pt x="34744" y="3624"/>
                  </a:cubicBezTo>
                  <a:cubicBezTo>
                    <a:pt x="34677" y="3624"/>
                    <a:pt x="34637" y="3642"/>
                    <a:pt x="34595" y="3642"/>
                  </a:cubicBezTo>
                  <a:cubicBezTo>
                    <a:pt x="34562" y="3642"/>
                    <a:pt x="34528" y="3631"/>
                    <a:pt x="34480" y="3594"/>
                  </a:cubicBezTo>
                  <a:cubicBezTo>
                    <a:pt x="34405" y="3531"/>
                    <a:pt x="34302" y="3107"/>
                    <a:pt x="34256" y="3009"/>
                  </a:cubicBezTo>
                  <a:cubicBezTo>
                    <a:pt x="34056" y="2580"/>
                    <a:pt x="33913" y="2282"/>
                    <a:pt x="33511" y="1995"/>
                  </a:cubicBezTo>
                  <a:cubicBezTo>
                    <a:pt x="32124" y="992"/>
                    <a:pt x="30371" y="786"/>
                    <a:pt x="28732" y="494"/>
                  </a:cubicBezTo>
                  <a:cubicBezTo>
                    <a:pt x="26887" y="166"/>
                    <a:pt x="25000" y="1"/>
                    <a:pt x="23109" y="1"/>
                  </a:cubicBezTo>
                  <a:close/>
                </a:path>
              </a:pathLst>
            </a:custGeom>
            <a:solidFill>
              <a:schemeClr val="dk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836;p95"/>
            <p:cNvSpPr/>
            <p:nvPr/>
          </p:nvSpPr>
          <p:spPr>
            <a:xfrm flipH="1">
              <a:off x="2262817" y="1896944"/>
              <a:ext cx="297881" cy="298253"/>
            </a:xfrm>
            <a:custGeom>
              <a:avLst/>
              <a:gdLst/>
              <a:ahLst/>
              <a:cxnLst/>
              <a:rect l="l" t="t" r="r" b="b"/>
              <a:pathLst>
                <a:path w="5325" h="5325" extrusionOk="0">
                  <a:moveTo>
                    <a:pt x="2659" y="614"/>
                  </a:moveTo>
                  <a:cubicBezTo>
                    <a:pt x="3794" y="614"/>
                    <a:pt x="4711" y="1531"/>
                    <a:pt x="4711" y="2660"/>
                  </a:cubicBezTo>
                  <a:cubicBezTo>
                    <a:pt x="4711" y="3795"/>
                    <a:pt x="3794" y="4712"/>
                    <a:pt x="2659" y="4712"/>
                  </a:cubicBezTo>
                  <a:cubicBezTo>
                    <a:pt x="1530" y="4712"/>
                    <a:pt x="613" y="3795"/>
                    <a:pt x="613" y="2660"/>
                  </a:cubicBezTo>
                  <a:cubicBezTo>
                    <a:pt x="613" y="1531"/>
                    <a:pt x="1530" y="614"/>
                    <a:pt x="2659" y="614"/>
                  </a:cubicBezTo>
                  <a:close/>
                  <a:moveTo>
                    <a:pt x="2659" y="1"/>
                  </a:moveTo>
                  <a:cubicBezTo>
                    <a:pt x="1192" y="1"/>
                    <a:pt x="0" y="1193"/>
                    <a:pt x="0" y="2660"/>
                  </a:cubicBezTo>
                  <a:cubicBezTo>
                    <a:pt x="0" y="4133"/>
                    <a:pt x="1192" y="5325"/>
                    <a:pt x="2659" y="5325"/>
                  </a:cubicBezTo>
                  <a:cubicBezTo>
                    <a:pt x="4132" y="5325"/>
                    <a:pt x="5324" y="4133"/>
                    <a:pt x="5324" y="2660"/>
                  </a:cubicBezTo>
                  <a:cubicBezTo>
                    <a:pt x="5324" y="1193"/>
                    <a:pt x="4132" y="1"/>
                    <a:pt x="2659" y="1"/>
                  </a:cubicBez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837;p95"/>
            <p:cNvSpPr/>
            <p:nvPr/>
          </p:nvSpPr>
          <p:spPr>
            <a:xfrm flipH="1">
              <a:off x="1849922" y="2219565"/>
              <a:ext cx="838708" cy="839814"/>
            </a:xfrm>
            <a:custGeom>
              <a:avLst/>
              <a:gdLst/>
              <a:ahLst/>
              <a:cxnLst/>
              <a:rect l="l" t="t" r="r" b="b"/>
              <a:pathLst>
                <a:path w="14993" h="14994" extrusionOk="0">
                  <a:moveTo>
                    <a:pt x="7497" y="614"/>
                  </a:moveTo>
                  <a:cubicBezTo>
                    <a:pt x="11291" y="614"/>
                    <a:pt x="14380" y="3697"/>
                    <a:pt x="14380" y="7497"/>
                  </a:cubicBezTo>
                  <a:cubicBezTo>
                    <a:pt x="14380" y="11291"/>
                    <a:pt x="11291" y="14380"/>
                    <a:pt x="7497" y="14380"/>
                  </a:cubicBezTo>
                  <a:cubicBezTo>
                    <a:pt x="3702" y="14380"/>
                    <a:pt x="614" y="11291"/>
                    <a:pt x="614" y="7497"/>
                  </a:cubicBezTo>
                  <a:cubicBezTo>
                    <a:pt x="614" y="3697"/>
                    <a:pt x="3702" y="614"/>
                    <a:pt x="7497" y="614"/>
                  </a:cubicBezTo>
                  <a:close/>
                  <a:moveTo>
                    <a:pt x="7497" y="0"/>
                  </a:moveTo>
                  <a:cubicBezTo>
                    <a:pt x="3365" y="0"/>
                    <a:pt x="0" y="3359"/>
                    <a:pt x="0" y="7497"/>
                  </a:cubicBezTo>
                  <a:cubicBezTo>
                    <a:pt x="0" y="11629"/>
                    <a:pt x="3365" y="14993"/>
                    <a:pt x="7497" y="14993"/>
                  </a:cubicBezTo>
                  <a:cubicBezTo>
                    <a:pt x="11629" y="14993"/>
                    <a:pt x="14993" y="11629"/>
                    <a:pt x="14993" y="7497"/>
                  </a:cubicBezTo>
                  <a:cubicBezTo>
                    <a:pt x="14993" y="3359"/>
                    <a:pt x="11629" y="0"/>
                    <a:pt x="7497" y="0"/>
                  </a:cubicBez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838;p95"/>
            <p:cNvSpPr/>
            <p:nvPr/>
          </p:nvSpPr>
          <p:spPr>
            <a:xfrm flipH="1">
              <a:off x="1798286" y="1996475"/>
              <a:ext cx="1130827" cy="952170"/>
            </a:xfrm>
            <a:custGeom>
              <a:avLst/>
              <a:gdLst/>
              <a:ahLst/>
              <a:cxnLst/>
              <a:rect l="l" t="t" r="r" b="b"/>
              <a:pathLst>
                <a:path w="20215" h="17000" extrusionOk="0">
                  <a:moveTo>
                    <a:pt x="5738" y="1"/>
                  </a:moveTo>
                  <a:cubicBezTo>
                    <a:pt x="4339" y="1"/>
                    <a:pt x="3027" y="545"/>
                    <a:pt x="2041" y="1531"/>
                  </a:cubicBezTo>
                  <a:cubicBezTo>
                    <a:pt x="1" y="3571"/>
                    <a:pt x="1" y="6895"/>
                    <a:pt x="2041" y="8935"/>
                  </a:cubicBezTo>
                  <a:lnTo>
                    <a:pt x="10105" y="16999"/>
                  </a:lnTo>
                  <a:lnTo>
                    <a:pt x="18175" y="8935"/>
                  </a:lnTo>
                  <a:cubicBezTo>
                    <a:pt x="20215" y="6895"/>
                    <a:pt x="20215" y="3571"/>
                    <a:pt x="18175" y="1531"/>
                  </a:cubicBezTo>
                  <a:cubicBezTo>
                    <a:pt x="17183" y="545"/>
                    <a:pt x="15871" y="1"/>
                    <a:pt x="14472" y="1"/>
                  </a:cubicBezTo>
                  <a:cubicBezTo>
                    <a:pt x="13074" y="1"/>
                    <a:pt x="11761" y="545"/>
                    <a:pt x="10770" y="1531"/>
                  </a:cubicBezTo>
                  <a:lnTo>
                    <a:pt x="10105" y="2195"/>
                  </a:lnTo>
                  <a:lnTo>
                    <a:pt x="9440" y="1531"/>
                  </a:lnTo>
                  <a:cubicBezTo>
                    <a:pt x="8454" y="545"/>
                    <a:pt x="7136" y="1"/>
                    <a:pt x="5738" y="1"/>
                  </a:cubicBezTo>
                  <a:close/>
                </a:path>
              </a:pathLst>
            </a:custGeom>
            <a:solidFill>
              <a:schemeClr val="l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839;p95"/>
            <p:cNvSpPr/>
            <p:nvPr/>
          </p:nvSpPr>
          <p:spPr>
            <a:xfrm flipH="1">
              <a:off x="2799501" y="2565934"/>
              <a:ext cx="34347" cy="167918"/>
            </a:xfrm>
            <a:custGeom>
              <a:avLst/>
              <a:gdLst/>
              <a:ahLst/>
              <a:cxnLst/>
              <a:rect l="l" t="t" r="r" b="b"/>
              <a:pathLst>
                <a:path w="614" h="2998" extrusionOk="0">
                  <a:moveTo>
                    <a:pt x="0" y="1"/>
                  </a:moveTo>
                  <a:lnTo>
                    <a:pt x="0" y="2998"/>
                  </a:lnTo>
                  <a:lnTo>
                    <a:pt x="613" y="2998"/>
                  </a:lnTo>
                  <a:lnTo>
                    <a:pt x="613" y="1"/>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840;p95"/>
            <p:cNvSpPr/>
            <p:nvPr/>
          </p:nvSpPr>
          <p:spPr>
            <a:xfrm flipH="1">
              <a:off x="2733156" y="2632698"/>
              <a:ext cx="167372" cy="34390"/>
            </a:xfrm>
            <a:custGeom>
              <a:avLst/>
              <a:gdLst/>
              <a:ahLst/>
              <a:cxnLst/>
              <a:rect l="l" t="t" r="r" b="b"/>
              <a:pathLst>
                <a:path w="2992" h="614" extrusionOk="0">
                  <a:moveTo>
                    <a:pt x="0" y="1"/>
                  </a:moveTo>
                  <a:lnTo>
                    <a:pt x="0" y="614"/>
                  </a:lnTo>
                  <a:lnTo>
                    <a:pt x="2992" y="614"/>
                  </a:lnTo>
                  <a:lnTo>
                    <a:pt x="2992" y="1"/>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841;p95"/>
            <p:cNvSpPr/>
            <p:nvPr/>
          </p:nvSpPr>
          <p:spPr>
            <a:xfrm flipH="1">
              <a:off x="2621554" y="2028905"/>
              <a:ext cx="414963" cy="415426"/>
            </a:xfrm>
            <a:custGeom>
              <a:avLst/>
              <a:gdLst/>
              <a:ahLst/>
              <a:cxnLst/>
              <a:rect l="l" t="t" r="r" b="b"/>
              <a:pathLst>
                <a:path w="7418" h="7417" extrusionOk="0">
                  <a:moveTo>
                    <a:pt x="3697" y="0"/>
                  </a:moveTo>
                  <a:lnTo>
                    <a:pt x="3709" y="614"/>
                  </a:lnTo>
                  <a:cubicBezTo>
                    <a:pt x="3978" y="614"/>
                    <a:pt x="4242" y="648"/>
                    <a:pt x="4500" y="717"/>
                  </a:cubicBezTo>
                  <a:lnTo>
                    <a:pt x="4655" y="121"/>
                  </a:lnTo>
                  <a:cubicBezTo>
                    <a:pt x="4351" y="40"/>
                    <a:pt x="4030" y="0"/>
                    <a:pt x="3709" y="0"/>
                  </a:cubicBezTo>
                  <a:close/>
                  <a:moveTo>
                    <a:pt x="2740" y="126"/>
                  </a:moveTo>
                  <a:cubicBezTo>
                    <a:pt x="2425" y="212"/>
                    <a:pt x="2127" y="339"/>
                    <a:pt x="1846" y="499"/>
                  </a:cubicBezTo>
                  <a:lnTo>
                    <a:pt x="2156" y="1032"/>
                  </a:lnTo>
                  <a:cubicBezTo>
                    <a:pt x="2385" y="894"/>
                    <a:pt x="2637" y="791"/>
                    <a:pt x="2901" y="717"/>
                  </a:cubicBezTo>
                  <a:lnTo>
                    <a:pt x="2740" y="126"/>
                  </a:lnTo>
                  <a:close/>
                  <a:moveTo>
                    <a:pt x="5554" y="488"/>
                  </a:moveTo>
                  <a:lnTo>
                    <a:pt x="5251" y="1020"/>
                  </a:lnTo>
                  <a:cubicBezTo>
                    <a:pt x="5480" y="1158"/>
                    <a:pt x="5698" y="1318"/>
                    <a:pt x="5893" y="1513"/>
                  </a:cubicBezTo>
                  <a:lnTo>
                    <a:pt x="6322" y="1078"/>
                  </a:lnTo>
                  <a:cubicBezTo>
                    <a:pt x="6093" y="848"/>
                    <a:pt x="5835" y="653"/>
                    <a:pt x="5554" y="488"/>
                  </a:cubicBezTo>
                  <a:close/>
                  <a:moveTo>
                    <a:pt x="1078" y="1095"/>
                  </a:moveTo>
                  <a:cubicBezTo>
                    <a:pt x="849" y="1324"/>
                    <a:pt x="654" y="1582"/>
                    <a:pt x="494" y="1863"/>
                  </a:cubicBezTo>
                  <a:lnTo>
                    <a:pt x="1021" y="2167"/>
                  </a:lnTo>
                  <a:cubicBezTo>
                    <a:pt x="1159" y="1932"/>
                    <a:pt x="1325" y="1720"/>
                    <a:pt x="1514" y="1525"/>
                  </a:cubicBezTo>
                  <a:lnTo>
                    <a:pt x="1078" y="1095"/>
                  </a:lnTo>
                  <a:close/>
                  <a:moveTo>
                    <a:pt x="6913" y="1840"/>
                  </a:moveTo>
                  <a:lnTo>
                    <a:pt x="6386" y="2150"/>
                  </a:lnTo>
                  <a:cubicBezTo>
                    <a:pt x="6523" y="2384"/>
                    <a:pt x="6626" y="2637"/>
                    <a:pt x="6695" y="2895"/>
                  </a:cubicBezTo>
                  <a:lnTo>
                    <a:pt x="7291" y="2734"/>
                  </a:lnTo>
                  <a:cubicBezTo>
                    <a:pt x="7205" y="2425"/>
                    <a:pt x="7079" y="2121"/>
                    <a:pt x="6913" y="1840"/>
                  </a:cubicBezTo>
                  <a:close/>
                  <a:moveTo>
                    <a:pt x="121" y="2757"/>
                  </a:moveTo>
                  <a:cubicBezTo>
                    <a:pt x="41" y="3067"/>
                    <a:pt x="1" y="3388"/>
                    <a:pt x="1" y="3708"/>
                  </a:cubicBezTo>
                  <a:lnTo>
                    <a:pt x="1" y="3714"/>
                  </a:lnTo>
                  <a:lnTo>
                    <a:pt x="614" y="3708"/>
                  </a:lnTo>
                  <a:cubicBezTo>
                    <a:pt x="614" y="3439"/>
                    <a:pt x="648" y="3170"/>
                    <a:pt x="717" y="2912"/>
                  </a:cubicBezTo>
                  <a:lnTo>
                    <a:pt x="121" y="2757"/>
                  </a:lnTo>
                  <a:close/>
                  <a:moveTo>
                    <a:pt x="7297" y="3697"/>
                  </a:moveTo>
                  <a:lnTo>
                    <a:pt x="6804" y="3708"/>
                  </a:lnTo>
                  <a:cubicBezTo>
                    <a:pt x="6804" y="3984"/>
                    <a:pt x="6769" y="4253"/>
                    <a:pt x="6701" y="4511"/>
                  </a:cubicBezTo>
                  <a:lnTo>
                    <a:pt x="7291" y="4671"/>
                  </a:lnTo>
                  <a:cubicBezTo>
                    <a:pt x="7377" y="4356"/>
                    <a:pt x="7417" y="4035"/>
                    <a:pt x="7417" y="3703"/>
                  </a:cubicBezTo>
                  <a:lnTo>
                    <a:pt x="7297" y="3697"/>
                  </a:lnTo>
                  <a:close/>
                  <a:moveTo>
                    <a:pt x="717" y="4516"/>
                  </a:moveTo>
                  <a:lnTo>
                    <a:pt x="127" y="4677"/>
                  </a:lnTo>
                  <a:cubicBezTo>
                    <a:pt x="213" y="4986"/>
                    <a:pt x="333" y="5290"/>
                    <a:pt x="499" y="5571"/>
                  </a:cubicBezTo>
                  <a:lnTo>
                    <a:pt x="1027" y="5261"/>
                  </a:lnTo>
                  <a:cubicBezTo>
                    <a:pt x="895" y="5027"/>
                    <a:pt x="786" y="4780"/>
                    <a:pt x="717" y="4516"/>
                  </a:cubicBezTo>
                  <a:close/>
                  <a:moveTo>
                    <a:pt x="6391" y="5256"/>
                  </a:moveTo>
                  <a:cubicBezTo>
                    <a:pt x="6253" y="5491"/>
                    <a:pt x="6093" y="5708"/>
                    <a:pt x="5898" y="5898"/>
                  </a:cubicBezTo>
                  <a:lnTo>
                    <a:pt x="6334" y="6333"/>
                  </a:lnTo>
                  <a:cubicBezTo>
                    <a:pt x="6563" y="6104"/>
                    <a:pt x="6758" y="5846"/>
                    <a:pt x="6924" y="5565"/>
                  </a:cubicBezTo>
                  <a:lnTo>
                    <a:pt x="6391" y="5256"/>
                  </a:lnTo>
                  <a:close/>
                  <a:moveTo>
                    <a:pt x="1520" y="5903"/>
                  </a:moveTo>
                  <a:lnTo>
                    <a:pt x="1090" y="6333"/>
                  </a:lnTo>
                  <a:cubicBezTo>
                    <a:pt x="1319" y="6563"/>
                    <a:pt x="1577" y="6763"/>
                    <a:pt x="1858" y="6923"/>
                  </a:cubicBezTo>
                  <a:lnTo>
                    <a:pt x="2161" y="6391"/>
                  </a:lnTo>
                  <a:cubicBezTo>
                    <a:pt x="1932" y="6259"/>
                    <a:pt x="1714" y="6093"/>
                    <a:pt x="1520" y="5903"/>
                  </a:cubicBezTo>
                  <a:close/>
                  <a:moveTo>
                    <a:pt x="5256" y="6391"/>
                  </a:moveTo>
                  <a:cubicBezTo>
                    <a:pt x="5022" y="6528"/>
                    <a:pt x="4775" y="6631"/>
                    <a:pt x="4511" y="6700"/>
                  </a:cubicBezTo>
                  <a:lnTo>
                    <a:pt x="4672" y="7290"/>
                  </a:lnTo>
                  <a:cubicBezTo>
                    <a:pt x="4981" y="7210"/>
                    <a:pt x="5285" y="7084"/>
                    <a:pt x="5566" y="6923"/>
                  </a:cubicBezTo>
                  <a:lnTo>
                    <a:pt x="5256" y="6391"/>
                  </a:lnTo>
                  <a:close/>
                  <a:moveTo>
                    <a:pt x="2912" y="6700"/>
                  </a:moveTo>
                  <a:lnTo>
                    <a:pt x="2752" y="7296"/>
                  </a:lnTo>
                  <a:cubicBezTo>
                    <a:pt x="3061" y="7376"/>
                    <a:pt x="3382" y="7416"/>
                    <a:pt x="3709" y="7416"/>
                  </a:cubicBezTo>
                  <a:lnTo>
                    <a:pt x="3715" y="7416"/>
                  </a:lnTo>
                  <a:lnTo>
                    <a:pt x="3709" y="6803"/>
                  </a:lnTo>
                  <a:cubicBezTo>
                    <a:pt x="3440" y="6803"/>
                    <a:pt x="3170" y="6769"/>
                    <a:pt x="2912" y="6700"/>
                  </a:cubicBez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842;p95"/>
            <p:cNvSpPr/>
            <p:nvPr/>
          </p:nvSpPr>
          <p:spPr>
            <a:xfrm flipH="1">
              <a:off x="1995483" y="2615391"/>
              <a:ext cx="297881" cy="298253"/>
            </a:xfrm>
            <a:custGeom>
              <a:avLst/>
              <a:gdLst/>
              <a:ahLst/>
              <a:cxnLst/>
              <a:rect l="l" t="t" r="r" b="b"/>
              <a:pathLst>
                <a:path w="5325" h="5325" extrusionOk="0">
                  <a:moveTo>
                    <a:pt x="2666" y="613"/>
                  </a:moveTo>
                  <a:cubicBezTo>
                    <a:pt x="3795" y="613"/>
                    <a:pt x="4712" y="1530"/>
                    <a:pt x="4712" y="2660"/>
                  </a:cubicBezTo>
                  <a:cubicBezTo>
                    <a:pt x="4712" y="3794"/>
                    <a:pt x="3795" y="4711"/>
                    <a:pt x="2666" y="4711"/>
                  </a:cubicBezTo>
                  <a:cubicBezTo>
                    <a:pt x="1531" y="4711"/>
                    <a:pt x="614" y="3794"/>
                    <a:pt x="614" y="2660"/>
                  </a:cubicBezTo>
                  <a:cubicBezTo>
                    <a:pt x="614" y="1530"/>
                    <a:pt x="1531" y="613"/>
                    <a:pt x="2666" y="613"/>
                  </a:cubicBezTo>
                  <a:close/>
                  <a:moveTo>
                    <a:pt x="2666" y="0"/>
                  </a:moveTo>
                  <a:cubicBezTo>
                    <a:pt x="1193" y="0"/>
                    <a:pt x="1" y="1192"/>
                    <a:pt x="1" y="2660"/>
                  </a:cubicBezTo>
                  <a:cubicBezTo>
                    <a:pt x="1" y="4132"/>
                    <a:pt x="1193" y="5324"/>
                    <a:pt x="2666" y="5324"/>
                  </a:cubicBezTo>
                  <a:cubicBezTo>
                    <a:pt x="4133" y="5324"/>
                    <a:pt x="5325" y="4132"/>
                    <a:pt x="5325" y="2660"/>
                  </a:cubicBezTo>
                  <a:cubicBezTo>
                    <a:pt x="5325" y="1192"/>
                    <a:pt x="4133" y="0"/>
                    <a:pt x="2666" y="0"/>
                  </a:cubicBez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843;p95"/>
            <p:cNvSpPr/>
            <p:nvPr/>
          </p:nvSpPr>
          <p:spPr>
            <a:xfrm flipH="1">
              <a:off x="2511301" y="1761790"/>
              <a:ext cx="159037" cy="158956"/>
            </a:xfrm>
            <a:custGeom>
              <a:avLst/>
              <a:gdLst/>
              <a:ahLst/>
              <a:cxnLst/>
              <a:rect l="l" t="t" r="r" b="b"/>
              <a:pathLst>
                <a:path w="2843" h="2838" extrusionOk="0">
                  <a:moveTo>
                    <a:pt x="1421" y="1"/>
                  </a:moveTo>
                  <a:cubicBezTo>
                    <a:pt x="636" y="1"/>
                    <a:pt x="0" y="637"/>
                    <a:pt x="0" y="1417"/>
                  </a:cubicBezTo>
                  <a:cubicBezTo>
                    <a:pt x="0" y="2202"/>
                    <a:pt x="636" y="2838"/>
                    <a:pt x="1421" y="2838"/>
                  </a:cubicBezTo>
                  <a:cubicBezTo>
                    <a:pt x="2206" y="2838"/>
                    <a:pt x="2843" y="2202"/>
                    <a:pt x="2843" y="1417"/>
                  </a:cubicBezTo>
                  <a:cubicBezTo>
                    <a:pt x="2843" y="637"/>
                    <a:pt x="2206" y="1"/>
                    <a:pt x="1421" y="1"/>
                  </a:cubicBez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844;p95"/>
            <p:cNvSpPr/>
            <p:nvPr/>
          </p:nvSpPr>
          <p:spPr>
            <a:xfrm flipH="1">
              <a:off x="2047061" y="1804526"/>
              <a:ext cx="154898" cy="155428"/>
            </a:xfrm>
            <a:custGeom>
              <a:avLst/>
              <a:gdLst/>
              <a:ahLst/>
              <a:cxnLst/>
              <a:rect l="l" t="t" r="r" b="b"/>
              <a:pathLst>
                <a:path w="2769" h="2775" extrusionOk="0">
                  <a:moveTo>
                    <a:pt x="2155" y="613"/>
                  </a:moveTo>
                  <a:lnTo>
                    <a:pt x="2155" y="2161"/>
                  </a:lnTo>
                  <a:lnTo>
                    <a:pt x="614" y="2161"/>
                  </a:lnTo>
                  <a:lnTo>
                    <a:pt x="614" y="613"/>
                  </a:lnTo>
                  <a:close/>
                  <a:moveTo>
                    <a:pt x="0" y="0"/>
                  </a:moveTo>
                  <a:lnTo>
                    <a:pt x="0" y="2774"/>
                  </a:lnTo>
                  <a:lnTo>
                    <a:pt x="2768" y="2774"/>
                  </a:lnTo>
                  <a:lnTo>
                    <a:pt x="2768"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6" name="Google Shape;697;p88"/>
          <p:cNvSpPr/>
          <p:nvPr/>
        </p:nvSpPr>
        <p:spPr>
          <a:xfrm rot="16200000" flipH="1">
            <a:off x="812481" y="1145007"/>
            <a:ext cx="45719" cy="376500"/>
          </a:xfrm>
          <a:prstGeom prst="rect">
            <a:avLst/>
          </a:prstGeom>
          <a:solidFill>
            <a:schemeClr val="l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370;p38"/>
          <p:cNvSpPr/>
          <p:nvPr/>
        </p:nvSpPr>
        <p:spPr>
          <a:xfrm>
            <a:off x="-1977645" y="4500432"/>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370;p38"/>
          <p:cNvSpPr/>
          <p:nvPr/>
        </p:nvSpPr>
        <p:spPr>
          <a:xfrm>
            <a:off x="7603014" y="-1463430"/>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5247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A998E"/>
        </a:solidFill>
        <a:effectLst/>
      </p:bgPr>
    </p:bg>
    <p:spTree>
      <p:nvGrpSpPr>
        <p:cNvPr id="1" name=""/>
        <p:cNvGrpSpPr/>
        <p:nvPr/>
      </p:nvGrpSpPr>
      <p:grpSpPr>
        <a:xfrm>
          <a:off x="0" y="0"/>
          <a:ext cx="0" cy="0"/>
          <a:chOff x="0" y="0"/>
          <a:chExt cx="0" cy="0"/>
        </a:xfrm>
      </p:grpSpPr>
      <p:grpSp>
        <p:nvGrpSpPr>
          <p:cNvPr id="3" name="Google Shape;698;p88"/>
          <p:cNvGrpSpPr/>
          <p:nvPr/>
        </p:nvGrpSpPr>
        <p:grpSpPr>
          <a:xfrm flipV="1">
            <a:off x="3705811" y="2985063"/>
            <a:ext cx="2190598" cy="336300"/>
            <a:chOff x="3022550" y="2571750"/>
            <a:chExt cx="806075" cy="336300"/>
          </a:xfrm>
        </p:grpSpPr>
        <p:cxnSp>
          <p:nvCxnSpPr>
            <p:cNvPr id="35" name="Google Shape;699;p88"/>
            <p:cNvCxnSpPr/>
            <p:nvPr/>
          </p:nvCxnSpPr>
          <p:spPr>
            <a:xfrm rot="10800000">
              <a:off x="3022550" y="2571750"/>
              <a:ext cx="489300" cy="0"/>
            </a:xfrm>
            <a:prstGeom prst="straightConnector1">
              <a:avLst/>
            </a:prstGeom>
            <a:noFill/>
            <a:ln w="38100" cap="flat" cmpd="sng">
              <a:solidFill>
                <a:schemeClr val="lt1"/>
              </a:solidFill>
              <a:prstDash val="solid"/>
              <a:round/>
              <a:headEnd type="none" w="sm" len="sm"/>
              <a:tailEnd type="oval" w="med" len="med"/>
            </a:ln>
          </p:spPr>
        </p:cxnSp>
        <p:cxnSp>
          <p:nvCxnSpPr>
            <p:cNvPr id="36" name="Google Shape;700;p88"/>
            <p:cNvCxnSpPr/>
            <p:nvPr/>
          </p:nvCxnSpPr>
          <p:spPr>
            <a:xfrm>
              <a:off x="3246325" y="2571750"/>
              <a:ext cx="582300" cy="336300"/>
            </a:xfrm>
            <a:prstGeom prst="bentConnector3">
              <a:avLst>
                <a:gd name="adj1" fmla="val 92647"/>
              </a:avLst>
            </a:prstGeom>
            <a:noFill/>
            <a:ln w="38100" cap="flat" cmpd="sng">
              <a:solidFill>
                <a:schemeClr val="lt1"/>
              </a:solidFill>
              <a:prstDash val="solid"/>
              <a:round/>
              <a:headEnd type="none" w="sm" len="sm"/>
              <a:tailEnd type="none" w="sm" len="sm"/>
            </a:ln>
          </p:spPr>
        </p:cxnSp>
      </p:grpSp>
      <p:sp>
        <p:nvSpPr>
          <p:cNvPr id="4" name="Google Shape;696;p88"/>
          <p:cNvSpPr txBox="1">
            <a:spLocks noGrp="1"/>
          </p:cNvSpPr>
          <p:nvPr/>
        </p:nvSpPr>
        <p:spPr>
          <a:xfrm>
            <a:off x="391693" y="168816"/>
            <a:ext cx="3922251" cy="722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800"/>
              <a:buFont typeface="Bree Serif"/>
              <a:buNone/>
              <a:defRPr sz="3800" b="0" i="0" u="none" strike="noStrike" cap="none">
                <a:solidFill>
                  <a:schemeClr val="lt2"/>
                </a:solidFill>
                <a:latin typeface="Bree Serif"/>
                <a:ea typeface="Bree Serif"/>
                <a:cs typeface="Bree Serif"/>
                <a:sym typeface="Bree Serif"/>
              </a:defRPr>
            </a:lvl1pPr>
            <a:lvl2pPr marR="0" lvl="1"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2pPr>
            <a:lvl3pPr marR="0" lvl="2"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3pPr>
            <a:lvl4pPr marR="0" lvl="3"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4pPr>
            <a:lvl5pPr marR="0" lvl="4"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5pPr>
            <a:lvl6pPr marR="0" lvl="5"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6pPr>
            <a:lvl7pPr marR="0" lvl="6"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7pPr>
            <a:lvl8pPr marR="0" lvl="7"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8pPr>
            <a:lvl9pPr marR="0" lvl="8" algn="l" rtl="0">
              <a:lnSpc>
                <a:spcPct val="100000"/>
              </a:lnSpc>
              <a:spcBef>
                <a:spcPts val="0"/>
              </a:spcBef>
              <a:spcAft>
                <a:spcPts val="0"/>
              </a:spcAft>
              <a:buClr>
                <a:schemeClr val="lt2"/>
              </a:buClr>
              <a:buSzPts val="3800"/>
              <a:buFont typeface="Libre Baskerville"/>
              <a:buNone/>
              <a:defRPr sz="3800" b="0" i="0" u="none" strike="noStrike" cap="none">
                <a:solidFill>
                  <a:schemeClr val="lt2"/>
                </a:solidFill>
                <a:latin typeface="Roboto"/>
                <a:ea typeface="Roboto"/>
                <a:cs typeface="Roboto"/>
                <a:sym typeface="Roboto"/>
              </a:defRPr>
            </a:lvl9pPr>
          </a:lstStyle>
          <a:p>
            <a:r>
              <a:rPr lang="en-GB" dirty="0">
                <a:solidFill>
                  <a:srgbClr val="FFC000"/>
                </a:solidFill>
                <a:latin typeface="Arial Black" panose="020B0A04020102020204" pitchFamily="34" charset="0"/>
                <a:ea typeface="Adobe Gothic Std B" panose="020B0800000000000000" pitchFamily="34" charset="-128"/>
              </a:rPr>
              <a:t>Future Work</a:t>
            </a:r>
            <a:endParaRPr dirty="0">
              <a:solidFill>
                <a:srgbClr val="FFC000"/>
              </a:solidFill>
              <a:latin typeface="Arial Black" panose="020B0A04020102020204" pitchFamily="34" charset="0"/>
              <a:ea typeface="Adobe Gothic Std B" panose="020B0800000000000000" pitchFamily="34" charset="-128"/>
            </a:endParaRPr>
          </a:p>
        </p:txBody>
      </p:sp>
      <p:sp>
        <p:nvSpPr>
          <p:cNvPr id="5" name="Google Shape;697;p88"/>
          <p:cNvSpPr/>
          <p:nvPr/>
        </p:nvSpPr>
        <p:spPr>
          <a:xfrm rot="-5400000">
            <a:off x="643223" y="756968"/>
            <a:ext cx="42600" cy="376500"/>
          </a:xfrm>
          <a:prstGeom prst="rect">
            <a:avLst/>
          </a:prstGeom>
          <a:solidFill>
            <a:schemeClr val="l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 name="Google Shape;698;p88"/>
          <p:cNvGrpSpPr/>
          <p:nvPr/>
        </p:nvGrpSpPr>
        <p:grpSpPr>
          <a:xfrm>
            <a:off x="4681963" y="3688689"/>
            <a:ext cx="806075" cy="336300"/>
            <a:chOff x="3022550" y="2571750"/>
            <a:chExt cx="806075" cy="336300"/>
          </a:xfrm>
        </p:grpSpPr>
        <p:cxnSp>
          <p:nvCxnSpPr>
            <p:cNvPr id="33" name="Google Shape;699;p88"/>
            <p:cNvCxnSpPr/>
            <p:nvPr/>
          </p:nvCxnSpPr>
          <p:spPr>
            <a:xfrm rot="10800000">
              <a:off x="3022550" y="2571750"/>
              <a:ext cx="489300" cy="0"/>
            </a:xfrm>
            <a:prstGeom prst="straightConnector1">
              <a:avLst/>
            </a:prstGeom>
            <a:noFill/>
            <a:ln w="38100" cap="flat" cmpd="sng">
              <a:solidFill>
                <a:schemeClr val="lt1"/>
              </a:solidFill>
              <a:prstDash val="solid"/>
              <a:round/>
              <a:headEnd type="none" w="sm" len="sm"/>
              <a:tailEnd type="oval" w="med" len="med"/>
            </a:ln>
          </p:spPr>
        </p:cxnSp>
        <p:cxnSp>
          <p:nvCxnSpPr>
            <p:cNvPr id="34" name="Google Shape;700;p88"/>
            <p:cNvCxnSpPr/>
            <p:nvPr/>
          </p:nvCxnSpPr>
          <p:spPr>
            <a:xfrm>
              <a:off x="3246325" y="2571750"/>
              <a:ext cx="582300" cy="336300"/>
            </a:xfrm>
            <a:prstGeom prst="bentConnector3">
              <a:avLst>
                <a:gd name="adj1" fmla="val 92647"/>
              </a:avLst>
            </a:prstGeom>
            <a:noFill/>
            <a:ln w="38100" cap="flat" cmpd="sng">
              <a:solidFill>
                <a:schemeClr val="lt1"/>
              </a:solidFill>
              <a:prstDash val="solid"/>
              <a:round/>
              <a:headEnd type="none" w="sm" len="sm"/>
              <a:tailEnd type="none" w="sm" len="sm"/>
            </a:ln>
          </p:spPr>
        </p:cxnSp>
      </p:grpSp>
      <p:grpSp>
        <p:nvGrpSpPr>
          <p:cNvPr id="7" name="Google Shape;701;p88"/>
          <p:cNvGrpSpPr/>
          <p:nvPr/>
        </p:nvGrpSpPr>
        <p:grpSpPr>
          <a:xfrm rot="10800000">
            <a:off x="7072083" y="4106314"/>
            <a:ext cx="806075" cy="336300"/>
            <a:chOff x="3022550" y="2571750"/>
            <a:chExt cx="806075" cy="336300"/>
          </a:xfrm>
        </p:grpSpPr>
        <p:cxnSp>
          <p:nvCxnSpPr>
            <p:cNvPr id="31" name="Google Shape;702;p88"/>
            <p:cNvCxnSpPr/>
            <p:nvPr/>
          </p:nvCxnSpPr>
          <p:spPr>
            <a:xfrm rot="10800000">
              <a:off x="3022550" y="2571750"/>
              <a:ext cx="489300" cy="0"/>
            </a:xfrm>
            <a:prstGeom prst="straightConnector1">
              <a:avLst/>
            </a:prstGeom>
            <a:noFill/>
            <a:ln w="38100" cap="flat" cmpd="sng">
              <a:solidFill>
                <a:schemeClr val="lt1"/>
              </a:solidFill>
              <a:prstDash val="solid"/>
              <a:round/>
              <a:headEnd type="none" w="sm" len="sm"/>
              <a:tailEnd type="oval" w="med" len="med"/>
            </a:ln>
          </p:spPr>
        </p:cxnSp>
        <p:cxnSp>
          <p:nvCxnSpPr>
            <p:cNvPr id="32" name="Google Shape;703;p88"/>
            <p:cNvCxnSpPr/>
            <p:nvPr/>
          </p:nvCxnSpPr>
          <p:spPr>
            <a:xfrm>
              <a:off x="3246325" y="2571750"/>
              <a:ext cx="582300" cy="336300"/>
            </a:xfrm>
            <a:prstGeom prst="bentConnector3">
              <a:avLst>
                <a:gd name="adj1" fmla="val 379386"/>
              </a:avLst>
            </a:prstGeom>
            <a:noFill/>
            <a:ln w="38100" cap="flat" cmpd="sng">
              <a:solidFill>
                <a:schemeClr val="lt1"/>
              </a:solidFill>
              <a:prstDash val="solid"/>
              <a:round/>
              <a:headEnd type="none" w="sm" len="sm"/>
              <a:tailEnd type="none" w="sm" len="sm"/>
            </a:ln>
          </p:spPr>
        </p:cxnSp>
      </p:grpSp>
      <p:grpSp>
        <p:nvGrpSpPr>
          <p:cNvPr id="8" name="Google Shape;704;p88"/>
          <p:cNvGrpSpPr/>
          <p:nvPr/>
        </p:nvGrpSpPr>
        <p:grpSpPr>
          <a:xfrm flipH="1">
            <a:off x="6977045" y="2748795"/>
            <a:ext cx="806075" cy="336300"/>
            <a:chOff x="3022550" y="2571750"/>
            <a:chExt cx="806075" cy="336300"/>
          </a:xfrm>
        </p:grpSpPr>
        <p:cxnSp>
          <p:nvCxnSpPr>
            <p:cNvPr id="29" name="Google Shape;705;p88"/>
            <p:cNvCxnSpPr/>
            <p:nvPr/>
          </p:nvCxnSpPr>
          <p:spPr>
            <a:xfrm rot="10800000">
              <a:off x="3022550" y="2571750"/>
              <a:ext cx="489300" cy="0"/>
            </a:xfrm>
            <a:prstGeom prst="straightConnector1">
              <a:avLst/>
            </a:prstGeom>
            <a:noFill/>
            <a:ln w="38100" cap="flat" cmpd="sng">
              <a:solidFill>
                <a:schemeClr val="lt1"/>
              </a:solidFill>
              <a:prstDash val="solid"/>
              <a:round/>
              <a:headEnd type="none" w="sm" len="sm"/>
              <a:tailEnd type="oval" w="med" len="med"/>
            </a:ln>
          </p:spPr>
        </p:cxnSp>
        <p:cxnSp>
          <p:nvCxnSpPr>
            <p:cNvPr id="30" name="Google Shape;706;p88"/>
            <p:cNvCxnSpPr/>
            <p:nvPr/>
          </p:nvCxnSpPr>
          <p:spPr>
            <a:xfrm>
              <a:off x="3246325" y="2571750"/>
              <a:ext cx="582300" cy="336300"/>
            </a:xfrm>
            <a:prstGeom prst="bentConnector3">
              <a:avLst>
                <a:gd name="adj1" fmla="val 363065"/>
              </a:avLst>
            </a:prstGeom>
            <a:noFill/>
            <a:ln w="38100" cap="flat" cmpd="sng">
              <a:solidFill>
                <a:schemeClr val="lt1"/>
              </a:solidFill>
              <a:prstDash val="solid"/>
              <a:round/>
              <a:headEnd type="none" w="sm" len="sm"/>
              <a:tailEnd type="none" w="sm" len="sm"/>
            </a:ln>
          </p:spPr>
        </p:cxnSp>
      </p:grpSp>
      <p:sp>
        <p:nvSpPr>
          <p:cNvPr id="9" name="Google Shape;707;p88"/>
          <p:cNvSpPr txBox="1">
            <a:spLocks noGrp="1"/>
          </p:cNvSpPr>
          <p:nvPr/>
        </p:nvSpPr>
        <p:spPr>
          <a:xfrm>
            <a:off x="2514032" y="3422297"/>
            <a:ext cx="2190600" cy="435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6"/>
              </a:buClr>
              <a:buSzPts val="1800"/>
              <a:buFont typeface="Roboto"/>
              <a:buChar char="●"/>
              <a:defRPr sz="18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9pPr>
          </a:lstStyle>
          <a:p>
            <a:pPr marL="0" indent="0">
              <a:spcAft>
                <a:spcPts val="1600"/>
              </a:spcAft>
              <a:buNone/>
            </a:pPr>
            <a:r>
              <a:rPr lang="en-US" sz="2000" dirty="0">
                <a:solidFill>
                  <a:schemeClr val="lt2"/>
                </a:solidFill>
                <a:latin typeface="Bree Serif"/>
                <a:ea typeface="Bree Serif"/>
                <a:cs typeface="Bree Serif"/>
                <a:sym typeface="Bree Serif"/>
              </a:rPr>
              <a:t>Data Availability</a:t>
            </a:r>
            <a:endParaRPr sz="2000" dirty="0">
              <a:solidFill>
                <a:schemeClr val="lt2"/>
              </a:solidFill>
              <a:latin typeface="Bree Serif"/>
              <a:ea typeface="Bree Serif"/>
              <a:cs typeface="Bree Serif"/>
              <a:sym typeface="Bree Serif"/>
            </a:endParaRPr>
          </a:p>
        </p:txBody>
      </p:sp>
      <p:sp>
        <p:nvSpPr>
          <p:cNvPr id="10" name="Google Shape;709;p88"/>
          <p:cNvSpPr txBox="1">
            <a:spLocks noGrp="1"/>
          </p:cNvSpPr>
          <p:nvPr/>
        </p:nvSpPr>
        <p:spPr>
          <a:xfrm>
            <a:off x="7850072" y="4180546"/>
            <a:ext cx="2190600" cy="11983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6"/>
              </a:buClr>
              <a:buSzPts val="1800"/>
              <a:buFont typeface="Roboto"/>
              <a:buChar char="●"/>
              <a:defRPr sz="18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9pPr>
          </a:lstStyle>
          <a:p>
            <a:pPr marL="0" indent="0">
              <a:spcAft>
                <a:spcPts val="1600"/>
              </a:spcAft>
              <a:buNone/>
            </a:pPr>
            <a:r>
              <a:rPr lang="en-US" sz="2000" dirty="0">
                <a:solidFill>
                  <a:schemeClr val="lt2"/>
                </a:solidFill>
                <a:latin typeface="Bree Serif"/>
                <a:ea typeface="Bree Serif"/>
                <a:cs typeface="Bree Serif"/>
                <a:sym typeface="Bree Serif"/>
              </a:rPr>
              <a:t>Algorithm Development and Validation</a:t>
            </a:r>
            <a:endParaRPr sz="2000" dirty="0">
              <a:solidFill>
                <a:schemeClr val="lt2"/>
              </a:solidFill>
              <a:latin typeface="Bree Serif"/>
              <a:ea typeface="Bree Serif"/>
              <a:cs typeface="Bree Serif"/>
              <a:sym typeface="Bree Serif"/>
            </a:endParaRPr>
          </a:p>
        </p:txBody>
      </p:sp>
      <p:grpSp>
        <p:nvGrpSpPr>
          <p:cNvPr id="11" name="Google Shape;713;p88"/>
          <p:cNvGrpSpPr/>
          <p:nvPr/>
        </p:nvGrpSpPr>
        <p:grpSpPr>
          <a:xfrm>
            <a:off x="5248978" y="2812689"/>
            <a:ext cx="2029230" cy="2501693"/>
            <a:chOff x="-1759117" y="1755634"/>
            <a:chExt cx="2077001" cy="2560586"/>
          </a:xfrm>
        </p:grpSpPr>
        <p:sp>
          <p:nvSpPr>
            <p:cNvPr id="17" name="Google Shape;714;p88"/>
            <p:cNvSpPr/>
            <p:nvPr/>
          </p:nvSpPr>
          <p:spPr>
            <a:xfrm>
              <a:off x="-1759117" y="1755634"/>
              <a:ext cx="2077001" cy="2560586"/>
            </a:xfrm>
            <a:custGeom>
              <a:avLst/>
              <a:gdLst/>
              <a:ahLst/>
              <a:cxnLst/>
              <a:rect l="l" t="t" r="r" b="b"/>
              <a:pathLst>
                <a:path w="41013" h="50562" extrusionOk="0">
                  <a:moveTo>
                    <a:pt x="10167" y="1"/>
                  </a:moveTo>
                  <a:cubicBezTo>
                    <a:pt x="8918" y="758"/>
                    <a:pt x="8093" y="1720"/>
                    <a:pt x="7582" y="3130"/>
                  </a:cubicBezTo>
                  <a:cubicBezTo>
                    <a:pt x="7135" y="4374"/>
                    <a:pt x="7880" y="5434"/>
                    <a:pt x="7772" y="6655"/>
                  </a:cubicBezTo>
                  <a:cubicBezTo>
                    <a:pt x="7685" y="7572"/>
                    <a:pt x="6883" y="8380"/>
                    <a:pt x="6430" y="9160"/>
                  </a:cubicBezTo>
                  <a:cubicBezTo>
                    <a:pt x="5221" y="11251"/>
                    <a:pt x="4338" y="13527"/>
                    <a:pt x="3691" y="15854"/>
                  </a:cubicBezTo>
                  <a:cubicBezTo>
                    <a:pt x="3530" y="16450"/>
                    <a:pt x="3553" y="17080"/>
                    <a:pt x="3771" y="17653"/>
                  </a:cubicBezTo>
                  <a:lnTo>
                    <a:pt x="3880" y="17951"/>
                  </a:lnTo>
                  <a:cubicBezTo>
                    <a:pt x="4109" y="18547"/>
                    <a:pt x="4023" y="19218"/>
                    <a:pt x="3651" y="19739"/>
                  </a:cubicBezTo>
                  <a:lnTo>
                    <a:pt x="287" y="26502"/>
                  </a:lnTo>
                  <a:cubicBezTo>
                    <a:pt x="0" y="26903"/>
                    <a:pt x="155" y="27465"/>
                    <a:pt x="602" y="27665"/>
                  </a:cubicBezTo>
                  <a:lnTo>
                    <a:pt x="3295" y="28875"/>
                  </a:lnTo>
                  <a:cubicBezTo>
                    <a:pt x="3295" y="28875"/>
                    <a:pt x="2820" y="39489"/>
                    <a:pt x="4952" y="40292"/>
                  </a:cubicBezTo>
                  <a:cubicBezTo>
                    <a:pt x="5390" y="40455"/>
                    <a:pt x="5918" y="40516"/>
                    <a:pt x="6484" y="40516"/>
                  </a:cubicBezTo>
                  <a:cubicBezTo>
                    <a:pt x="8153" y="40516"/>
                    <a:pt x="10151" y="39984"/>
                    <a:pt x="11131" y="39984"/>
                  </a:cubicBezTo>
                  <a:cubicBezTo>
                    <a:pt x="11435" y="39984"/>
                    <a:pt x="11642" y="40036"/>
                    <a:pt x="11709" y="40171"/>
                  </a:cubicBezTo>
                  <a:cubicBezTo>
                    <a:pt x="12041" y="40836"/>
                    <a:pt x="12139" y="48292"/>
                    <a:pt x="12150" y="49261"/>
                  </a:cubicBezTo>
                  <a:cubicBezTo>
                    <a:pt x="12609" y="49404"/>
                    <a:pt x="13073" y="49542"/>
                    <a:pt x="13537" y="49662"/>
                  </a:cubicBezTo>
                  <a:cubicBezTo>
                    <a:pt x="15772" y="50252"/>
                    <a:pt x="18122" y="50562"/>
                    <a:pt x="20541" y="50562"/>
                  </a:cubicBezTo>
                  <a:cubicBezTo>
                    <a:pt x="25894" y="50562"/>
                    <a:pt x="30891" y="49037"/>
                    <a:pt x="35115" y="46401"/>
                  </a:cubicBezTo>
                  <a:cubicBezTo>
                    <a:pt x="35447" y="46189"/>
                    <a:pt x="35774" y="45977"/>
                    <a:pt x="36095" y="45753"/>
                  </a:cubicBezTo>
                  <a:cubicBezTo>
                    <a:pt x="35321" y="44831"/>
                    <a:pt x="34238" y="43707"/>
                    <a:pt x="33040" y="43014"/>
                  </a:cubicBezTo>
                  <a:cubicBezTo>
                    <a:pt x="33029" y="43014"/>
                    <a:pt x="32783" y="41054"/>
                    <a:pt x="32777" y="40939"/>
                  </a:cubicBezTo>
                  <a:cubicBezTo>
                    <a:pt x="32656" y="39185"/>
                    <a:pt x="32737" y="37414"/>
                    <a:pt x="33069" y="35684"/>
                  </a:cubicBezTo>
                  <a:cubicBezTo>
                    <a:pt x="33917" y="31305"/>
                    <a:pt x="36588" y="27832"/>
                    <a:pt x="38353" y="23843"/>
                  </a:cubicBezTo>
                  <a:cubicBezTo>
                    <a:pt x="39637" y="20943"/>
                    <a:pt x="40474" y="17848"/>
                    <a:pt x="40812" y="14696"/>
                  </a:cubicBezTo>
                  <a:cubicBezTo>
                    <a:pt x="40926" y="13653"/>
                    <a:pt x="41013" y="12461"/>
                    <a:pt x="40869" y="11343"/>
                  </a:cubicBezTo>
                  <a:cubicBezTo>
                    <a:pt x="40669" y="9744"/>
                    <a:pt x="39992" y="8305"/>
                    <a:pt x="38250" y="7681"/>
                  </a:cubicBezTo>
                  <a:cubicBezTo>
                    <a:pt x="37809" y="7514"/>
                    <a:pt x="36307" y="7537"/>
                    <a:pt x="36020" y="7303"/>
                  </a:cubicBezTo>
                  <a:cubicBezTo>
                    <a:pt x="35768" y="7096"/>
                    <a:pt x="35837" y="6603"/>
                    <a:pt x="35734" y="6265"/>
                  </a:cubicBezTo>
                  <a:cubicBezTo>
                    <a:pt x="35585" y="5807"/>
                    <a:pt x="35281" y="5325"/>
                    <a:pt x="35000" y="4924"/>
                  </a:cubicBezTo>
                  <a:cubicBezTo>
                    <a:pt x="33980" y="3503"/>
                    <a:pt x="32054" y="2631"/>
                    <a:pt x="30404" y="2213"/>
                  </a:cubicBezTo>
                  <a:cubicBezTo>
                    <a:pt x="28387" y="1697"/>
                    <a:pt x="26186" y="1176"/>
                    <a:pt x="24100" y="1124"/>
                  </a:cubicBezTo>
                  <a:cubicBezTo>
                    <a:pt x="23924" y="1120"/>
                    <a:pt x="23748" y="1118"/>
                    <a:pt x="23571" y="1118"/>
                  </a:cubicBezTo>
                  <a:cubicBezTo>
                    <a:pt x="22988" y="1118"/>
                    <a:pt x="22401" y="1138"/>
                    <a:pt x="21818" y="1138"/>
                  </a:cubicBezTo>
                  <a:cubicBezTo>
                    <a:pt x="21496" y="1138"/>
                    <a:pt x="21175" y="1132"/>
                    <a:pt x="20856" y="1113"/>
                  </a:cubicBezTo>
                  <a:cubicBezTo>
                    <a:pt x="20759" y="786"/>
                    <a:pt x="20798" y="454"/>
                    <a:pt x="20678" y="139"/>
                  </a:cubicBezTo>
                  <a:cubicBezTo>
                    <a:pt x="19515" y="213"/>
                    <a:pt x="18512" y="1262"/>
                    <a:pt x="17423" y="1262"/>
                  </a:cubicBezTo>
                  <a:cubicBezTo>
                    <a:pt x="17560" y="1015"/>
                    <a:pt x="17790" y="758"/>
                    <a:pt x="17870" y="528"/>
                  </a:cubicBezTo>
                  <a:cubicBezTo>
                    <a:pt x="17512" y="509"/>
                    <a:pt x="17151" y="502"/>
                    <a:pt x="16790" y="502"/>
                  </a:cubicBezTo>
                  <a:cubicBezTo>
                    <a:pt x="15620" y="502"/>
                    <a:pt x="14438" y="583"/>
                    <a:pt x="13274" y="631"/>
                  </a:cubicBezTo>
                  <a:cubicBezTo>
                    <a:pt x="12265" y="671"/>
                    <a:pt x="11434" y="969"/>
                    <a:pt x="10494" y="1118"/>
                  </a:cubicBezTo>
                  <a:cubicBezTo>
                    <a:pt x="10413" y="740"/>
                    <a:pt x="10282" y="368"/>
                    <a:pt x="10167" y="1"/>
                  </a:cubicBez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715;p88"/>
            <p:cNvSpPr/>
            <p:nvPr/>
          </p:nvSpPr>
          <p:spPr>
            <a:xfrm>
              <a:off x="-1351950" y="2191316"/>
              <a:ext cx="825827" cy="826080"/>
            </a:xfrm>
            <a:custGeom>
              <a:avLst/>
              <a:gdLst/>
              <a:ahLst/>
              <a:cxnLst/>
              <a:rect l="l" t="t" r="r" b="b"/>
              <a:pathLst>
                <a:path w="16307" h="16312" extrusionOk="0">
                  <a:moveTo>
                    <a:pt x="8150" y="614"/>
                  </a:moveTo>
                  <a:cubicBezTo>
                    <a:pt x="12311" y="614"/>
                    <a:pt x="15693" y="4001"/>
                    <a:pt x="15693" y="8156"/>
                  </a:cubicBezTo>
                  <a:cubicBezTo>
                    <a:pt x="15693" y="12317"/>
                    <a:pt x="12311" y="15698"/>
                    <a:pt x="8150" y="15698"/>
                  </a:cubicBezTo>
                  <a:cubicBezTo>
                    <a:pt x="3996" y="15698"/>
                    <a:pt x="614" y="12317"/>
                    <a:pt x="614" y="8156"/>
                  </a:cubicBezTo>
                  <a:cubicBezTo>
                    <a:pt x="614" y="4001"/>
                    <a:pt x="3996" y="614"/>
                    <a:pt x="8150" y="614"/>
                  </a:cubicBezTo>
                  <a:close/>
                  <a:moveTo>
                    <a:pt x="8150" y="0"/>
                  </a:moveTo>
                  <a:cubicBezTo>
                    <a:pt x="3657" y="0"/>
                    <a:pt x="1" y="3663"/>
                    <a:pt x="1" y="8156"/>
                  </a:cubicBezTo>
                  <a:cubicBezTo>
                    <a:pt x="1" y="12655"/>
                    <a:pt x="3657" y="16311"/>
                    <a:pt x="8150" y="16311"/>
                  </a:cubicBezTo>
                  <a:cubicBezTo>
                    <a:pt x="12650" y="16311"/>
                    <a:pt x="16306" y="12655"/>
                    <a:pt x="16306" y="8156"/>
                  </a:cubicBezTo>
                  <a:cubicBezTo>
                    <a:pt x="16306" y="3663"/>
                    <a:pt x="12650" y="0"/>
                    <a:pt x="8150" y="0"/>
                  </a:cubicBezTo>
                  <a:close/>
                </a:path>
              </a:pathLst>
            </a:custGeom>
            <a:solidFill>
              <a:schemeClr val="dk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716;p88"/>
            <p:cNvSpPr/>
            <p:nvPr/>
          </p:nvSpPr>
          <p:spPr>
            <a:xfrm>
              <a:off x="-1082582" y="2094689"/>
              <a:ext cx="1021712" cy="802836"/>
            </a:xfrm>
            <a:custGeom>
              <a:avLst/>
              <a:gdLst/>
              <a:ahLst/>
              <a:cxnLst/>
              <a:rect l="l" t="t" r="r" b="b"/>
              <a:pathLst>
                <a:path w="20175" h="15853" extrusionOk="0">
                  <a:moveTo>
                    <a:pt x="5623" y="5651"/>
                  </a:moveTo>
                  <a:cubicBezTo>
                    <a:pt x="6333" y="5651"/>
                    <a:pt x="6907" y="6224"/>
                    <a:pt x="6907" y="6935"/>
                  </a:cubicBezTo>
                  <a:cubicBezTo>
                    <a:pt x="6907" y="7646"/>
                    <a:pt x="6333" y="8219"/>
                    <a:pt x="5623" y="8219"/>
                  </a:cubicBezTo>
                  <a:cubicBezTo>
                    <a:pt x="4918" y="8219"/>
                    <a:pt x="4345" y="7646"/>
                    <a:pt x="4345" y="6935"/>
                  </a:cubicBezTo>
                  <a:cubicBezTo>
                    <a:pt x="4345" y="6224"/>
                    <a:pt x="4918" y="5651"/>
                    <a:pt x="5623" y="5651"/>
                  </a:cubicBezTo>
                  <a:close/>
                  <a:moveTo>
                    <a:pt x="10087" y="5651"/>
                  </a:moveTo>
                  <a:cubicBezTo>
                    <a:pt x="10798" y="5651"/>
                    <a:pt x="11371" y="6224"/>
                    <a:pt x="11371" y="6935"/>
                  </a:cubicBezTo>
                  <a:cubicBezTo>
                    <a:pt x="11371" y="7646"/>
                    <a:pt x="10798" y="8219"/>
                    <a:pt x="10087" y="8219"/>
                  </a:cubicBezTo>
                  <a:cubicBezTo>
                    <a:pt x="9377" y="8219"/>
                    <a:pt x="8803" y="7646"/>
                    <a:pt x="8803" y="6935"/>
                  </a:cubicBezTo>
                  <a:cubicBezTo>
                    <a:pt x="8803" y="6224"/>
                    <a:pt x="9377" y="5651"/>
                    <a:pt x="10087" y="5651"/>
                  </a:cubicBezTo>
                  <a:close/>
                  <a:moveTo>
                    <a:pt x="14552" y="5651"/>
                  </a:moveTo>
                  <a:cubicBezTo>
                    <a:pt x="15257" y="5651"/>
                    <a:pt x="15836" y="6224"/>
                    <a:pt x="15836" y="6935"/>
                  </a:cubicBezTo>
                  <a:cubicBezTo>
                    <a:pt x="15836" y="7646"/>
                    <a:pt x="15257" y="8219"/>
                    <a:pt x="14552" y="8219"/>
                  </a:cubicBezTo>
                  <a:cubicBezTo>
                    <a:pt x="13841" y="8219"/>
                    <a:pt x="13268" y="7646"/>
                    <a:pt x="13268" y="6935"/>
                  </a:cubicBezTo>
                  <a:cubicBezTo>
                    <a:pt x="13268" y="6224"/>
                    <a:pt x="13841" y="5651"/>
                    <a:pt x="14552" y="5651"/>
                  </a:cubicBezTo>
                  <a:close/>
                  <a:moveTo>
                    <a:pt x="10087" y="0"/>
                  </a:moveTo>
                  <a:cubicBezTo>
                    <a:pt x="4516" y="0"/>
                    <a:pt x="0" y="3192"/>
                    <a:pt x="0" y="7124"/>
                  </a:cubicBezTo>
                  <a:cubicBezTo>
                    <a:pt x="0" y="9485"/>
                    <a:pt x="1628" y="11571"/>
                    <a:pt x="4127" y="12872"/>
                  </a:cubicBezTo>
                  <a:lnTo>
                    <a:pt x="2614" y="15853"/>
                  </a:lnTo>
                  <a:lnTo>
                    <a:pt x="5921" y="13612"/>
                  </a:lnTo>
                  <a:cubicBezTo>
                    <a:pt x="7193" y="14019"/>
                    <a:pt x="8603" y="14248"/>
                    <a:pt x="10087" y="14248"/>
                  </a:cubicBezTo>
                  <a:cubicBezTo>
                    <a:pt x="15658" y="14248"/>
                    <a:pt x="20174" y="11061"/>
                    <a:pt x="20174" y="7124"/>
                  </a:cubicBezTo>
                  <a:cubicBezTo>
                    <a:pt x="20174" y="3192"/>
                    <a:pt x="15658" y="0"/>
                    <a:pt x="10087" y="0"/>
                  </a:cubicBezTo>
                  <a:close/>
                </a:path>
              </a:pathLst>
            </a:custGeom>
            <a:solidFill>
              <a:schemeClr val="l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717;p88"/>
            <p:cNvSpPr/>
            <p:nvPr/>
          </p:nvSpPr>
          <p:spPr>
            <a:xfrm>
              <a:off x="-808605" y="2170148"/>
              <a:ext cx="129240" cy="129189"/>
            </a:xfrm>
            <a:custGeom>
              <a:avLst/>
              <a:gdLst/>
              <a:ahLst/>
              <a:cxnLst/>
              <a:rect l="l" t="t" r="r" b="b"/>
              <a:pathLst>
                <a:path w="2552" h="2551" extrusionOk="0">
                  <a:moveTo>
                    <a:pt x="2116" y="0"/>
                  </a:moveTo>
                  <a:lnTo>
                    <a:pt x="1" y="2115"/>
                  </a:lnTo>
                  <a:lnTo>
                    <a:pt x="431" y="2550"/>
                  </a:lnTo>
                  <a:lnTo>
                    <a:pt x="2551" y="430"/>
                  </a:lnTo>
                  <a:lnTo>
                    <a:pt x="2116"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718;p88"/>
            <p:cNvSpPr/>
            <p:nvPr/>
          </p:nvSpPr>
          <p:spPr>
            <a:xfrm>
              <a:off x="-808605" y="2170148"/>
              <a:ext cx="129240" cy="129189"/>
            </a:xfrm>
            <a:custGeom>
              <a:avLst/>
              <a:gdLst/>
              <a:ahLst/>
              <a:cxnLst/>
              <a:rect l="l" t="t" r="r" b="b"/>
              <a:pathLst>
                <a:path w="2552" h="2551" extrusionOk="0">
                  <a:moveTo>
                    <a:pt x="431" y="0"/>
                  </a:moveTo>
                  <a:lnTo>
                    <a:pt x="1" y="430"/>
                  </a:lnTo>
                  <a:lnTo>
                    <a:pt x="2116" y="2550"/>
                  </a:lnTo>
                  <a:lnTo>
                    <a:pt x="2551" y="2115"/>
                  </a:lnTo>
                  <a:lnTo>
                    <a:pt x="431" y="0"/>
                  </a:lnTo>
                  <a:close/>
                </a:path>
              </a:pathLst>
            </a:custGeom>
            <a:solidFill>
              <a:schemeClr val="l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719;p88"/>
            <p:cNvSpPr/>
            <p:nvPr/>
          </p:nvSpPr>
          <p:spPr>
            <a:xfrm>
              <a:off x="-249003" y="2258064"/>
              <a:ext cx="375919" cy="375615"/>
            </a:xfrm>
            <a:custGeom>
              <a:avLst/>
              <a:gdLst/>
              <a:ahLst/>
              <a:cxnLst/>
              <a:rect l="l" t="t" r="r" b="b"/>
              <a:pathLst>
                <a:path w="7423" h="7417" extrusionOk="0">
                  <a:moveTo>
                    <a:pt x="3703" y="1"/>
                  </a:moveTo>
                  <a:lnTo>
                    <a:pt x="3714" y="614"/>
                  </a:lnTo>
                  <a:cubicBezTo>
                    <a:pt x="3984" y="614"/>
                    <a:pt x="4247" y="648"/>
                    <a:pt x="4505" y="717"/>
                  </a:cubicBezTo>
                  <a:lnTo>
                    <a:pt x="4660" y="121"/>
                  </a:lnTo>
                  <a:cubicBezTo>
                    <a:pt x="4356" y="41"/>
                    <a:pt x="4035" y="1"/>
                    <a:pt x="3714" y="1"/>
                  </a:cubicBezTo>
                  <a:close/>
                  <a:moveTo>
                    <a:pt x="2740" y="127"/>
                  </a:moveTo>
                  <a:cubicBezTo>
                    <a:pt x="2430" y="213"/>
                    <a:pt x="2127" y="339"/>
                    <a:pt x="1852" y="499"/>
                  </a:cubicBezTo>
                  <a:lnTo>
                    <a:pt x="2155" y="1032"/>
                  </a:lnTo>
                  <a:cubicBezTo>
                    <a:pt x="2390" y="895"/>
                    <a:pt x="2643" y="791"/>
                    <a:pt x="2900" y="717"/>
                  </a:cubicBezTo>
                  <a:lnTo>
                    <a:pt x="2740" y="127"/>
                  </a:lnTo>
                  <a:close/>
                  <a:moveTo>
                    <a:pt x="5560" y="488"/>
                  </a:moveTo>
                  <a:lnTo>
                    <a:pt x="5250" y="1021"/>
                  </a:lnTo>
                  <a:cubicBezTo>
                    <a:pt x="5485" y="1158"/>
                    <a:pt x="5703" y="1319"/>
                    <a:pt x="5892" y="1514"/>
                  </a:cubicBezTo>
                  <a:lnTo>
                    <a:pt x="6328" y="1078"/>
                  </a:lnTo>
                  <a:cubicBezTo>
                    <a:pt x="6098" y="849"/>
                    <a:pt x="5835" y="648"/>
                    <a:pt x="5560" y="488"/>
                  </a:cubicBezTo>
                  <a:close/>
                  <a:moveTo>
                    <a:pt x="1084" y="1089"/>
                  </a:moveTo>
                  <a:cubicBezTo>
                    <a:pt x="854" y="1325"/>
                    <a:pt x="654" y="1582"/>
                    <a:pt x="493" y="1863"/>
                  </a:cubicBezTo>
                  <a:lnTo>
                    <a:pt x="1026" y="2167"/>
                  </a:lnTo>
                  <a:cubicBezTo>
                    <a:pt x="1164" y="1932"/>
                    <a:pt x="1324" y="1714"/>
                    <a:pt x="1519" y="1525"/>
                  </a:cubicBezTo>
                  <a:lnTo>
                    <a:pt x="1084" y="1089"/>
                  </a:lnTo>
                  <a:close/>
                  <a:moveTo>
                    <a:pt x="6918" y="1840"/>
                  </a:moveTo>
                  <a:lnTo>
                    <a:pt x="6391" y="2150"/>
                  </a:lnTo>
                  <a:cubicBezTo>
                    <a:pt x="6528" y="2385"/>
                    <a:pt x="6632" y="2637"/>
                    <a:pt x="6700" y="2895"/>
                  </a:cubicBezTo>
                  <a:lnTo>
                    <a:pt x="7290" y="2735"/>
                  </a:lnTo>
                  <a:cubicBezTo>
                    <a:pt x="7210" y="2425"/>
                    <a:pt x="7084" y="2121"/>
                    <a:pt x="6918" y="1840"/>
                  </a:cubicBezTo>
                  <a:close/>
                  <a:moveTo>
                    <a:pt x="126" y="2757"/>
                  </a:moveTo>
                  <a:cubicBezTo>
                    <a:pt x="46" y="3067"/>
                    <a:pt x="0" y="3388"/>
                    <a:pt x="0" y="3709"/>
                  </a:cubicBezTo>
                  <a:lnTo>
                    <a:pt x="0" y="3714"/>
                  </a:lnTo>
                  <a:lnTo>
                    <a:pt x="614" y="3709"/>
                  </a:lnTo>
                  <a:cubicBezTo>
                    <a:pt x="614" y="3439"/>
                    <a:pt x="654" y="3170"/>
                    <a:pt x="717" y="2912"/>
                  </a:cubicBezTo>
                  <a:lnTo>
                    <a:pt x="126" y="2757"/>
                  </a:lnTo>
                  <a:close/>
                  <a:moveTo>
                    <a:pt x="7422" y="3697"/>
                  </a:moveTo>
                  <a:lnTo>
                    <a:pt x="6809" y="3709"/>
                  </a:lnTo>
                  <a:cubicBezTo>
                    <a:pt x="6809" y="3978"/>
                    <a:pt x="6775" y="4253"/>
                    <a:pt x="6706" y="4511"/>
                  </a:cubicBezTo>
                  <a:lnTo>
                    <a:pt x="7296" y="4666"/>
                  </a:lnTo>
                  <a:cubicBezTo>
                    <a:pt x="7382" y="4356"/>
                    <a:pt x="7422" y="4035"/>
                    <a:pt x="7422" y="3709"/>
                  </a:cubicBezTo>
                  <a:lnTo>
                    <a:pt x="7422" y="3697"/>
                  </a:lnTo>
                  <a:close/>
                  <a:moveTo>
                    <a:pt x="722" y="4517"/>
                  </a:moveTo>
                  <a:lnTo>
                    <a:pt x="132" y="4677"/>
                  </a:lnTo>
                  <a:cubicBezTo>
                    <a:pt x="213" y="4987"/>
                    <a:pt x="339" y="5291"/>
                    <a:pt x="505" y="5571"/>
                  </a:cubicBezTo>
                  <a:lnTo>
                    <a:pt x="1032" y="5262"/>
                  </a:lnTo>
                  <a:cubicBezTo>
                    <a:pt x="900" y="5027"/>
                    <a:pt x="791" y="4775"/>
                    <a:pt x="722" y="4517"/>
                  </a:cubicBezTo>
                  <a:close/>
                  <a:moveTo>
                    <a:pt x="6396" y="5256"/>
                  </a:moveTo>
                  <a:cubicBezTo>
                    <a:pt x="6259" y="5491"/>
                    <a:pt x="6093" y="5703"/>
                    <a:pt x="5903" y="5898"/>
                  </a:cubicBezTo>
                  <a:lnTo>
                    <a:pt x="6339" y="6328"/>
                  </a:lnTo>
                  <a:cubicBezTo>
                    <a:pt x="6568" y="6099"/>
                    <a:pt x="6763" y="5841"/>
                    <a:pt x="6930" y="5566"/>
                  </a:cubicBezTo>
                  <a:lnTo>
                    <a:pt x="6396" y="5256"/>
                  </a:lnTo>
                  <a:close/>
                  <a:moveTo>
                    <a:pt x="1525" y="5904"/>
                  </a:moveTo>
                  <a:lnTo>
                    <a:pt x="1095" y="6334"/>
                  </a:lnTo>
                  <a:cubicBezTo>
                    <a:pt x="1324" y="6563"/>
                    <a:pt x="1582" y="6763"/>
                    <a:pt x="1863" y="6924"/>
                  </a:cubicBezTo>
                  <a:lnTo>
                    <a:pt x="2167" y="6391"/>
                  </a:lnTo>
                  <a:cubicBezTo>
                    <a:pt x="1932" y="6259"/>
                    <a:pt x="1720" y="6093"/>
                    <a:pt x="1525" y="5904"/>
                  </a:cubicBezTo>
                  <a:close/>
                  <a:moveTo>
                    <a:pt x="5262" y="6391"/>
                  </a:moveTo>
                  <a:cubicBezTo>
                    <a:pt x="5027" y="6529"/>
                    <a:pt x="4780" y="6632"/>
                    <a:pt x="4517" y="6701"/>
                  </a:cubicBezTo>
                  <a:lnTo>
                    <a:pt x="4677" y="7291"/>
                  </a:lnTo>
                  <a:cubicBezTo>
                    <a:pt x="4986" y="7210"/>
                    <a:pt x="5290" y="7084"/>
                    <a:pt x="5571" y="6918"/>
                  </a:cubicBezTo>
                  <a:lnTo>
                    <a:pt x="5262" y="6391"/>
                  </a:lnTo>
                  <a:close/>
                  <a:moveTo>
                    <a:pt x="2918" y="6701"/>
                  </a:moveTo>
                  <a:lnTo>
                    <a:pt x="2757" y="7297"/>
                  </a:lnTo>
                  <a:cubicBezTo>
                    <a:pt x="3067" y="7377"/>
                    <a:pt x="3388" y="7417"/>
                    <a:pt x="3714" y="7417"/>
                  </a:cubicBezTo>
                  <a:lnTo>
                    <a:pt x="3714" y="6804"/>
                  </a:lnTo>
                  <a:cubicBezTo>
                    <a:pt x="3439" y="6804"/>
                    <a:pt x="3175" y="6769"/>
                    <a:pt x="2918" y="6701"/>
                  </a:cubicBezTo>
                  <a:close/>
                </a:path>
              </a:pathLst>
            </a:custGeom>
            <a:solidFill>
              <a:schemeClr val="l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720;p88"/>
            <p:cNvSpPr/>
            <p:nvPr/>
          </p:nvSpPr>
          <p:spPr>
            <a:xfrm>
              <a:off x="-1149936" y="2084510"/>
              <a:ext cx="269975" cy="269671"/>
            </a:xfrm>
            <a:custGeom>
              <a:avLst/>
              <a:gdLst/>
              <a:ahLst/>
              <a:cxnLst/>
              <a:rect l="l" t="t" r="r" b="b"/>
              <a:pathLst>
                <a:path w="5331" h="5325" extrusionOk="0">
                  <a:moveTo>
                    <a:pt x="2666" y="614"/>
                  </a:moveTo>
                  <a:cubicBezTo>
                    <a:pt x="3795" y="614"/>
                    <a:pt x="4718" y="1531"/>
                    <a:pt x="4718" y="2666"/>
                  </a:cubicBezTo>
                  <a:cubicBezTo>
                    <a:pt x="4718" y="3794"/>
                    <a:pt x="3795" y="4711"/>
                    <a:pt x="2666" y="4711"/>
                  </a:cubicBezTo>
                  <a:cubicBezTo>
                    <a:pt x="1537" y="4711"/>
                    <a:pt x="614" y="3794"/>
                    <a:pt x="614" y="2666"/>
                  </a:cubicBezTo>
                  <a:cubicBezTo>
                    <a:pt x="614" y="1531"/>
                    <a:pt x="1537" y="614"/>
                    <a:pt x="2666" y="614"/>
                  </a:cubicBezTo>
                  <a:close/>
                  <a:moveTo>
                    <a:pt x="2666" y="0"/>
                  </a:moveTo>
                  <a:cubicBezTo>
                    <a:pt x="1199" y="0"/>
                    <a:pt x="1" y="1192"/>
                    <a:pt x="1" y="2666"/>
                  </a:cubicBezTo>
                  <a:cubicBezTo>
                    <a:pt x="1" y="4133"/>
                    <a:pt x="1199" y="5325"/>
                    <a:pt x="2666" y="5325"/>
                  </a:cubicBezTo>
                  <a:cubicBezTo>
                    <a:pt x="4133" y="5325"/>
                    <a:pt x="5331" y="4133"/>
                    <a:pt x="5331" y="2666"/>
                  </a:cubicBezTo>
                  <a:cubicBezTo>
                    <a:pt x="5331" y="1192"/>
                    <a:pt x="4133" y="0"/>
                    <a:pt x="2666" y="0"/>
                  </a:cubicBezTo>
                  <a:close/>
                </a:path>
              </a:pathLst>
            </a:custGeom>
            <a:solidFill>
              <a:schemeClr val="l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721;p88"/>
            <p:cNvSpPr/>
            <p:nvPr/>
          </p:nvSpPr>
          <p:spPr>
            <a:xfrm>
              <a:off x="-576965" y="2931718"/>
              <a:ext cx="140482" cy="140229"/>
            </a:xfrm>
            <a:custGeom>
              <a:avLst/>
              <a:gdLst/>
              <a:ahLst/>
              <a:cxnLst/>
              <a:rect l="l" t="t" r="r" b="b"/>
              <a:pathLst>
                <a:path w="2774" h="2769" extrusionOk="0">
                  <a:moveTo>
                    <a:pt x="2161" y="614"/>
                  </a:moveTo>
                  <a:lnTo>
                    <a:pt x="2161" y="2156"/>
                  </a:lnTo>
                  <a:lnTo>
                    <a:pt x="614" y="2156"/>
                  </a:lnTo>
                  <a:lnTo>
                    <a:pt x="614" y="614"/>
                  </a:lnTo>
                  <a:close/>
                  <a:moveTo>
                    <a:pt x="0" y="1"/>
                  </a:moveTo>
                  <a:lnTo>
                    <a:pt x="0" y="2769"/>
                  </a:lnTo>
                  <a:lnTo>
                    <a:pt x="2774" y="2769"/>
                  </a:lnTo>
                  <a:lnTo>
                    <a:pt x="2774" y="1"/>
                  </a:lnTo>
                  <a:close/>
                </a:path>
              </a:pathLst>
            </a:custGeom>
            <a:solidFill>
              <a:schemeClr val="l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722;p88"/>
            <p:cNvSpPr/>
            <p:nvPr/>
          </p:nvSpPr>
          <p:spPr>
            <a:xfrm>
              <a:off x="-486112" y="2734970"/>
              <a:ext cx="150661" cy="31094"/>
            </a:xfrm>
            <a:custGeom>
              <a:avLst/>
              <a:gdLst/>
              <a:ahLst/>
              <a:cxnLst/>
              <a:rect l="l" t="t" r="r" b="b"/>
              <a:pathLst>
                <a:path w="2975" h="614" extrusionOk="0">
                  <a:moveTo>
                    <a:pt x="0" y="0"/>
                  </a:moveTo>
                  <a:lnTo>
                    <a:pt x="0" y="613"/>
                  </a:lnTo>
                  <a:lnTo>
                    <a:pt x="2974" y="613"/>
                  </a:lnTo>
                  <a:lnTo>
                    <a:pt x="2974" y="0"/>
                  </a:lnTo>
                  <a:close/>
                </a:path>
              </a:pathLst>
            </a:custGeom>
            <a:solidFill>
              <a:srgbClr val="2B2A40"/>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723;p88"/>
            <p:cNvSpPr/>
            <p:nvPr/>
          </p:nvSpPr>
          <p:spPr>
            <a:xfrm>
              <a:off x="-486112" y="2634545"/>
              <a:ext cx="150661" cy="31094"/>
            </a:xfrm>
            <a:custGeom>
              <a:avLst/>
              <a:gdLst/>
              <a:ahLst/>
              <a:cxnLst/>
              <a:rect l="l" t="t" r="r" b="b"/>
              <a:pathLst>
                <a:path w="2975" h="614" extrusionOk="0">
                  <a:moveTo>
                    <a:pt x="0" y="0"/>
                  </a:moveTo>
                  <a:lnTo>
                    <a:pt x="0" y="613"/>
                  </a:lnTo>
                  <a:lnTo>
                    <a:pt x="2974" y="613"/>
                  </a:lnTo>
                  <a:lnTo>
                    <a:pt x="2974" y="0"/>
                  </a:lnTo>
                  <a:close/>
                </a:path>
              </a:pathLst>
            </a:custGeom>
            <a:solidFill>
              <a:srgbClr val="2B2A40"/>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724;p88"/>
            <p:cNvSpPr/>
            <p:nvPr/>
          </p:nvSpPr>
          <p:spPr>
            <a:xfrm>
              <a:off x="-486112" y="2684732"/>
              <a:ext cx="150661" cy="31094"/>
            </a:xfrm>
            <a:custGeom>
              <a:avLst/>
              <a:gdLst/>
              <a:ahLst/>
              <a:cxnLst/>
              <a:rect l="l" t="t" r="r" b="b"/>
              <a:pathLst>
                <a:path w="2975" h="614" extrusionOk="0">
                  <a:moveTo>
                    <a:pt x="0" y="0"/>
                  </a:moveTo>
                  <a:lnTo>
                    <a:pt x="0" y="614"/>
                  </a:lnTo>
                  <a:lnTo>
                    <a:pt x="2974" y="614"/>
                  </a:lnTo>
                  <a:lnTo>
                    <a:pt x="2974" y="0"/>
                  </a:lnTo>
                  <a:close/>
                </a:path>
              </a:pathLst>
            </a:custGeom>
            <a:solidFill>
              <a:srgbClr val="2B2A40"/>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725;p88"/>
            <p:cNvSpPr/>
            <p:nvPr/>
          </p:nvSpPr>
          <p:spPr>
            <a:xfrm>
              <a:off x="-862590" y="2380873"/>
              <a:ext cx="581984" cy="130050"/>
            </a:xfrm>
            <a:custGeom>
              <a:avLst/>
              <a:gdLst/>
              <a:ahLst/>
              <a:cxnLst/>
              <a:rect l="l" t="t" r="r" b="b"/>
              <a:pathLst>
                <a:path w="11492" h="2568" extrusionOk="0">
                  <a:moveTo>
                    <a:pt x="1279" y="0"/>
                  </a:moveTo>
                  <a:cubicBezTo>
                    <a:pt x="574" y="0"/>
                    <a:pt x="1" y="573"/>
                    <a:pt x="1" y="1284"/>
                  </a:cubicBezTo>
                  <a:cubicBezTo>
                    <a:pt x="1" y="1995"/>
                    <a:pt x="574" y="2568"/>
                    <a:pt x="1279" y="2568"/>
                  </a:cubicBezTo>
                  <a:cubicBezTo>
                    <a:pt x="1989" y="2568"/>
                    <a:pt x="2563" y="1995"/>
                    <a:pt x="2563" y="1284"/>
                  </a:cubicBezTo>
                  <a:cubicBezTo>
                    <a:pt x="2563" y="573"/>
                    <a:pt x="1989" y="0"/>
                    <a:pt x="1279" y="0"/>
                  </a:cubicBezTo>
                  <a:close/>
                  <a:moveTo>
                    <a:pt x="5743" y="0"/>
                  </a:moveTo>
                  <a:cubicBezTo>
                    <a:pt x="5033" y="0"/>
                    <a:pt x="4459" y="573"/>
                    <a:pt x="4459" y="1284"/>
                  </a:cubicBezTo>
                  <a:cubicBezTo>
                    <a:pt x="4459" y="1995"/>
                    <a:pt x="5033" y="2568"/>
                    <a:pt x="5743" y="2568"/>
                  </a:cubicBezTo>
                  <a:cubicBezTo>
                    <a:pt x="6454" y="2568"/>
                    <a:pt x="7027" y="1995"/>
                    <a:pt x="7027" y="1284"/>
                  </a:cubicBezTo>
                  <a:cubicBezTo>
                    <a:pt x="7027" y="573"/>
                    <a:pt x="6454" y="0"/>
                    <a:pt x="5743" y="0"/>
                  </a:cubicBezTo>
                  <a:close/>
                  <a:moveTo>
                    <a:pt x="10208" y="0"/>
                  </a:moveTo>
                  <a:cubicBezTo>
                    <a:pt x="9497" y="0"/>
                    <a:pt x="8924" y="573"/>
                    <a:pt x="8924" y="1284"/>
                  </a:cubicBezTo>
                  <a:cubicBezTo>
                    <a:pt x="8924" y="1995"/>
                    <a:pt x="9497" y="2568"/>
                    <a:pt x="10208" y="2568"/>
                  </a:cubicBezTo>
                  <a:cubicBezTo>
                    <a:pt x="10913" y="2568"/>
                    <a:pt x="11492" y="1995"/>
                    <a:pt x="11492" y="1284"/>
                  </a:cubicBezTo>
                  <a:cubicBezTo>
                    <a:pt x="11492" y="573"/>
                    <a:pt x="10913" y="0"/>
                    <a:pt x="10208" y="0"/>
                  </a:cubicBezTo>
                  <a:close/>
                </a:path>
              </a:pathLst>
            </a:custGeom>
            <a:solidFill>
              <a:schemeClr val="dk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kern="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 name="Google Shape;698;p88"/>
          <p:cNvGrpSpPr/>
          <p:nvPr/>
        </p:nvGrpSpPr>
        <p:grpSpPr>
          <a:xfrm flipV="1">
            <a:off x="4268862" y="5016136"/>
            <a:ext cx="1558323" cy="336300"/>
            <a:chOff x="3022550" y="2571750"/>
            <a:chExt cx="806075" cy="336300"/>
          </a:xfrm>
        </p:grpSpPr>
        <p:cxnSp>
          <p:nvCxnSpPr>
            <p:cNvPr id="15" name="Google Shape;699;p88"/>
            <p:cNvCxnSpPr/>
            <p:nvPr/>
          </p:nvCxnSpPr>
          <p:spPr>
            <a:xfrm rot="10800000">
              <a:off x="3022550" y="2571750"/>
              <a:ext cx="489300" cy="0"/>
            </a:xfrm>
            <a:prstGeom prst="straightConnector1">
              <a:avLst/>
            </a:prstGeom>
            <a:noFill/>
            <a:ln w="38100" cap="flat" cmpd="sng">
              <a:solidFill>
                <a:schemeClr val="lt1"/>
              </a:solidFill>
              <a:prstDash val="solid"/>
              <a:round/>
              <a:headEnd type="none" w="sm" len="sm"/>
              <a:tailEnd type="oval" w="med" len="med"/>
            </a:ln>
          </p:spPr>
        </p:cxnSp>
        <p:cxnSp>
          <p:nvCxnSpPr>
            <p:cNvPr id="16" name="Google Shape;700;p88"/>
            <p:cNvCxnSpPr/>
            <p:nvPr/>
          </p:nvCxnSpPr>
          <p:spPr>
            <a:xfrm>
              <a:off x="3246325" y="2571750"/>
              <a:ext cx="582300" cy="336300"/>
            </a:xfrm>
            <a:prstGeom prst="bentConnector3">
              <a:avLst>
                <a:gd name="adj1" fmla="val 92647"/>
              </a:avLst>
            </a:prstGeom>
            <a:noFill/>
            <a:ln w="38100" cap="flat" cmpd="sng">
              <a:solidFill>
                <a:schemeClr val="lt1"/>
              </a:solidFill>
              <a:prstDash val="solid"/>
              <a:round/>
              <a:headEnd type="none" w="sm" len="sm"/>
              <a:tailEnd type="none" w="sm" len="sm"/>
            </a:ln>
          </p:spPr>
        </p:cxnSp>
      </p:grpSp>
      <p:sp>
        <p:nvSpPr>
          <p:cNvPr id="13" name="Google Shape;707;p88"/>
          <p:cNvSpPr txBox="1"/>
          <p:nvPr/>
        </p:nvSpPr>
        <p:spPr>
          <a:xfrm>
            <a:off x="2255377" y="5070177"/>
            <a:ext cx="2190600" cy="7223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6"/>
              </a:buClr>
              <a:buSzPts val="1800"/>
              <a:buFont typeface="Roboto"/>
              <a:buChar char="●"/>
              <a:defRPr sz="18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9pPr>
          </a:lstStyle>
          <a:p>
            <a:pPr marL="0" indent="0">
              <a:spcAft>
                <a:spcPts val="1600"/>
              </a:spcAft>
              <a:buClr>
                <a:srgbClr val="FFFFFF"/>
              </a:buClr>
              <a:buNone/>
            </a:pPr>
            <a:r>
              <a:rPr lang="en-US" sz="2000" kern="0" dirty="0">
                <a:solidFill>
                  <a:srgbClr val="FFC000"/>
                </a:solidFill>
                <a:latin typeface="Bree Serif"/>
                <a:ea typeface="Bree Serif"/>
                <a:cs typeface="Bree Serif"/>
                <a:sym typeface="Bree Serif"/>
              </a:rPr>
              <a:t>Integration with Medical Systems</a:t>
            </a:r>
          </a:p>
        </p:txBody>
      </p:sp>
      <p:sp>
        <p:nvSpPr>
          <p:cNvPr id="14" name="TextBox 6"/>
          <p:cNvSpPr txBox="1"/>
          <p:nvPr/>
        </p:nvSpPr>
        <p:spPr>
          <a:xfrm>
            <a:off x="287321" y="3050380"/>
            <a:ext cx="418545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GB" sz="2000" kern="0" dirty="0">
                <a:solidFill>
                  <a:srgbClr val="FFC000"/>
                </a:solidFill>
                <a:latin typeface="Bree Serif"/>
                <a:cs typeface="Arial" panose="020B0604020202020204"/>
                <a:sym typeface="Times New Roman" panose="02020603050405020304"/>
              </a:rPr>
              <a:t>Performance and Scalability</a:t>
            </a:r>
            <a:endParaRPr lang="en-US" sz="2000" kern="0" dirty="0">
              <a:solidFill>
                <a:srgbClr val="FFC000"/>
              </a:solidFill>
              <a:latin typeface="Bree Serif"/>
              <a:cs typeface="Arial" panose="020B0604020202020204"/>
              <a:sym typeface="Roboto"/>
            </a:endParaRPr>
          </a:p>
        </p:txBody>
      </p:sp>
      <p:sp>
        <p:nvSpPr>
          <p:cNvPr id="37" name="Google Shape;711;p88"/>
          <p:cNvSpPr txBox="1">
            <a:spLocks noGrp="1"/>
          </p:cNvSpPr>
          <p:nvPr/>
        </p:nvSpPr>
        <p:spPr>
          <a:xfrm>
            <a:off x="7997375" y="2329829"/>
            <a:ext cx="3452815" cy="73682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6"/>
              </a:buClr>
              <a:buSzPts val="1800"/>
              <a:buFont typeface="Roboto"/>
              <a:buChar char="●"/>
              <a:defRPr sz="18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6"/>
              </a:buClr>
              <a:buSzPts val="1400"/>
              <a:buFont typeface="Roboto"/>
              <a:buChar char="■"/>
              <a:defRPr sz="1400" b="0" i="0" u="none" strike="noStrike" cap="none">
                <a:solidFill>
                  <a:schemeClr val="accent6"/>
                </a:solidFill>
                <a:latin typeface="Roboto"/>
                <a:ea typeface="Roboto"/>
                <a:cs typeface="Roboto"/>
                <a:sym typeface="Roboto"/>
              </a:defRPr>
            </a:lvl9pPr>
          </a:lstStyle>
          <a:p>
            <a:pPr marL="0" indent="0">
              <a:spcAft>
                <a:spcPts val="1600"/>
              </a:spcAft>
              <a:buNone/>
            </a:pPr>
            <a:r>
              <a:rPr lang="en-US" sz="2000" dirty="0">
                <a:solidFill>
                  <a:schemeClr val="lt2"/>
                </a:solidFill>
                <a:latin typeface="Bree Serif"/>
                <a:ea typeface="Bree Serif"/>
                <a:cs typeface="Bree Serif"/>
                <a:sym typeface="Bree Serif"/>
              </a:rPr>
              <a:t>Ethical and Legal Considerations</a:t>
            </a:r>
            <a:endParaRPr sz="2000" dirty="0">
              <a:solidFill>
                <a:schemeClr val="lt2"/>
              </a:solidFill>
              <a:latin typeface="Bree Serif"/>
              <a:ea typeface="Bree Serif"/>
              <a:cs typeface="Bree Serif"/>
              <a:sym typeface="Bree Serif"/>
            </a:endParaRPr>
          </a:p>
        </p:txBody>
      </p:sp>
      <p:sp>
        <p:nvSpPr>
          <p:cNvPr id="38" name="Google Shape;371;p38"/>
          <p:cNvSpPr/>
          <p:nvPr/>
        </p:nvSpPr>
        <p:spPr>
          <a:xfrm>
            <a:off x="-354416" y="4537076"/>
            <a:ext cx="1994257" cy="1994549"/>
          </a:xfrm>
          <a:prstGeom prst="ellipse">
            <a:avLst/>
          </a:prstGeom>
          <a:solidFill>
            <a:schemeClr val="accent6">
              <a:lumMod val="50000"/>
            </a:schemeClr>
          </a:solidFill>
          <a:ln>
            <a:noFill/>
          </a:ln>
        </p:spPr>
        <p:txBody>
          <a:bodyPr spcFirstLastPara="1" wrap="square" lIns="121900" tIns="121900" rIns="121900" bIns="121900" anchor="ctr" anchorCtr="0">
            <a:noAutofit/>
          </a:bodyPr>
          <a:lstStyle/>
          <a:p>
            <a:endParaRPr sz="2400"/>
          </a:p>
        </p:txBody>
      </p:sp>
      <p:sp>
        <p:nvSpPr>
          <p:cNvPr id="40" name="Google Shape;371;p38"/>
          <p:cNvSpPr/>
          <p:nvPr/>
        </p:nvSpPr>
        <p:spPr>
          <a:xfrm>
            <a:off x="10904356" y="3744909"/>
            <a:ext cx="1994257" cy="1994549"/>
          </a:xfrm>
          <a:prstGeom prst="ellipse">
            <a:avLst/>
          </a:prstGeom>
          <a:solidFill>
            <a:srgbClr val="106E65"/>
          </a:solidFill>
          <a:ln>
            <a:noFill/>
          </a:ln>
        </p:spPr>
        <p:txBody>
          <a:bodyPr spcFirstLastPara="1" wrap="square" lIns="121900" tIns="121900" rIns="121900" bIns="121900" anchor="ctr" anchorCtr="0">
            <a:noAutofit/>
          </a:bodyPr>
          <a:lstStyle/>
          <a:p>
            <a:endParaRPr sz="2400"/>
          </a:p>
        </p:txBody>
      </p:sp>
      <p:sp>
        <p:nvSpPr>
          <p:cNvPr id="41" name="Google Shape;370;p38"/>
          <p:cNvSpPr/>
          <p:nvPr/>
        </p:nvSpPr>
        <p:spPr>
          <a:xfrm>
            <a:off x="4126438" y="-1458069"/>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 name="Google Shape;370;p38"/>
          <p:cNvSpPr/>
          <p:nvPr/>
        </p:nvSpPr>
        <p:spPr>
          <a:xfrm>
            <a:off x="6498310" y="5815931"/>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391060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A998E"/>
        </a:solidFill>
        <a:effectLst/>
      </p:bgPr>
    </p:bg>
    <p:spTree>
      <p:nvGrpSpPr>
        <p:cNvPr id="1" name=""/>
        <p:cNvGrpSpPr/>
        <p:nvPr/>
      </p:nvGrpSpPr>
      <p:grpSpPr>
        <a:xfrm>
          <a:off x="0" y="0"/>
          <a:ext cx="0" cy="0"/>
          <a:chOff x="0" y="0"/>
          <a:chExt cx="0" cy="0"/>
        </a:xfrm>
      </p:grpSpPr>
      <p:sp>
        <p:nvSpPr>
          <p:cNvPr id="3" name="Google Shape;371;p38"/>
          <p:cNvSpPr/>
          <p:nvPr/>
        </p:nvSpPr>
        <p:spPr>
          <a:xfrm>
            <a:off x="2233354" y="1644542"/>
            <a:ext cx="4190595" cy="4004839"/>
          </a:xfrm>
          <a:prstGeom prst="ellipse">
            <a:avLst/>
          </a:prstGeom>
          <a:solidFill>
            <a:srgbClr val="106E65"/>
          </a:solidFill>
          <a:ln>
            <a:noFill/>
          </a:ln>
        </p:spPr>
        <p:txBody>
          <a:bodyPr spcFirstLastPara="1" wrap="square" lIns="121900" tIns="121900" rIns="121900" bIns="121900" anchor="ctr" anchorCtr="0">
            <a:noAutofit/>
          </a:bodyPr>
          <a:lstStyle/>
          <a:p>
            <a:endParaRPr sz="2400"/>
          </a:p>
        </p:txBody>
      </p:sp>
      <p:sp>
        <p:nvSpPr>
          <p:cNvPr id="4" name="Google Shape;371;p38"/>
          <p:cNvSpPr/>
          <p:nvPr/>
        </p:nvSpPr>
        <p:spPr>
          <a:xfrm>
            <a:off x="6156018" y="1794076"/>
            <a:ext cx="4151590" cy="3960417"/>
          </a:xfrm>
          <a:prstGeom prst="ellipse">
            <a:avLst/>
          </a:prstGeom>
          <a:solidFill>
            <a:schemeClr val="bg1"/>
          </a:solidFill>
          <a:ln>
            <a:noFill/>
          </a:ln>
        </p:spPr>
        <p:txBody>
          <a:bodyPr spcFirstLastPara="1" wrap="square" lIns="121900" tIns="121900" rIns="121900" bIns="121900" anchor="ctr" anchorCtr="0">
            <a:noAutofit/>
          </a:bodyPr>
          <a:lstStyle/>
          <a:p>
            <a:endParaRPr sz="2400"/>
          </a:p>
        </p:txBody>
      </p:sp>
      <p:sp>
        <p:nvSpPr>
          <p:cNvPr id="5" name="Rectangle 4"/>
          <p:cNvSpPr/>
          <p:nvPr/>
        </p:nvSpPr>
        <p:spPr>
          <a:xfrm>
            <a:off x="1943794" y="2862131"/>
            <a:ext cx="7216014" cy="1569660"/>
          </a:xfrm>
          <a:prstGeom prst="rect">
            <a:avLst/>
          </a:prstGeom>
          <a:noFill/>
        </p:spPr>
        <p:txBody>
          <a:bodyPr wrap="none" lIns="91440" tIns="45720" rIns="91440" bIns="45720">
            <a:spAutoFit/>
          </a:bodyPr>
          <a:lstStyle/>
          <a:p>
            <a:pPr algn="ctr"/>
            <a:r>
              <a:rPr lang="en-US" sz="9600" b="0" cap="none" spc="0" dirty="0">
                <a:ln w="0"/>
                <a:solidFill>
                  <a:schemeClr val="bg1"/>
                </a:solidFill>
                <a:effectLst>
                  <a:outerShdw blurRad="38100" dist="19050" dir="2700000" algn="tl" rotWithShape="0">
                    <a:schemeClr val="dk1">
                      <a:alpha val="40000"/>
                    </a:schemeClr>
                  </a:outerShdw>
                </a:effectLst>
                <a:latin typeface="Cooper Black" panose="0208090404030B020404" pitchFamily="18" charset="0"/>
              </a:rPr>
              <a:t>Thank</a:t>
            </a:r>
            <a:r>
              <a:rPr lang="en-US" sz="9600" b="0" cap="none" spc="0" dirty="0">
                <a:ln w="0"/>
                <a:solidFill>
                  <a:schemeClr val="tx1"/>
                </a:solidFill>
                <a:effectLst>
                  <a:outerShdw blurRad="38100" dist="19050" dir="2700000" algn="tl" rotWithShape="0">
                    <a:schemeClr val="dk1">
                      <a:alpha val="40000"/>
                    </a:schemeClr>
                  </a:outerShdw>
                </a:effectLst>
                <a:latin typeface="Cooper Black" panose="0208090404030B020404" pitchFamily="18" charset="0"/>
              </a:rPr>
              <a:t> </a:t>
            </a:r>
            <a:r>
              <a:rPr lang="en-US" sz="9600" b="0" cap="none" spc="0" dirty="0">
                <a:ln w="0"/>
                <a:solidFill>
                  <a:srgbClr val="179B8E"/>
                </a:solidFill>
                <a:effectLst>
                  <a:outerShdw blurRad="38100" dist="19050" dir="2700000" algn="tl" rotWithShape="0">
                    <a:schemeClr val="dk1">
                      <a:alpha val="40000"/>
                    </a:schemeClr>
                  </a:outerShdw>
                </a:effectLst>
                <a:latin typeface="Cooper Black" panose="0208090404030B020404" pitchFamily="18" charset="0"/>
              </a:rPr>
              <a:t>you</a:t>
            </a:r>
            <a:r>
              <a:rPr lang="en-US" sz="9600" b="0" cap="none" spc="0" dirty="0">
                <a:ln w="0"/>
                <a:solidFill>
                  <a:schemeClr val="tx1"/>
                </a:solidFill>
                <a:effectLst>
                  <a:outerShdw blurRad="38100" dist="19050" dir="2700000" algn="tl" rotWithShape="0">
                    <a:schemeClr val="dk1">
                      <a:alpha val="40000"/>
                    </a:schemeClr>
                  </a:outerShdw>
                </a:effectLst>
                <a:latin typeface="Cooper Black" panose="0208090404030B020404" pitchFamily="18" charset="0"/>
              </a:rPr>
              <a:t> </a:t>
            </a:r>
          </a:p>
        </p:txBody>
      </p:sp>
    </p:spTree>
    <p:extLst>
      <p:ext uri="{BB962C8B-B14F-4D97-AF65-F5344CB8AC3E}">
        <p14:creationId xmlns:p14="http://schemas.microsoft.com/office/powerpoint/2010/main" val="30076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9" name="TextBox 8"/>
          <p:cNvSpPr txBox="1"/>
          <p:nvPr/>
        </p:nvSpPr>
        <p:spPr>
          <a:xfrm>
            <a:off x="2943700" y="5521098"/>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1</a:t>
            </a:r>
          </a:p>
        </p:txBody>
      </p:sp>
      <p:pic>
        <p:nvPicPr>
          <p:cNvPr id="87" name="Graphic 86" descr="Research with solid fill"/>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12527" y="4958443"/>
            <a:ext cx="1894114" cy="1894114"/>
          </a:xfrm>
          <a:prstGeom prst="rect">
            <a:avLst/>
          </a:prstGeom>
        </p:spPr>
      </p:pic>
      <p:grpSp>
        <p:nvGrpSpPr>
          <p:cNvPr id="8" name="Group 7"/>
          <p:cNvGrpSpPr/>
          <p:nvPr/>
        </p:nvGrpSpPr>
        <p:grpSpPr>
          <a:xfrm>
            <a:off x="-8335759" y="11066"/>
            <a:ext cx="11759700" cy="6858000"/>
            <a:chOff x="-2540" y="-2541"/>
            <a:chExt cx="11759700" cy="6858000"/>
          </a:xfrm>
        </p:grpSpPr>
        <p:grpSp>
          <p:nvGrpSpPr>
            <p:cNvPr id="5" name="Group 4"/>
            <p:cNvGrpSpPr/>
            <p:nvPr/>
          </p:nvGrpSpPr>
          <p:grpSpPr>
            <a:xfrm>
              <a:off x="-2540" y="-2541"/>
              <a:ext cx="11759700" cy="6858000"/>
              <a:chOff x="-2540" y="-2541"/>
              <a:chExt cx="11759700" cy="6858000"/>
            </a:xfrm>
          </p:grpSpPr>
          <p:sp>
            <p:nvSpPr>
              <p:cNvPr id="3" name="Rectangle 2"/>
              <p:cNvSpPr/>
              <p:nvPr/>
            </p:nvSpPr>
            <p:spPr>
              <a:xfrm>
                <a:off x="-2540" y="-2541"/>
                <a:ext cx="11247434" cy="6858000"/>
              </a:xfrm>
              <a:prstGeom prst="rect">
                <a:avLst/>
              </a:prstGeom>
              <a:solidFill>
                <a:srgbClr val="551582"/>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0906972" y="5514126"/>
                <a:ext cx="850188" cy="697606"/>
              </a:xfrm>
              <a:prstGeom prst="roundRect">
                <a:avLst/>
              </a:prstGeom>
              <a:solidFill>
                <a:srgbClr val="55158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6089196" y="850446"/>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accent5">
                      <a:lumMod val="20000"/>
                      <a:lumOff val="80000"/>
                    </a:schemeClr>
                  </a:solidFill>
                  <a:latin typeface="Bernard MT Condensed" panose="02050806060905020404"/>
                </a:rPr>
                <a:t>01</a:t>
              </a:r>
              <a:endParaRPr lang="en-US">
                <a:solidFill>
                  <a:schemeClr val="accent5">
                    <a:lumMod val="20000"/>
                    <a:lumOff val="80000"/>
                  </a:schemeClr>
                </a:solidFill>
              </a:endParaRPr>
            </a:p>
            <a:p>
              <a:pPr algn="ctr"/>
              <a:r>
                <a:rPr lang="en-US" sz="3200">
                  <a:solidFill>
                    <a:schemeClr val="accent5">
                      <a:lumMod val="20000"/>
                      <a:lumOff val="80000"/>
                    </a:schemeClr>
                  </a:solidFill>
                  <a:latin typeface="Bernard MT Condensed" panose="02050806060905020404"/>
                </a:rPr>
                <a:t>introduction </a:t>
              </a:r>
            </a:p>
          </p:txBody>
        </p:sp>
        <p:sp>
          <p:nvSpPr>
            <p:cNvPr id="6" name="TextBox 5"/>
            <p:cNvSpPr txBox="1"/>
            <p:nvPr/>
          </p:nvSpPr>
          <p:spPr>
            <a:xfrm>
              <a:off x="5993946" y="2190750"/>
              <a:ext cx="489176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600">
                  <a:solidFill>
                    <a:schemeClr val="accent5">
                      <a:lumMod val="20000"/>
                      <a:lumOff val="80000"/>
                    </a:schemeClr>
                  </a:solidFill>
                  <a:latin typeface="Cambria" panose="02040503050406030204"/>
                  <a:ea typeface="+mn-lt"/>
                  <a:cs typeface="+mn-lt"/>
                </a:rPr>
                <a:t>  - Project Introduction</a:t>
              </a:r>
              <a:endParaRPr lang="en-US" sz="3600">
                <a:solidFill>
                  <a:schemeClr val="accent5">
                    <a:lumMod val="20000"/>
                    <a:lumOff val="80000"/>
                  </a:schemeClr>
                </a:solidFill>
                <a:latin typeface="Cambria" panose="02040503050406030204"/>
                <a:ea typeface="Cambria" panose="02040503050406030204"/>
                <a:cs typeface="Calibri" panose="020F0502020204030204"/>
              </a:endParaRPr>
            </a:p>
            <a:p>
              <a:pPr algn="ctr"/>
              <a:r>
                <a:rPr lang="en-US" sz="3600">
                  <a:solidFill>
                    <a:schemeClr val="accent5">
                      <a:lumMod val="20000"/>
                      <a:lumOff val="80000"/>
                    </a:schemeClr>
                  </a:solidFill>
                  <a:latin typeface="Cambria" panose="02040503050406030204"/>
                  <a:ea typeface="+mn-lt"/>
                  <a:cs typeface="+mn-lt"/>
                </a:rPr>
                <a:t>-Project Description</a:t>
              </a:r>
              <a:endParaRPr lang="en-US">
                <a:solidFill>
                  <a:schemeClr val="accent5">
                    <a:lumMod val="20000"/>
                    <a:lumOff val="80000"/>
                  </a:schemeClr>
                </a:solidFill>
                <a:latin typeface="Cambria" panose="02040503050406030204"/>
                <a:ea typeface="Cambria" panose="02040503050406030204"/>
              </a:endParaRPr>
            </a:p>
            <a:p>
              <a:pPr algn="ctr"/>
              <a:r>
                <a:rPr lang="en-US" sz="3600">
                  <a:solidFill>
                    <a:schemeClr val="accent5">
                      <a:lumMod val="20000"/>
                      <a:lumOff val="80000"/>
                    </a:schemeClr>
                  </a:solidFill>
                  <a:latin typeface="Cambria" panose="02040503050406030204"/>
                  <a:ea typeface="+mn-lt"/>
                  <a:cs typeface="+mn-lt"/>
                </a:rPr>
                <a:t>  -Problem definition</a:t>
              </a:r>
            </a:p>
            <a:p>
              <a:pPr algn="ctr"/>
              <a:r>
                <a:rPr lang="en-US" sz="3600">
                  <a:solidFill>
                    <a:schemeClr val="accent5">
                      <a:lumMod val="20000"/>
                      <a:lumOff val="80000"/>
                    </a:schemeClr>
                  </a:solidFill>
                  <a:latin typeface="Cambria" panose="02040503050406030204"/>
                  <a:ea typeface="+mn-lt"/>
                  <a:cs typeface="+mn-lt"/>
                </a:rPr>
                <a:t>  -System Objectives</a:t>
              </a:r>
            </a:p>
            <a:p>
              <a:pPr algn="ctr"/>
              <a:r>
                <a:rPr lang="en-US" sz="3600">
                  <a:solidFill>
                    <a:schemeClr val="accent5">
                      <a:lumMod val="20000"/>
                      <a:lumOff val="80000"/>
                    </a:schemeClr>
                  </a:solidFill>
                  <a:latin typeface="Cambria" panose="02040503050406030204"/>
                  <a:ea typeface="+mn-lt"/>
                  <a:cs typeface="+mn-lt"/>
                </a:rPr>
                <a:t>  -System Features</a:t>
              </a:r>
              <a:endParaRPr lang="en-US" sz="3600">
                <a:solidFill>
                  <a:schemeClr val="accent5">
                    <a:lumMod val="20000"/>
                    <a:lumOff val="80000"/>
                  </a:schemeClr>
                </a:solidFill>
                <a:latin typeface="Cambria" panose="02040503050406030204"/>
                <a:ea typeface="Cambria" panose="02040503050406030204"/>
              </a:endParaRPr>
            </a:p>
          </p:txBody>
        </p:sp>
      </p:grpSp>
      <p:grpSp>
        <p:nvGrpSpPr>
          <p:cNvPr id="88" name="Group 87"/>
          <p:cNvGrpSpPr/>
          <p:nvPr/>
        </p:nvGrpSpPr>
        <p:grpSpPr>
          <a:xfrm>
            <a:off x="-2613570" y="-3311"/>
            <a:ext cx="11759700" cy="6858000"/>
            <a:chOff x="-2540" y="-2541"/>
            <a:chExt cx="11759700" cy="6858000"/>
          </a:xfrm>
        </p:grpSpPr>
        <p:grpSp>
          <p:nvGrpSpPr>
            <p:cNvPr id="89" name="Group 88"/>
            <p:cNvGrpSpPr/>
            <p:nvPr/>
          </p:nvGrpSpPr>
          <p:grpSpPr>
            <a:xfrm>
              <a:off x="-2540" y="-2541"/>
              <a:ext cx="11759700" cy="6858000"/>
              <a:chOff x="-2540" y="-2541"/>
              <a:chExt cx="11759700" cy="6858000"/>
            </a:xfrm>
          </p:grpSpPr>
          <p:sp>
            <p:nvSpPr>
              <p:cNvPr id="92" name="Rectangle 91"/>
              <p:cNvSpPr/>
              <p:nvPr/>
            </p:nvSpPr>
            <p:spPr>
              <a:xfrm>
                <a:off x="-2540" y="-2541"/>
                <a:ext cx="11247434" cy="6858000"/>
              </a:xfrm>
              <a:prstGeom prst="rect">
                <a:avLst/>
              </a:prstGeom>
              <a:solidFill>
                <a:srgbClr val="1A998E"/>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ectangle: Rounded Corners 92"/>
              <p:cNvSpPr/>
              <p:nvPr/>
            </p:nvSpPr>
            <p:spPr>
              <a:xfrm>
                <a:off x="10906972" y="5514126"/>
                <a:ext cx="850188" cy="697606"/>
              </a:xfrm>
              <a:prstGeom prst="roundRect">
                <a:avLst/>
              </a:prstGeom>
              <a:solidFill>
                <a:srgbClr val="1A998E"/>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90" name="TextBox 3"/>
            <p:cNvSpPr txBox="1"/>
            <p:nvPr/>
          </p:nvSpPr>
          <p:spPr>
            <a:xfrm>
              <a:off x="5939517" y="387803"/>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a:solidFill>
                    <a:schemeClr val="accent5">
                      <a:lumMod val="20000"/>
                      <a:lumOff val="80000"/>
                    </a:schemeClr>
                  </a:solidFill>
                  <a:latin typeface="Bernard MT Condensed" panose="02050806060905020404"/>
                </a:rPr>
                <a:t>01</a:t>
              </a:r>
              <a:endParaRPr lang="en-US">
                <a:solidFill>
                  <a:schemeClr val="accent5">
                    <a:lumMod val="20000"/>
                    <a:lumOff val="80000"/>
                  </a:schemeClr>
                </a:solidFill>
              </a:endParaRPr>
            </a:p>
            <a:p>
              <a:pPr algn="ctr"/>
              <a:r>
                <a:rPr lang="en-US" sz="3200">
                  <a:solidFill>
                    <a:schemeClr val="accent5">
                      <a:lumMod val="20000"/>
                      <a:lumOff val="80000"/>
                    </a:schemeClr>
                  </a:solidFill>
                  <a:latin typeface="Bernard MT Condensed" panose="02050806060905020404"/>
                </a:rPr>
                <a:t>introduction </a:t>
              </a:r>
            </a:p>
          </p:txBody>
        </p:sp>
        <p:sp>
          <p:nvSpPr>
            <p:cNvPr id="91" name="TextBox 4"/>
            <p:cNvSpPr txBox="1"/>
            <p:nvPr/>
          </p:nvSpPr>
          <p:spPr>
            <a:xfrm>
              <a:off x="5368018" y="1809750"/>
              <a:ext cx="4891766" cy="2862322"/>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5">
                      <a:lumMod val="20000"/>
                      <a:lumOff val="80000"/>
                    </a:schemeClr>
                  </a:solidFill>
                  <a:latin typeface="Cambria" panose="02040503050406030204"/>
                  <a:ea typeface="+mn-lt"/>
                  <a:cs typeface="+mn-lt"/>
                </a:rPr>
                <a:t>  - Project Introduction</a:t>
              </a:r>
              <a:endParaRPr lang="en-US" sz="3600">
                <a:solidFill>
                  <a:schemeClr val="accent5">
                    <a:lumMod val="20000"/>
                    <a:lumOff val="80000"/>
                  </a:schemeClr>
                </a:solidFill>
                <a:latin typeface="Cambria" panose="02040503050406030204"/>
                <a:ea typeface="Cambria" panose="02040503050406030204"/>
                <a:cs typeface="Calibri" panose="020F0502020204030204"/>
              </a:endParaRPr>
            </a:p>
            <a:p>
              <a:pPr algn="ctr"/>
              <a:r>
                <a:rPr lang="en-US" sz="3600">
                  <a:solidFill>
                    <a:schemeClr val="accent5">
                      <a:lumMod val="20000"/>
                      <a:lumOff val="80000"/>
                    </a:schemeClr>
                  </a:solidFill>
                  <a:latin typeface="Cambria" panose="02040503050406030204"/>
                  <a:ea typeface="+mn-lt"/>
                  <a:cs typeface="+mn-lt"/>
                </a:rPr>
                <a:t>-Project Description</a:t>
              </a:r>
              <a:endParaRPr lang="en-US">
                <a:solidFill>
                  <a:schemeClr val="accent5">
                    <a:lumMod val="20000"/>
                    <a:lumOff val="80000"/>
                  </a:schemeClr>
                </a:solidFill>
                <a:latin typeface="Cambria" panose="02040503050406030204"/>
                <a:ea typeface="Cambria" panose="02040503050406030204"/>
              </a:endParaRPr>
            </a:p>
            <a:p>
              <a:pPr algn="ctr"/>
              <a:r>
                <a:rPr lang="en-US" sz="3600">
                  <a:solidFill>
                    <a:schemeClr val="accent5">
                      <a:lumMod val="20000"/>
                      <a:lumOff val="80000"/>
                    </a:schemeClr>
                  </a:solidFill>
                  <a:latin typeface="Cambria" panose="02040503050406030204"/>
                  <a:ea typeface="+mn-lt"/>
                  <a:cs typeface="+mn-lt"/>
                </a:rPr>
                <a:t>  -Problem definition</a:t>
              </a:r>
            </a:p>
            <a:p>
              <a:pPr algn="ctr"/>
              <a:r>
                <a:rPr lang="en-US" sz="3600">
                  <a:solidFill>
                    <a:schemeClr val="accent5">
                      <a:lumMod val="20000"/>
                      <a:lumOff val="80000"/>
                    </a:schemeClr>
                  </a:solidFill>
                  <a:latin typeface="Cambria" panose="02040503050406030204"/>
                  <a:ea typeface="+mn-lt"/>
                  <a:cs typeface="+mn-lt"/>
                </a:rPr>
                <a:t>  -System Objectives</a:t>
              </a:r>
            </a:p>
            <a:p>
              <a:pPr algn="ctr"/>
              <a:r>
                <a:rPr lang="en-US" sz="3600">
                  <a:solidFill>
                    <a:schemeClr val="accent5">
                      <a:lumMod val="20000"/>
                      <a:lumOff val="80000"/>
                    </a:schemeClr>
                  </a:solidFill>
                  <a:latin typeface="Cambria" panose="02040503050406030204"/>
                  <a:ea typeface="+mn-lt"/>
                  <a:cs typeface="+mn-lt"/>
                </a:rPr>
                <a:t>  -System Features</a:t>
              </a:r>
              <a:endParaRPr lang="en-US" sz="3600">
                <a:solidFill>
                  <a:schemeClr val="accent5">
                    <a:lumMod val="20000"/>
                    <a:lumOff val="80000"/>
                  </a:schemeClr>
                </a:solidFill>
                <a:latin typeface="Cambria" panose="02040503050406030204"/>
                <a:ea typeface="Cambria" panose="02040503050406030204"/>
              </a:endParaRPr>
            </a:p>
          </p:txBody>
        </p:sp>
      </p:grpSp>
      <p:grpSp>
        <p:nvGrpSpPr>
          <p:cNvPr id="114" name="Group 113"/>
          <p:cNvGrpSpPr/>
          <p:nvPr/>
        </p:nvGrpSpPr>
        <p:grpSpPr>
          <a:xfrm>
            <a:off x="-3029231" y="-2541"/>
            <a:ext cx="11728495" cy="6895920"/>
            <a:chOff x="-2540" y="-2541"/>
            <a:chExt cx="11728495" cy="6895920"/>
          </a:xfrm>
        </p:grpSpPr>
        <p:grpSp>
          <p:nvGrpSpPr>
            <p:cNvPr id="105" name="Group 104"/>
            <p:cNvGrpSpPr/>
            <p:nvPr/>
          </p:nvGrpSpPr>
          <p:grpSpPr>
            <a:xfrm>
              <a:off x="-2540" y="-2541"/>
              <a:ext cx="11728495" cy="6858000"/>
              <a:chOff x="-2540" y="-2541"/>
              <a:chExt cx="11728495" cy="6858000"/>
            </a:xfrm>
          </p:grpSpPr>
          <p:grpSp>
            <p:nvGrpSpPr>
              <p:cNvPr id="107" name="Group 106"/>
              <p:cNvGrpSpPr/>
              <p:nvPr/>
            </p:nvGrpSpPr>
            <p:grpSpPr>
              <a:xfrm>
                <a:off x="-2540" y="-2541"/>
                <a:ext cx="11727503" cy="6858000"/>
                <a:chOff x="-2540" y="-2541"/>
                <a:chExt cx="11727503" cy="6858000"/>
              </a:xfrm>
            </p:grpSpPr>
            <p:grpSp>
              <p:nvGrpSpPr>
                <p:cNvPr id="109" name="Group 108"/>
                <p:cNvGrpSpPr/>
                <p:nvPr/>
              </p:nvGrpSpPr>
              <p:grpSpPr>
                <a:xfrm>
                  <a:off x="-2540" y="-2541"/>
                  <a:ext cx="11727503" cy="6858000"/>
                  <a:chOff x="-2540" y="-2541"/>
                  <a:chExt cx="11727503" cy="6858000"/>
                </a:xfrm>
              </p:grpSpPr>
              <p:sp>
                <p:nvSpPr>
                  <p:cNvPr id="112" name="Rectangle 111"/>
                  <p:cNvSpPr/>
                  <p:nvPr/>
                </p:nvSpPr>
                <p:spPr>
                  <a:xfrm>
                    <a:off x="-2540" y="-2541"/>
                    <a:ext cx="11216640" cy="6858000"/>
                  </a:xfrm>
                  <a:prstGeom prst="rect">
                    <a:avLst/>
                  </a:prstGeom>
                  <a:solidFill>
                    <a:srgbClr val="23CBBB"/>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10877103" y="4526745"/>
                    <a:ext cx="847860" cy="697606"/>
                  </a:xfrm>
                  <a:prstGeom prst="roundRect">
                    <a:avLst/>
                  </a:prstGeom>
                  <a:solidFill>
                    <a:srgbClr val="23CBB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p:cNvSpPr txBox="1"/>
                <p:nvPr/>
              </p:nvSpPr>
              <p:spPr>
                <a:xfrm>
                  <a:off x="5544910" y="1027339"/>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accent5">
                          <a:lumMod val="20000"/>
                          <a:lumOff val="80000"/>
                        </a:schemeClr>
                      </a:solidFill>
                      <a:latin typeface="Bernard MT Condensed" panose="02050806060905020404"/>
                    </a:rPr>
                    <a:t>02</a:t>
                  </a:r>
                </a:p>
                <a:p>
                  <a:pPr algn="ctr"/>
                  <a:r>
                    <a:rPr lang="en-US" sz="3200">
                      <a:solidFill>
                        <a:schemeClr val="accent5">
                          <a:lumMod val="20000"/>
                          <a:lumOff val="80000"/>
                        </a:schemeClr>
                      </a:solidFill>
                      <a:latin typeface="Bernard MT Condensed" panose="02050806060905020404"/>
                      <a:ea typeface="+mn-lt"/>
                      <a:cs typeface="+mn-lt"/>
                    </a:rPr>
                    <a:t>RELATED WORK</a:t>
                  </a:r>
                  <a:endParaRPr lang="en-US">
                    <a:solidFill>
                      <a:schemeClr val="accent5">
                        <a:lumMod val="20000"/>
                        <a:lumOff val="80000"/>
                      </a:schemeClr>
                    </a:solidFill>
                    <a:latin typeface="Bernard MT Condensed" panose="02050806060905020404"/>
                  </a:endParaRPr>
                </a:p>
              </p:txBody>
            </p:sp>
            <p:sp>
              <p:nvSpPr>
                <p:cNvPr id="111" name="TextBox 110"/>
                <p:cNvSpPr txBox="1"/>
                <p:nvPr/>
              </p:nvSpPr>
              <p:spPr>
                <a:xfrm>
                  <a:off x="5585732" y="2177143"/>
                  <a:ext cx="474208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600">
                      <a:solidFill>
                        <a:schemeClr val="accent5">
                          <a:lumMod val="20000"/>
                          <a:lumOff val="80000"/>
                        </a:schemeClr>
                      </a:solidFill>
                      <a:latin typeface="Cambria" panose="02040503050406030204"/>
                      <a:ea typeface="+mn-lt"/>
                      <a:cs typeface="+mn-lt"/>
                    </a:rPr>
                    <a:t>  -introduction </a:t>
                  </a:r>
                </a:p>
                <a:p>
                  <a:r>
                    <a:rPr lang="en-US" sz="3600">
                      <a:solidFill>
                        <a:schemeClr val="accent5">
                          <a:lumMod val="20000"/>
                          <a:lumOff val="80000"/>
                        </a:schemeClr>
                      </a:solidFill>
                      <a:latin typeface="Cambria" panose="02040503050406030204"/>
                      <a:ea typeface="+mn-lt"/>
                      <a:cs typeface="+mn-lt"/>
                    </a:rPr>
                    <a:t>-Data set </a:t>
                  </a:r>
                  <a:endParaRPr lang="en-US">
                    <a:solidFill>
                      <a:schemeClr val="accent5">
                        <a:lumMod val="20000"/>
                        <a:lumOff val="80000"/>
                      </a:schemeClr>
                    </a:solidFill>
                    <a:latin typeface="Cambria" panose="02040503050406030204"/>
                    <a:ea typeface="+mn-lt"/>
                    <a:cs typeface="+mn-lt"/>
                  </a:endParaRPr>
                </a:p>
                <a:p>
                  <a:r>
                    <a:rPr lang="en-US" sz="3600">
                      <a:solidFill>
                        <a:schemeClr val="accent5">
                          <a:lumMod val="20000"/>
                          <a:lumOff val="80000"/>
                        </a:schemeClr>
                      </a:solidFill>
                      <a:latin typeface="Cambria" panose="02040503050406030204"/>
                      <a:ea typeface="+mn-lt"/>
                      <a:cs typeface="+mn-lt"/>
                    </a:rPr>
                    <a:t>-Summarization of Recent Works on Different Brain Tumor</a:t>
                  </a:r>
                  <a:endParaRPr lang="en-US">
                    <a:solidFill>
                      <a:schemeClr val="accent5">
                        <a:lumMod val="20000"/>
                        <a:lumOff val="80000"/>
                      </a:schemeClr>
                    </a:solidFill>
                    <a:latin typeface="Cambria" panose="02040503050406030204"/>
                    <a:ea typeface="Cambria" panose="02040503050406030204"/>
                  </a:endParaRPr>
                </a:p>
              </p:txBody>
            </p:sp>
          </p:grpSp>
          <p:sp>
            <p:nvSpPr>
              <p:cNvPr id="108" name="TextBox 107"/>
              <p:cNvSpPr txBox="1"/>
              <p:nvPr/>
            </p:nvSpPr>
            <p:spPr>
              <a:xfrm>
                <a:off x="11249705" y="4500562"/>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2</a:t>
                </a:r>
              </a:p>
            </p:txBody>
          </p:sp>
        </p:grpSp>
        <p:pic>
          <p:nvPicPr>
            <p:cNvPr id="106" name="Graphic 105" descr="Presentation with bar chart with solid fill"/>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727371" y="4958443"/>
              <a:ext cx="1934936" cy="1934936"/>
            </a:xfrm>
            <a:prstGeom prst="rect">
              <a:avLst/>
            </a:prstGeom>
          </p:spPr>
        </p:pic>
      </p:grpSp>
      <p:grpSp>
        <p:nvGrpSpPr>
          <p:cNvPr id="124" name="Group 123"/>
          <p:cNvGrpSpPr/>
          <p:nvPr/>
        </p:nvGrpSpPr>
        <p:grpSpPr>
          <a:xfrm>
            <a:off x="-3714979" y="-4082"/>
            <a:ext cx="11728495" cy="6858000"/>
            <a:chOff x="-2540" y="-2541"/>
            <a:chExt cx="11728495" cy="6858000"/>
          </a:xfrm>
        </p:grpSpPr>
        <p:grpSp>
          <p:nvGrpSpPr>
            <p:cNvPr id="116" name="Group 115"/>
            <p:cNvGrpSpPr/>
            <p:nvPr/>
          </p:nvGrpSpPr>
          <p:grpSpPr>
            <a:xfrm>
              <a:off x="-2540" y="-2541"/>
              <a:ext cx="11728495" cy="6858000"/>
              <a:chOff x="-2540" y="-2541"/>
              <a:chExt cx="11728495" cy="6858000"/>
            </a:xfrm>
          </p:grpSpPr>
          <p:grpSp>
            <p:nvGrpSpPr>
              <p:cNvPr id="118" name="Group 117"/>
              <p:cNvGrpSpPr/>
              <p:nvPr/>
            </p:nvGrpSpPr>
            <p:grpSpPr>
              <a:xfrm>
                <a:off x="-2540" y="-2541"/>
                <a:ext cx="11727503" cy="6858000"/>
                <a:chOff x="-2540" y="-2541"/>
                <a:chExt cx="11727503" cy="6858000"/>
              </a:xfrm>
            </p:grpSpPr>
            <p:sp>
              <p:nvSpPr>
                <p:cNvPr id="122" name="Rectangle 121"/>
                <p:cNvSpPr/>
                <p:nvPr/>
              </p:nvSpPr>
              <p:spPr>
                <a:xfrm>
                  <a:off x="-2540" y="-2541"/>
                  <a:ext cx="11216640" cy="6858000"/>
                </a:xfrm>
                <a:prstGeom prst="rect">
                  <a:avLst/>
                </a:prstGeom>
                <a:solidFill>
                  <a:srgbClr val="69E5D9"/>
                </a:solidFill>
                <a:effectLst>
                  <a:outerShdw blurRad="1397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p:cNvSpPr/>
                <p:nvPr/>
              </p:nvSpPr>
              <p:spPr>
                <a:xfrm>
                  <a:off x="10877103" y="3432041"/>
                  <a:ext cx="847860" cy="697606"/>
                </a:xfrm>
                <a:prstGeom prst="roundRect">
                  <a:avLst/>
                </a:prstGeom>
                <a:solidFill>
                  <a:srgbClr val="69E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TextBox 118"/>
              <p:cNvSpPr txBox="1"/>
              <p:nvPr/>
            </p:nvSpPr>
            <p:spPr>
              <a:xfrm>
                <a:off x="5572125" y="1850571"/>
                <a:ext cx="461962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mn-lt"/>
                    <a:cs typeface="+mn-lt"/>
                  </a:rPr>
                  <a:t> </a:t>
                </a:r>
                <a:r>
                  <a:rPr lang="en-US" sz="3600" dirty="0">
                    <a:solidFill>
                      <a:srgbClr val="106E65"/>
                    </a:solidFill>
                    <a:latin typeface="Cambria" panose="02040503050406030204"/>
                    <a:ea typeface="Cambria" panose="02040503050406030204"/>
                    <a:cs typeface="+mn-lt"/>
                  </a:rPr>
                  <a:t>-introduction </a:t>
                </a:r>
              </a:p>
              <a:p>
                <a:r>
                  <a:rPr lang="en-US" sz="3600" dirty="0">
                    <a:solidFill>
                      <a:srgbClr val="106E65"/>
                    </a:solidFill>
                    <a:latin typeface="Cambria" panose="02040503050406030204"/>
                    <a:ea typeface="+mn-lt"/>
                    <a:cs typeface="+mn-lt"/>
                  </a:rPr>
                  <a:t> -The targeted users </a:t>
                </a:r>
                <a:endParaRPr lang="en-US" sz="3600" dirty="0">
                  <a:solidFill>
                    <a:srgbClr val="106E65"/>
                  </a:solidFill>
                  <a:latin typeface="Cambria" panose="02040503050406030204"/>
                  <a:ea typeface="Cambria" panose="02040503050406030204"/>
                  <a:cs typeface="+mn-lt"/>
                </a:endParaRPr>
              </a:p>
              <a:p>
                <a:r>
                  <a:rPr lang="en-US" sz="3600" dirty="0">
                    <a:solidFill>
                      <a:srgbClr val="106E65"/>
                    </a:solidFill>
                    <a:latin typeface="Cambria" panose="02040503050406030204"/>
                    <a:ea typeface="+mn-lt"/>
                    <a:cs typeface="+mn-lt"/>
                  </a:rPr>
                  <a:t>-Functional requirement  </a:t>
                </a:r>
                <a:endParaRPr lang="en-US" sz="3600" dirty="0">
                  <a:solidFill>
                    <a:srgbClr val="106E65"/>
                  </a:solidFill>
                  <a:latin typeface="Cambria" panose="02040503050406030204"/>
                  <a:ea typeface="Cambria" panose="02040503050406030204"/>
                  <a:cs typeface="+mn-lt"/>
                </a:endParaRPr>
              </a:p>
              <a:p>
                <a:r>
                  <a:rPr lang="en-US" sz="3600" dirty="0">
                    <a:solidFill>
                      <a:srgbClr val="106E65"/>
                    </a:solidFill>
                    <a:latin typeface="Cambria" panose="02040503050406030204"/>
                    <a:ea typeface="+mn-lt"/>
                    <a:cs typeface="+mn-lt"/>
                  </a:rPr>
                  <a:t>-Non-Functional Requirements</a:t>
                </a:r>
                <a:endParaRPr lang="en-US" sz="3600" dirty="0">
                  <a:solidFill>
                    <a:srgbClr val="106E65"/>
                  </a:solidFill>
                  <a:latin typeface="Cambria" panose="02040503050406030204"/>
                  <a:ea typeface="Cambria" panose="02040503050406030204"/>
                </a:endParaRPr>
              </a:p>
            </p:txBody>
          </p:sp>
          <p:sp>
            <p:nvSpPr>
              <p:cNvPr id="120" name="TextBox 119"/>
              <p:cNvSpPr txBox="1"/>
              <p:nvPr/>
            </p:nvSpPr>
            <p:spPr>
              <a:xfrm>
                <a:off x="11249705" y="3493634"/>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3</a:t>
                </a:r>
              </a:p>
            </p:txBody>
          </p:sp>
          <p:sp>
            <p:nvSpPr>
              <p:cNvPr id="121" name="TextBox 120"/>
              <p:cNvSpPr txBox="1"/>
              <p:nvPr/>
            </p:nvSpPr>
            <p:spPr>
              <a:xfrm>
                <a:off x="5395231" y="768804"/>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dirty="0">
                    <a:ln w="0"/>
                    <a:solidFill>
                      <a:srgbClr val="106E65"/>
                    </a:solidFill>
                    <a:effectLst>
                      <a:outerShdw blurRad="38100" dist="19050" dir="2700000" algn="tl" rotWithShape="0">
                        <a:schemeClr val="dk1">
                          <a:alpha val="40000"/>
                        </a:schemeClr>
                      </a:outerShdw>
                    </a:effectLst>
                    <a:latin typeface="Bernard MT Condensed" panose="02050806060905020404"/>
                    <a:ea typeface="+mn-lt"/>
                    <a:cs typeface="+mn-lt"/>
                  </a:rPr>
                  <a:t>3</a:t>
                </a:r>
              </a:p>
              <a:p>
                <a:pPr algn="ctr"/>
                <a:r>
                  <a:rPr lang="en-US" sz="3200" dirty="0">
                    <a:ln w="0"/>
                    <a:solidFill>
                      <a:srgbClr val="106E65"/>
                    </a:solidFill>
                    <a:effectLst>
                      <a:outerShdw blurRad="38100" dist="19050" dir="2700000" algn="tl" rotWithShape="0">
                        <a:schemeClr val="dk1">
                          <a:alpha val="40000"/>
                        </a:schemeClr>
                      </a:outerShdw>
                    </a:effectLst>
                    <a:latin typeface="Bernard MT Condensed" panose="02050806060905020404"/>
                    <a:ea typeface="+mn-lt"/>
                    <a:cs typeface="+mn-lt"/>
                  </a:rPr>
                  <a:t>Project Management</a:t>
                </a:r>
                <a:endParaRPr lang="en-US" dirty="0">
                  <a:ln w="0"/>
                  <a:solidFill>
                    <a:srgbClr val="106E65"/>
                  </a:solidFill>
                  <a:effectLst>
                    <a:outerShdw blurRad="38100" dist="19050" dir="2700000" algn="tl" rotWithShape="0">
                      <a:schemeClr val="dk1">
                        <a:alpha val="40000"/>
                      </a:schemeClr>
                    </a:outerShdw>
                  </a:effectLst>
                  <a:latin typeface="Bernard MT Condensed" panose="02050806060905020404"/>
                  <a:ea typeface="+mn-lt"/>
                  <a:cs typeface="+mn-lt"/>
                </a:endParaRPr>
              </a:p>
            </p:txBody>
          </p:sp>
        </p:grpSp>
        <p:pic>
          <p:nvPicPr>
            <p:cNvPr id="117" name="Graphic 116" descr="Clipboard with solid fill"/>
            <p:cNvPicPr>
              <a:picLocks noChangeAspect="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colorTemperature colorTemp="5300"/>
                      </a14:imgEffect>
                    </a14:imgLayer>
                  </a14:imgProps>
                </a:ext>
              </a:extLst>
            </a:blip>
            <a:stretch>
              <a:fillRect/>
            </a:stretch>
          </p:blipFill>
          <p:spPr>
            <a:xfrm>
              <a:off x="6591300" y="5176157"/>
              <a:ext cx="1513114" cy="1499507"/>
            </a:xfrm>
            <a:prstGeom prst="rect">
              <a:avLst/>
            </a:prstGeom>
          </p:spPr>
        </p:pic>
      </p:grpSp>
      <p:grpSp>
        <p:nvGrpSpPr>
          <p:cNvPr id="134" name="Group 133"/>
          <p:cNvGrpSpPr/>
          <p:nvPr/>
        </p:nvGrpSpPr>
        <p:grpSpPr>
          <a:xfrm>
            <a:off x="-10281838" y="10296"/>
            <a:ext cx="11728495" cy="6963955"/>
            <a:chOff x="-2540" y="-2541"/>
            <a:chExt cx="11728495" cy="6963955"/>
          </a:xfrm>
        </p:grpSpPr>
        <p:grpSp>
          <p:nvGrpSpPr>
            <p:cNvPr id="126" name="Group 125"/>
            <p:cNvGrpSpPr/>
            <p:nvPr/>
          </p:nvGrpSpPr>
          <p:grpSpPr>
            <a:xfrm>
              <a:off x="-2540" y="-2541"/>
              <a:ext cx="11728495" cy="6858000"/>
              <a:chOff x="-2540" y="-2541"/>
              <a:chExt cx="11728495" cy="6858000"/>
            </a:xfrm>
          </p:grpSpPr>
          <p:grpSp>
            <p:nvGrpSpPr>
              <p:cNvPr id="128" name="Group 127"/>
              <p:cNvGrpSpPr/>
              <p:nvPr/>
            </p:nvGrpSpPr>
            <p:grpSpPr>
              <a:xfrm>
                <a:off x="-2540" y="-2541"/>
                <a:ext cx="11727503" cy="6858000"/>
                <a:chOff x="-2540" y="-2541"/>
                <a:chExt cx="11727503" cy="6858000"/>
              </a:xfrm>
            </p:grpSpPr>
            <p:sp>
              <p:nvSpPr>
                <p:cNvPr id="132" name="Rectangle 131"/>
                <p:cNvSpPr/>
                <p:nvPr/>
              </p:nvSpPr>
              <p:spPr>
                <a:xfrm>
                  <a:off x="-2540" y="-2541"/>
                  <a:ext cx="11216640" cy="6858000"/>
                </a:xfrm>
                <a:prstGeom prst="rect">
                  <a:avLst/>
                </a:prstGeom>
                <a:solidFill>
                  <a:srgbClr val="B7F3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Rounded Corners 132"/>
                <p:cNvSpPr/>
                <p:nvPr/>
              </p:nvSpPr>
              <p:spPr>
                <a:xfrm>
                  <a:off x="10877103" y="2004633"/>
                  <a:ext cx="847860" cy="697606"/>
                </a:xfrm>
                <a:prstGeom prst="roundRect">
                  <a:avLst/>
                </a:prstGeom>
                <a:solidFill>
                  <a:srgbClr val="B7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TextBox 128"/>
              <p:cNvSpPr txBox="1"/>
              <p:nvPr/>
            </p:nvSpPr>
            <p:spPr>
              <a:xfrm>
                <a:off x="5721804" y="1231445"/>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dirty="0">
                    <a:solidFill>
                      <a:schemeClr val="tx1">
                        <a:lumMod val="65000"/>
                        <a:lumOff val="35000"/>
                      </a:schemeClr>
                    </a:solidFill>
                    <a:latin typeface="Bernard MT Condensed" panose="02050806060905020404"/>
                  </a:rPr>
                  <a:t>01</a:t>
                </a:r>
                <a:endParaRPr lang="en-US" dirty="0">
                  <a:solidFill>
                    <a:schemeClr val="tx1">
                      <a:lumMod val="65000"/>
                      <a:lumOff val="35000"/>
                    </a:schemeClr>
                  </a:solidFill>
                </a:endParaRPr>
              </a:p>
              <a:p>
                <a:pPr algn="ctr"/>
                <a:r>
                  <a:rPr lang="en-US" sz="3200" dirty="0">
                    <a:solidFill>
                      <a:schemeClr val="tx1">
                        <a:lumMod val="65000"/>
                        <a:lumOff val="35000"/>
                      </a:schemeClr>
                    </a:solidFill>
                    <a:latin typeface="Bernard MT Condensed" panose="02050806060905020404"/>
                    <a:ea typeface="+mn-lt"/>
                    <a:cs typeface="+mn-lt"/>
                  </a:rPr>
                  <a:t>System Design</a:t>
                </a:r>
                <a:r>
                  <a:rPr lang="en-US" sz="3200" dirty="0">
                    <a:solidFill>
                      <a:srgbClr val="7030A0"/>
                    </a:solidFill>
                    <a:latin typeface="Bernard MT Condensed" panose="02050806060905020404"/>
                  </a:rPr>
                  <a:t> </a:t>
                </a:r>
                <a:endParaRPr lang="en-US" dirty="0">
                  <a:solidFill>
                    <a:srgbClr val="7030A0"/>
                  </a:solidFill>
                </a:endParaRPr>
              </a:p>
            </p:txBody>
          </p:sp>
          <p:sp>
            <p:nvSpPr>
              <p:cNvPr id="130" name="TextBox 129"/>
              <p:cNvSpPr txBox="1"/>
              <p:nvPr/>
            </p:nvSpPr>
            <p:spPr>
              <a:xfrm>
                <a:off x="5803445" y="2340429"/>
                <a:ext cx="461962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600" dirty="0">
                    <a:solidFill>
                      <a:schemeClr val="accent5">
                        <a:lumMod val="20000"/>
                        <a:lumOff val="80000"/>
                      </a:schemeClr>
                    </a:solidFill>
                    <a:latin typeface="Cambria" panose="02040503050406030204"/>
                    <a:ea typeface="+mn-lt"/>
                    <a:cs typeface="+mn-lt"/>
                  </a:rPr>
                  <a:t>  </a:t>
                </a:r>
                <a:r>
                  <a:rPr lang="en-US" sz="3600" dirty="0">
                    <a:solidFill>
                      <a:schemeClr val="tx1">
                        <a:lumMod val="65000"/>
                        <a:lumOff val="35000"/>
                      </a:schemeClr>
                    </a:solidFill>
                    <a:latin typeface="Cambria" panose="02040503050406030204"/>
                    <a:ea typeface="Cambria" panose="02040503050406030204"/>
                    <a:cs typeface="+mn-lt"/>
                  </a:rPr>
                  <a:t>-introduction </a:t>
                </a:r>
              </a:p>
              <a:p>
                <a:r>
                  <a:rPr lang="en-US" sz="3600" dirty="0">
                    <a:solidFill>
                      <a:schemeClr val="tx1">
                        <a:lumMod val="65000"/>
                        <a:lumOff val="35000"/>
                      </a:schemeClr>
                    </a:solidFill>
                    <a:latin typeface="Cambria" panose="02040503050406030204"/>
                    <a:ea typeface="+mn-lt"/>
                    <a:cs typeface="+mn-lt"/>
                  </a:rPr>
                  <a:t>-use case diagram</a:t>
                </a:r>
                <a:endParaRPr lang="en-US" sz="3600" dirty="0">
                  <a:solidFill>
                    <a:schemeClr val="tx1">
                      <a:lumMod val="65000"/>
                      <a:lumOff val="35000"/>
                    </a:schemeClr>
                  </a:solidFill>
                  <a:latin typeface="Cambria" panose="02040503050406030204"/>
                  <a:ea typeface="Cambria" panose="02040503050406030204"/>
                  <a:cs typeface="+mn-lt"/>
                </a:endParaRPr>
              </a:p>
              <a:p>
                <a:r>
                  <a:rPr lang="en-US" sz="3600" dirty="0">
                    <a:solidFill>
                      <a:schemeClr val="tx1">
                        <a:lumMod val="65000"/>
                        <a:lumOff val="35000"/>
                      </a:schemeClr>
                    </a:solidFill>
                    <a:latin typeface="Cambria" panose="02040503050406030204"/>
                    <a:ea typeface="+mn-lt"/>
                    <a:cs typeface="+mn-lt"/>
                  </a:rPr>
                  <a:t>-Activity Diagram</a:t>
                </a:r>
                <a:endParaRPr lang="en-US" sz="3600" dirty="0">
                  <a:solidFill>
                    <a:schemeClr val="tx1">
                      <a:lumMod val="65000"/>
                      <a:lumOff val="35000"/>
                    </a:schemeClr>
                  </a:solidFill>
                  <a:latin typeface="Cambria" panose="02040503050406030204"/>
                  <a:ea typeface="Cambria" panose="02040503050406030204"/>
                  <a:cs typeface="+mn-lt"/>
                </a:endParaRPr>
              </a:p>
              <a:p>
                <a:r>
                  <a:rPr lang="en-US" sz="3600" dirty="0">
                    <a:solidFill>
                      <a:schemeClr val="tx1">
                        <a:lumMod val="65000"/>
                        <a:lumOff val="35000"/>
                      </a:schemeClr>
                    </a:solidFill>
                    <a:latin typeface="Cambria" panose="02040503050406030204"/>
                    <a:ea typeface="+mn-lt"/>
                    <a:cs typeface="+mn-lt"/>
                  </a:rPr>
                  <a:t> -Sequence Diagram </a:t>
                </a:r>
                <a:endParaRPr lang="en-US" sz="3600" dirty="0">
                  <a:solidFill>
                    <a:schemeClr val="tx1">
                      <a:lumMod val="65000"/>
                      <a:lumOff val="35000"/>
                    </a:schemeClr>
                  </a:solidFill>
                  <a:latin typeface="Cambria" panose="02040503050406030204"/>
                  <a:ea typeface="Cambria" panose="02040503050406030204"/>
                  <a:cs typeface="+mn-lt"/>
                </a:endParaRPr>
              </a:p>
              <a:p>
                <a:r>
                  <a:rPr lang="en-US" sz="3600" dirty="0">
                    <a:solidFill>
                      <a:schemeClr val="tx1">
                        <a:lumMod val="65000"/>
                        <a:lumOff val="35000"/>
                      </a:schemeClr>
                    </a:solidFill>
                    <a:latin typeface="Cambria" panose="02040503050406030204"/>
                    <a:ea typeface="+mn-lt"/>
                    <a:cs typeface="+mn-lt"/>
                  </a:rPr>
                  <a:t> -Class Diagram</a:t>
                </a:r>
                <a:endParaRPr lang="en-US" sz="3600" dirty="0">
                  <a:solidFill>
                    <a:schemeClr val="tx1">
                      <a:lumMod val="65000"/>
                      <a:lumOff val="35000"/>
                    </a:schemeClr>
                  </a:solidFill>
                  <a:latin typeface="Cambria" panose="02040503050406030204"/>
                  <a:ea typeface="Cambria" panose="02040503050406030204"/>
                </a:endParaRPr>
              </a:p>
            </p:txBody>
          </p:sp>
          <p:sp>
            <p:nvSpPr>
              <p:cNvPr id="131" name="TextBox 130"/>
              <p:cNvSpPr txBox="1"/>
              <p:nvPr/>
            </p:nvSpPr>
            <p:spPr>
              <a:xfrm>
                <a:off x="11249705" y="2037669"/>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4</a:t>
                </a:r>
              </a:p>
            </p:txBody>
          </p:sp>
        </p:grpSp>
        <p:pic>
          <p:nvPicPr>
            <p:cNvPr id="127" name="Graphic 126" descr="Ui Ux outline"/>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727371" y="5121729"/>
              <a:ext cx="1839685" cy="1839685"/>
            </a:xfrm>
            <a:prstGeom prst="rect">
              <a:avLst/>
            </a:prstGeom>
          </p:spPr>
        </p:pic>
      </p:grpSp>
      <p:sp>
        <p:nvSpPr>
          <p:cNvPr id="135" name="TextBox 134"/>
          <p:cNvSpPr txBox="1"/>
          <p:nvPr/>
        </p:nvSpPr>
        <p:spPr>
          <a:xfrm>
            <a:off x="8703758" y="5484769"/>
            <a:ext cx="5102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4000">
                <a:solidFill>
                  <a:schemeClr val="bg1"/>
                </a:solidFill>
                <a:latin typeface="Bernard MT Condensed" panose="02050806060905020404"/>
              </a:rPr>
              <a:t>1</a:t>
            </a:r>
          </a:p>
        </p:txBody>
      </p:sp>
      <p:sp>
        <p:nvSpPr>
          <p:cNvPr id="10" name="TextBox 9"/>
          <p:cNvSpPr txBox="1"/>
          <p:nvPr/>
        </p:nvSpPr>
        <p:spPr>
          <a:xfrm>
            <a:off x="9221497" y="3579244"/>
            <a:ext cx="4791467" cy="706755"/>
          </a:xfrm>
          <a:prstGeom prst="rect">
            <a:avLst/>
          </a:prstGeom>
          <a:noFill/>
          <a:effectLst>
            <a:outerShdw blurRad="254000" dist="419100" dir="2700000">
              <a:srgbClr val="000000">
                <a:alpha val="40000"/>
              </a:srgbClr>
            </a:outerShdw>
          </a:effectLst>
        </p:spPr>
        <p:txBody>
          <a:bodyPr rot="0" spcFirstLastPara="0" vertOverflow="overflow" horzOverflow="overflow" vert="horz" wrap="square" lIns="91440" tIns="45720" rIns="91440" bIns="45720" numCol="1" spcCol="0" rtlCol="0" fromWordArt="0" anchor="t" anchorCtr="0" forceAA="0" compatLnSpc="1">
            <a:spAutoFit/>
          </a:bodyPr>
          <a:lstStyle/>
          <a:p>
            <a:r>
              <a:rPr lang="en-US" sz="4000" b="1" dirty="0">
                <a:solidFill>
                  <a:schemeClr val="bg1"/>
                </a:solidFill>
                <a:latin typeface="Adobe Caslon Pro" panose="0205050205050A020403" charset="0"/>
                <a:cs typeface="Adobe Caslon Pro" panose="0205050205050A020403" charset="0"/>
              </a:rPr>
              <a:t>Content</a:t>
            </a:r>
            <a:r>
              <a:rPr lang="en-US" sz="4000" b="1" dirty="0">
                <a:solidFill>
                  <a:srgbClr val="CBBAF5"/>
                </a:solidFill>
                <a:latin typeface="Aptos"/>
              </a:rPr>
              <a:t> </a:t>
            </a:r>
            <a:endParaRPr lang="en-US" sz="4000" b="1" dirty="0">
              <a:solidFill>
                <a:srgbClr val="CBBAF5"/>
              </a:solidFill>
            </a:endParaRPr>
          </a:p>
        </p:txBody>
      </p:sp>
      <p:sp>
        <p:nvSpPr>
          <p:cNvPr id="46" name="Google Shape;369;p38"/>
          <p:cNvSpPr/>
          <p:nvPr/>
        </p:nvSpPr>
        <p:spPr>
          <a:xfrm>
            <a:off x="10887432" y="4310624"/>
            <a:ext cx="2009600" cy="20096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47" name="Google Shape;370;p38"/>
          <p:cNvSpPr/>
          <p:nvPr/>
        </p:nvSpPr>
        <p:spPr>
          <a:xfrm>
            <a:off x="7243523" y="-1478918"/>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9" name="Picture 48"/>
          <p:cNvPicPr>
            <a:picLocks noChangeAspect="1"/>
          </p:cNvPicPr>
          <p:nvPr/>
        </p:nvPicPr>
        <p:blipFill>
          <a:blip r:embed="rId10"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
        <p:cNvGrpSpPr/>
        <p:nvPr/>
      </p:nvGrpSpPr>
      <p:grpSpPr>
        <a:xfrm>
          <a:off x="0" y="0"/>
          <a:ext cx="0" cy="0"/>
          <a:chOff x="0" y="0"/>
          <a:chExt cx="0" cy="0"/>
        </a:xfrm>
      </p:grpSpPr>
      <p:sp>
        <p:nvSpPr>
          <p:cNvPr id="9" name="TextBox 8"/>
          <p:cNvSpPr txBox="1"/>
          <p:nvPr/>
        </p:nvSpPr>
        <p:spPr>
          <a:xfrm>
            <a:off x="2943700" y="5521098"/>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1</a:t>
            </a:r>
          </a:p>
        </p:txBody>
      </p:sp>
      <p:pic>
        <p:nvPicPr>
          <p:cNvPr id="87" name="Graphic 86" descr="Research with solid fill"/>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12527" y="4958443"/>
            <a:ext cx="1894114" cy="1894114"/>
          </a:xfrm>
          <a:prstGeom prst="rect">
            <a:avLst/>
          </a:prstGeom>
        </p:spPr>
      </p:pic>
      <p:grpSp>
        <p:nvGrpSpPr>
          <p:cNvPr id="88" name="Group 87"/>
          <p:cNvGrpSpPr/>
          <p:nvPr/>
        </p:nvGrpSpPr>
        <p:grpSpPr>
          <a:xfrm>
            <a:off x="-2613570" y="-3311"/>
            <a:ext cx="11759700" cy="6858000"/>
            <a:chOff x="-2540" y="-2541"/>
            <a:chExt cx="11759700" cy="6858000"/>
          </a:xfrm>
        </p:grpSpPr>
        <p:grpSp>
          <p:nvGrpSpPr>
            <p:cNvPr id="89" name="Group 88"/>
            <p:cNvGrpSpPr/>
            <p:nvPr/>
          </p:nvGrpSpPr>
          <p:grpSpPr>
            <a:xfrm>
              <a:off x="-2540" y="-2541"/>
              <a:ext cx="11759700" cy="6858000"/>
              <a:chOff x="-2540" y="-2541"/>
              <a:chExt cx="11759700" cy="6858000"/>
            </a:xfrm>
          </p:grpSpPr>
          <p:sp>
            <p:nvSpPr>
              <p:cNvPr id="92" name="Rectangle 91"/>
              <p:cNvSpPr/>
              <p:nvPr/>
            </p:nvSpPr>
            <p:spPr>
              <a:xfrm>
                <a:off x="-2540" y="-2541"/>
                <a:ext cx="11247434" cy="6858000"/>
              </a:xfrm>
              <a:prstGeom prst="rect">
                <a:avLst/>
              </a:prstGeom>
              <a:solidFill>
                <a:srgbClr val="1A998E"/>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ectangle: Rounded Corners 92"/>
              <p:cNvSpPr/>
              <p:nvPr/>
            </p:nvSpPr>
            <p:spPr>
              <a:xfrm>
                <a:off x="10906972" y="5514126"/>
                <a:ext cx="850188" cy="697606"/>
              </a:xfrm>
              <a:prstGeom prst="roundRect">
                <a:avLst/>
              </a:prstGeom>
              <a:solidFill>
                <a:srgbClr val="1A998E"/>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90" name="TextBox 3"/>
            <p:cNvSpPr txBox="1"/>
            <p:nvPr/>
          </p:nvSpPr>
          <p:spPr>
            <a:xfrm>
              <a:off x="5939517" y="387803"/>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a:solidFill>
                    <a:schemeClr val="accent5">
                      <a:lumMod val="20000"/>
                      <a:lumOff val="80000"/>
                    </a:schemeClr>
                  </a:solidFill>
                  <a:latin typeface="Bernard MT Condensed" panose="02050806060905020404"/>
                </a:rPr>
                <a:t>01</a:t>
              </a:r>
              <a:endParaRPr lang="en-US">
                <a:solidFill>
                  <a:schemeClr val="accent5">
                    <a:lumMod val="20000"/>
                    <a:lumOff val="80000"/>
                  </a:schemeClr>
                </a:solidFill>
              </a:endParaRPr>
            </a:p>
            <a:p>
              <a:pPr algn="ctr"/>
              <a:r>
                <a:rPr lang="en-US" sz="3200">
                  <a:solidFill>
                    <a:schemeClr val="accent5">
                      <a:lumMod val="20000"/>
                      <a:lumOff val="80000"/>
                    </a:schemeClr>
                  </a:solidFill>
                  <a:latin typeface="Bernard MT Condensed" panose="02050806060905020404"/>
                </a:rPr>
                <a:t>introduction </a:t>
              </a:r>
            </a:p>
          </p:txBody>
        </p:sp>
        <p:sp>
          <p:nvSpPr>
            <p:cNvPr id="91" name="TextBox 4"/>
            <p:cNvSpPr txBox="1"/>
            <p:nvPr/>
          </p:nvSpPr>
          <p:spPr>
            <a:xfrm>
              <a:off x="5368018" y="1809750"/>
              <a:ext cx="4891766" cy="2862322"/>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5">
                      <a:lumMod val="20000"/>
                      <a:lumOff val="80000"/>
                    </a:schemeClr>
                  </a:solidFill>
                  <a:latin typeface="Cambria" panose="02040503050406030204"/>
                  <a:ea typeface="+mn-lt"/>
                  <a:cs typeface="+mn-lt"/>
                </a:rPr>
                <a:t>  - Project Introduction</a:t>
              </a:r>
              <a:endParaRPr lang="en-US" sz="3600">
                <a:solidFill>
                  <a:schemeClr val="accent5">
                    <a:lumMod val="20000"/>
                    <a:lumOff val="80000"/>
                  </a:schemeClr>
                </a:solidFill>
                <a:latin typeface="Cambria" panose="02040503050406030204"/>
                <a:ea typeface="Cambria" panose="02040503050406030204"/>
                <a:cs typeface="Calibri" panose="020F0502020204030204"/>
              </a:endParaRPr>
            </a:p>
            <a:p>
              <a:pPr algn="ctr"/>
              <a:r>
                <a:rPr lang="en-US" sz="3600">
                  <a:solidFill>
                    <a:schemeClr val="accent5">
                      <a:lumMod val="20000"/>
                      <a:lumOff val="80000"/>
                    </a:schemeClr>
                  </a:solidFill>
                  <a:latin typeface="Cambria" panose="02040503050406030204"/>
                  <a:ea typeface="+mn-lt"/>
                  <a:cs typeface="+mn-lt"/>
                </a:rPr>
                <a:t>-Project Description</a:t>
              </a:r>
              <a:endParaRPr lang="en-US">
                <a:solidFill>
                  <a:schemeClr val="accent5">
                    <a:lumMod val="20000"/>
                    <a:lumOff val="80000"/>
                  </a:schemeClr>
                </a:solidFill>
                <a:latin typeface="Cambria" panose="02040503050406030204"/>
                <a:ea typeface="Cambria" panose="02040503050406030204"/>
              </a:endParaRPr>
            </a:p>
            <a:p>
              <a:pPr algn="ctr"/>
              <a:r>
                <a:rPr lang="en-US" sz="3600">
                  <a:solidFill>
                    <a:schemeClr val="accent5">
                      <a:lumMod val="20000"/>
                      <a:lumOff val="80000"/>
                    </a:schemeClr>
                  </a:solidFill>
                  <a:latin typeface="Cambria" panose="02040503050406030204"/>
                  <a:ea typeface="+mn-lt"/>
                  <a:cs typeface="+mn-lt"/>
                </a:rPr>
                <a:t>  -Problem definition</a:t>
              </a:r>
            </a:p>
            <a:p>
              <a:pPr algn="ctr"/>
              <a:r>
                <a:rPr lang="en-US" sz="3600">
                  <a:solidFill>
                    <a:schemeClr val="accent5">
                      <a:lumMod val="20000"/>
                      <a:lumOff val="80000"/>
                    </a:schemeClr>
                  </a:solidFill>
                  <a:latin typeface="Cambria" panose="02040503050406030204"/>
                  <a:ea typeface="+mn-lt"/>
                  <a:cs typeface="+mn-lt"/>
                </a:rPr>
                <a:t>  -System Objectives</a:t>
              </a:r>
            </a:p>
            <a:p>
              <a:pPr algn="ctr"/>
              <a:r>
                <a:rPr lang="en-US" sz="3600">
                  <a:solidFill>
                    <a:schemeClr val="accent5">
                      <a:lumMod val="20000"/>
                      <a:lumOff val="80000"/>
                    </a:schemeClr>
                  </a:solidFill>
                  <a:latin typeface="Cambria" panose="02040503050406030204"/>
                  <a:ea typeface="+mn-lt"/>
                  <a:cs typeface="+mn-lt"/>
                </a:rPr>
                <a:t>  -System Features</a:t>
              </a:r>
              <a:endParaRPr lang="en-US" sz="3600">
                <a:solidFill>
                  <a:schemeClr val="accent5">
                    <a:lumMod val="20000"/>
                    <a:lumOff val="80000"/>
                  </a:schemeClr>
                </a:solidFill>
                <a:latin typeface="Cambria" panose="02040503050406030204"/>
                <a:ea typeface="Cambria" panose="02040503050406030204"/>
              </a:endParaRPr>
            </a:p>
          </p:txBody>
        </p:sp>
      </p:grpSp>
      <p:grpSp>
        <p:nvGrpSpPr>
          <p:cNvPr id="114" name="Group 113"/>
          <p:cNvGrpSpPr/>
          <p:nvPr/>
        </p:nvGrpSpPr>
        <p:grpSpPr>
          <a:xfrm>
            <a:off x="-3129552" y="-4082"/>
            <a:ext cx="11728495" cy="6895920"/>
            <a:chOff x="-2540" y="-2541"/>
            <a:chExt cx="11728495" cy="6895920"/>
          </a:xfrm>
        </p:grpSpPr>
        <p:grpSp>
          <p:nvGrpSpPr>
            <p:cNvPr id="105" name="Group 104"/>
            <p:cNvGrpSpPr/>
            <p:nvPr/>
          </p:nvGrpSpPr>
          <p:grpSpPr>
            <a:xfrm>
              <a:off x="-2540" y="-2541"/>
              <a:ext cx="11728495" cy="6858000"/>
              <a:chOff x="-2540" y="-2541"/>
              <a:chExt cx="11728495" cy="6858000"/>
            </a:xfrm>
          </p:grpSpPr>
          <p:grpSp>
            <p:nvGrpSpPr>
              <p:cNvPr id="107" name="Group 106"/>
              <p:cNvGrpSpPr/>
              <p:nvPr/>
            </p:nvGrpSpPr>
            <p:grpSpPr>
              <a:xfrm>
                <a:off x="-2540" y="-2541"/>
                <a:ext cx="11727503" cy="6858000"/>
                <a:chOff x="-2540" y="-2541"/>
                <a:chExt cx="11727503" cy="6858000"/>
              </a:xfrm>
            </p:grpSpPr>
            <p:grpSp>
              <p:nvGrpSpPr>
                <p:cNvPr id="109" name="Group 108"/>
                <p:cNvGrpSpPr/>
                <p:nvPr/>
              </p:nvGrpSpPr>
              <p:grpSpPr>
                <a:xfrm>
                  <a:off x="-2540" y="-2541"/>
                  <a:ext cx="11727503" cy="6858000"/>
                  <a:chOff x="-2540" y="-2541"/>
                  <a:chExt cx="11727503" cy="6858000"/>
                </a:xfrm>
              </p:grpSpPr>
              <p:sp>
                <p:nvSpPr>
                  <p:cNvPr id="112" name="Rectangle 111"/>
                  <p:cNvSpPr/>
                  <p:nvPr/>
                </p:nvSpPr>
                <p:spPr>
                  <a:xfrm>
                    <a:off x="-2540" y="-2541"/>
                    <a:ext cx="11216640" cy="6858000"/>
                  </a:xfrm>
                  <a:prstGeom prst="rect">
                    <a:avLst/>
                  </a:prstGeom>
                  <a:solidFill>
                    <a:srgbClr val="23CBBB"/>
                  </a:solidFill>
                  <a:effectLst>
                    <a:outerShdw blurRad="1270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10877103" y="4526745"/>
                    <a:ext cx="847860" cy="697606"/>
                  </a:xfrm>
                  <a:prstGeom prst="roundRect">
                    <a:avLst/>
                  </a:prstGeom>
                  <a:solidFill>
                    <a:srgbClr val="23CBB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p:cNvSpPr txBox="1"/>
                <p:nvPr/>
              </p:nvSpPr>
              <p:spPr>
                <a:xfrm>
                  <a:off x="5544910" y="1027339"/>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accent5">
                          <a:lumMod val="20000"/>
                          <a:lumOff val="80000"/>
                        </a:schemeClr>
                      </a:solidFill>
                      <a:latin typeface="Bernard MT Condensed" panose="02050806060905020404"/>
                    </a:rPr>
                    <a:t>02</a:t>
                  </a:r>
                </a:p>
                <a:p>
                  <a:pPr algn="ctr"/>
                  <a:r>
                    <a:rPr lang="en-US" sz="3200">
                      <a:solidFill>
                        <a:schemeClr val="accent5">
                          <a:lumMod val="20000"/>
                          <a:lumOff val="80000"/>
                        </a:schemeClr>
                      </a:solidFill>
                      <a:latin typeface="Bernard MT Condensed" panose="02050806060905020404"/>
                      <a:ea typeface="+mn-lt"/>
                      <a:cs typeface="+mn-lt"/>
                    </a:rPr>
                    <a:t>RELATED WORK</a:t>
                  </a:r>
                  <a:endParaRPr lang="en-US">
                    <a:solidFill>
                      <a:schemeClr val="accent5">
                        <a:lumMod val="20000"/>
                        <a:lumOff val="80000"/>
                      </a:schemeClr>
                    </a:solidFill>
                    <a:latin typeface="Bernard MT Condensed" panose="02050806060905020404"/>
                  </a:endParaRPr>
                </a:p>
              </p:txBody>
            </p:sp>
            <p:sp>
              <p:nvSpPr>
                <p:cNvPr id="111" name="TextBox 110"/>
                <p:cNvSpPr txBox="1"/>
                <p:nvPr/>
              </p:nvSpPr>
              <p:spPr>
                <a:xfrm>
                  <a:off x="5585732" y="2177143"/>
                  <a:ext cx="474208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600">
                      <a:solidFill>
                        <a:schemeClr val="accent5">
                          <a:lumMod val="20000"/>
                          <a:lumOff val="80000"/>
                        </a:schemeClr>
                      </a:solidFill>
                      <a:latin typeface="Cambria" panose="02040503050406030204"/>
                      <a:ea typeface="+mn-lt"/>
                      <a:cs typeface="+mn-lt"/>
                    </a:rPr>
                    <a:t>  -introduction </a:t>
                  </a:r>
                </a:p>
                <a:p>
                  <a:r>
                    <a:rPr lang="en-US" sz="3600">
                      <a:solidFill>
                        <a:schemeClr val="accent5">
                          <a:lumMod val="20000"/>
                          <a:lumOff val="80000"/>
                        </a:schemeClr>
                      </a:solidFill>
                      <a:latin typeface="Cambria" panose="02040503050406030204"/>
                      <a:ea typeface="+mn-lt"/>
                      <a:cs typeface="+mn-lt"/>
                    </a:rPr>
                    <a:t>-Data set </a:t>
                  </a:r>
                  <a:endParaRPr lang="en-US">
                    <a:solidFill>
                      <a:schemeClr val="accent5">
                        <a:lumMod val="20000"/>
                        <a:lumOff val="80000"/>
                      </a:schemeClr>
                    </a:solidFill>
                    <a:latin typeface="Cambria" panose="02040503050406030204"/>
                    <a:ea typeface="+mn-lt"/>
                    <a:cs typeface="+mn-lt"/>
                  </a:endParaRPr>
                </a:p>
                <a:p>
                  <a:r>
                    <a:rPr lang="en-US" sz="3600">
                      <a:solidFill>
                        <a:schemeClr val="accent5">
                          <a:lumMod val="20000"/>
                          <a:lumOff val="80000"/>
                        </a:schemeClr>
                      </a:solidFill>
                      <a:latin typeface="Cambria" panose="02040503050406030204"/>
                      <a:ea typeface="+mn-lt"/>
                      <a:cs typeface="+mn-lt"/>
                    </a:rPr>
                    <a:t>-Summarization of Recent Works on Different Brain Tumor</a:t>
                  </a:r>
                  <a:endParaRPr lang="en-US">
                    <a:solidFill>
                      <a:schemeClr val="accent5">
                        <a:lumMod val="20000"/>
                        <a:lumOff val="80000"/>
                      </a:schemeClr>
                    </a:solidFill>
                    <a:latin typeface="Cambria" panose="02040503050406030204"/>
                    <a:ea typeface="Cambria" panose="02040503050406030204"/>
                  </a:endParaRPr>
                </a:p>
              </p:txBody>
            </p:sp>
          </p:grpSp>
          <p:sp>
            <p:nvSpPr>
              <p:cNvPr id="108" name="TextBox 107"/>
              <p:cNvSpPr txBox="1"/>
              <p:nvPr/>
            </p:nvSpPr>
            <p:spPr>
              <a:xfrm>
                <a:off x="11249705" y="4500562"/>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2</a:t>
                </a:r>
              </a:p>
            </p:txBody>
          </p:sp>
        </p:grpSp>
        <p:pic>
          <p:nvPicPr>
            <p:cNvPr id="106" name="Graphic 105" descr="Presentation with bar chart with solid fill"/>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727371" y="4958443"/>
              <a:ext cx="1934936" cy="1934936"/>
            </a:xfrm>
            <a:prstGeom prst="rect">
              <a:avLst/>
            </a:prstGeom>
          </p:spPr>
        </p:pic>
      </p:grpSp>
      <p:grpSp>
        <p:nvGrpSpPr>
          <p:cNvPr id="124" name="Group 123"/>
          <p:cNvGrpSpPr/>
          <p:nvPr/>
        </p:nvGrpSpPr>
        <p:grpSpPr>
          <a:xfrm>
            <a:off x="-3714979" y="-4082"/>
            <a:ext cx="11728495" cy="6858000"/>
            <a:chOff x="-2540" y="-2541"/>
            <a:chExt cx="11728495" cy="6858000"/>
          </a:xfrm>
        </p:grpSpPr>
        <p:grpSp>
          <p:nvGrpSpPr>
            <p:cNvPr id="116" name="Group 115"/>
            <p:cNvGrpSpPr/>
            <p:nvPr/>
          </p:nvGrpSpPr>
          <p:grpSpPr>
            <a:xfrm>
              <a:off x="-2540" y="-2541"/>
              <a:ext cx="11728495" cy="6858000"/>
              <a:chOff x="-2540" y="-2541"/>
              <a:chExt cx="11728495" cy="6858000"/>
            </a:xfrm>
          </p:grpSpPr>
          <p:grpSp>
            <p:nvGrpSpPr>
              <p:cNvPr id="118" name="Group 117"/>
              <p:cNvGrpSpPr/>
              <p:nvPr/>
            </p:nvGrpSpPr>
            <p:grpSpPr>
              <a:xfrm>
                <a:off x="-2540" y="-2541"/>
                <a:ext cx="11727503" cy="6858000"/>
                <a:chOff x="-2540" y="-2541"/>
                <a:chExt cx="11727503" cy="6858000"/>
              </a:xfrm>
            </p:grpSpPr>
            <p:sp>
              <p:nvSpPr>
                <p:cNvPr id="122" name="Rectangle 121"/>
                <p:cNvSpPr/>
                <p:nvPr/>
              </p:nvSpPr>
              <p:spPr>
                <a:xfrm>
                  <a:off x="-2540" y="-2541"/>
                  <a:ext cx="11216640" cy="6858000"/>
                </a:xfrm>
                <a:prstGeom prst="rect">
                  <a:avLst/>
                </a:prstGeom>
                <a:solidFill>
                  <a:srgbClr val="69E5D9"/>
                </a:solidFill>
                <a:effectLst>
                  <a:outerShdw blurRad="139700" dist="762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p:cNvSpPr/>
                <p:nvPr/>
              </p:nvSpPr>
              <p:spPr>
                <a:xfrm>
                  <a:off x="10877103" y="3432041"/>
                  <a:ext cx="847860" cy="697606"/>
                </a:xfrm>
                <a:prstGeom prst="roundRect">
                  <a:avLst/>
                </a:prstGeom>
                <a:solidFill>
                  <a:srgbClr val="69E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TextBox 118"/>
              <p:cNvSpPr txBox="1"/>
              <p:nvPr/>
            </p:nvSpPr>
            <p:spPr>
              <a:xfrm>
                <a:off x="5572125" y="1850571"/>
                <a:ext cx="461962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ea typeface="+mn-lt"/>
                    <a:cs typeface="+mn-lt"/>
                  </a:rPr>
                  <a:t> </a:t>
                </a:r>
                <a:r>
                  <a:rPr lang="en-US" sz="3600">
                    <a:solidFill>
                      <a:schemeClr val="accent5">
                        <a:lumMod val="20000"/>
                        <a:lumOff val="80000"/>
                      </a:schemeClr>
                    </a:solidFill>
                    <a:latin typeface="Cambria" panose="02040503050406030204"/>
                    <a:ea typeface="Cambria" panose="02040503050406030204"/>
                    <a:cs typeface="+mn-lt"/>
                  </a:rPr>
                  <a:t>-introduction </a:t>
                </a:r>
              </a:p>
              <a:p>
                <a:r>
                  <a:rPr lang="en-US" sz="3600">
                    <a:solidFill>
                      <a:schemeClr val="accent5">
                        <a:lumMod val="20000"/>
                        <a:lumOff val="80000"/>
                      </a:schemeClr>
                    </a:solidFill>
                    <a:latin typeface="Cambria" panose="02040503050406030204"/>
                    <a:ea typeface="+mn-lt"/>
                    <a:cs typeface="+mn-lt"/>
                  </a:rPr>
                  <a:t> -The targeted users </a:t>
                </a:r>
                <a:endParaRPr lang="en-US" sz="3600">
                  <a:solidFill>
                    <a:schemeClr val="accent5">
                      <a:lumMod val="20000"/>
                      <a:lumOff val="80000"/>
                    </a:schemeClr>
                  </a:solidFill>
                  <a:latin typeface="Cambria" panose="02040503050406030204"/>
                  <a:ea typeface="Cambria" panose="02040503050406030204"/>
                  <a:cs typeface="+mn-lt"/>
                </a:endParaRPr>
              </a:p>
              <a:p>
                <a:r>
                  <a:rPr lang="en-US" sz="3600">
                    <a:solidFill>
                      <a:schemeClr val="accent5">
                        <a:lumMod val="20000"/>
                        <a:lumOff val="80000"/>
                      </a:schemeClr>
                    </a:solidFill>
                    <a:latin typeface="Cambria" panose="02040503050406030204"/>
                    <a:ea typeface="+mn-lt"/>
                    <a:cs typeface="+mn-lt"/>
                  </a:rPr>
                  <a:t>-Functional requirement  </a:t>
                </a:r>
                <a:endParaRPr lang="en-US" sz="3600">
                  <a:solidFill>
                    <a:schemeClr val="accent5">
                      <a:lumMod val="20000"/>
                      <a:lumOff val="80000"/>
                    </a:schemeClr>
                  </a:solidFill>
                  <a:latin typeface="Cambria" panose="02040503050406030204"/>
                  <a:ea typeface="Cambria" panose="02040503050406030204"/>
                  <a:cs typeface="+mn-lt"/>
                </a:endParaRPr>
              </a:p>
              <a:p>
                <a:r>
                  <a:rPr lang="en-US" sz="3600">
                    <a:solidFill>
                      <a:schemeClr val="accent5">
                        <a:lumMod val="20000"/>
                        <a:lumOff val="80000"/>
                      </a:schemeClr>
                    </a:solidFill>
                    <a:latin typeface="Cambria" panose="02040503050406030204"/>
                    <a:ea typeface="+mn-lt"/>
                    <a:cs typeface="+mn-lt"/>
                  </a:rPr>
                  <a:t>-Non-Functional Requirements</a:t>
                </a:r>
                <a:endParaRPr lang="en-US" sz="3600">
                  <a:solidFill>
                    <a:schemeClr val="accent5">
                      <a:lumMod val="20000"/>
                      <a:lumOff val="80000"/>
                    </a:schemeClr>
                  </a:solidFill>
                  <a:latin typeface="Cambria" panose="02040503050406030204"/>
                  <a:ea typeface="Cambria" panose="02040503050406030204"/>
                </a:endParaRPr>
              </a:p>
            </p:txBody>
          </p:sp>
          <p:sp>
            <p:nvSpPr>
              <p:cNvPr id="120" name="TextBox 119"/>
              <p:cNvSpPr txBox="1"/>
              <p:nvPr/>
            </p:nvSpPr>
            <p:spPr>
              <a:xfrm>
                <a:off x="11249705" y="3493634"/>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3</a:t>
                </a:r>
              </a:p>
            </p:txBody>
          </p:sp>
          <p:sp>
            <p:nvSpPr>
              <p:cNvPr id="121" name="TextBox 120"/>
              <p:cNvSpPr txBox="1"/>
              <p:nvPr/>
            </p:nvSpPr>
            <p:spPr>
              <a:xfrm>
                <a:off x="5395231" y="768804"/>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a:solidFill>
                      <a:schemeClr val="accent5">
                        <a:lumMod val="20000"/>
                        <a:lumOff val="80000"/>
                      </a:schemeClr>
                    </a:solidFill>
                    <a:latin typeface="Bernard MT Condensed" panose="02050806060905020404"/>
                  </a:rPr>
                  <a:t>03</a:t>
                </a:r>
                <a:endParaRPr lang="en-US">
                  <a:solidFill>
                    <a:schemeClr val="accent5">
                      <a:lumMod val="20000"/>
                      <a:lumOff val="80000"/>
                    </a:schemeClr>
                  </a:solidFill>
                </a:endParaRPr>
              </a:p>
              <a:p>
                <a:pPr algn="ctr"/>
                <a:r>
                  <a:rPr lang="en-US" sz="3200">
                    <a:solidFill>
                      <a:schemeClr val="accent5">
                        <a:lumMod val="20000"/>
                        <a:lumOff val="80000"/>
                      </a:schemeClr>
                    </a:solidFill>
                    <a:latin typeface="Bernard MT Condensed" panose="02050806060905020404"/>
                    <a:ea typeface="+mn-lt"/>
                    <a:cs typeface="+mn-lt"/>
                  </a:rPr>
                  <a:t>Project Management</a:t>
                </a:r>
                <a:endParaRPr lang="en-US">
                  <a:solidFill>
                    <a:schemeClr val="accent5">
                      <a:lumMod val="20000"/>
                      <a:lumOff val="80000"/>
                    </a:schemeClr>
                  </a:solidFill>
                  <a:latin typeface="Bernard MT Condensed" panose="02050806060905020404"/>
                  <a:ea typeface="+mn-lt"/>
                  <a:cs typeface="+mn-lt"/>
                </a:endParaRPr>
              </a:p>
            </p:txBody>
          </p:sp>
        </p:grpSp>
        <p:pic>
          <p:nvPicPr>
            <p:cNvPr id="117" name="Graphic 116" descr="Clipboard with solid fill"/>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591300" y="5176157"/>
              <a:ext cx="1513114" cy="1499507"/>
            </a:xfrm>
            <a:prstGeom prst="rect">
              <a:avLst/>
            </a:prstGeom>
          </p:spPr>
        </p:pic>
      </p:grpSp>
      <p:grpSp>
        <p:nvGrpSpPr>
          <p:cNvPr id="134" name="Group 133"/>
          <p:cNvGrpSpPr/>
          <p:nvPr/>
        </p:nvGrpSpPr>
        <p:grpSpPr>
          <a:xfrm>
            <a:off x="-4574027" y="10296"/>
            <a:ext cx="11728495" cy="6879915"/>
            <a:chOff x="-2540" y="-2541"/>
            <a:chExt cx="11728495" cy="6879915"/>
          </a:xfrm>
        </p:grpSpPr>
        <p:grpSp>
          <p:nvGrpSpPr>
            <p:cNvPr id="126" name="Group 125"/>
            <p:cNvGrpSpPr/>
            <p:nvPr/>
          </p:nvGrpSpPr>
          <p:grpSpPr>
            <a:xfrm>
              <a:off x="-2540" y="-2541"/>
              <a:ext cx="11728495" cy="6858000"/>
              <a:chOff x="-2540" y="-2541"/>
              <a:chExt cx="11728495" cy="6858000"/>
            </a:xfrm>
          </p:grpSpPr>
          <p:grpSp>
            <p:nvGrpSpPr>
              <p:cNvPr id="128" name="Group 127"/>
              <p:cNvGrpSpPr/>
              <p:nvPr/>
            </p:nvGrpSpPr>
            <p:grpSpPr>
              <a:xfrm>
                <a:off x="-2540" y="-2541"/>
                <a:ext cx="11727503" cy="6858000"/>
                <a:chOff x="-2540" y="-2541"/>
                <a:chExt cx="11727503" cy="6858000"/>
              </a:xfrm>
            </p:grpSpPr>
            <p:sp>
              <p:nvSpPr>
                <p:cNvPr id="132" name="Rectangle 131"/>
                <p:cNvSpPr/>
                <p:nvPr/>
              </p:nvSpPr>
              <p:spPr>
                <a:xfrm>
                  <a:off x="-2540" y="-2541"/>
                  <a:ext cx="11216640" cy="6858000"/>
                </a:xfrm>
                <a:prstGeom prst="rect">
                  <a:avLst/>
                </a:prstGeom>
                <a:solidFill>
                  <a:srgbClr val="B7F3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Rounded Corners 132"/>
                <p:cNvSpPr/>
                <p:nvPr/>
              </p:nvSpPr>
              <p:spPr>
                <a:xfrm>
                  <a:off x="10877103" y="2004633"/>
                  <a:ext cx="847860" cy="697606"/>
                </a:xfrm>
                <a:prstGeom prst="roundRect">
                  <a:avLst/>
                </a:prstGeom>
                <a:solidFill>
                  <a:srgbClr val="B7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TextBox 128"/>
              <p:cNvSpPr txBox="1"/>
              <p:nvPr/>
            </p:nvSpPr>
            <p:spPr>
              <a:xfrm>
                <a:off x="5770183" y="135144"/>
                <a:ext cx="3622901" cy="1077218"/>
              </a:xfrm>
              <a:prstGeom prst="rect">
                <a:avLst/>
              </a:prstGeom>
              <a:noFill/>
              <a:effectLst>
                <a:outerShdw blurRad="127000" dist="38100" dir="2700000">
                  <a:srgbClr val="000000">
                    <a:alpha val="19000"/>
                  </a:srgbClr>
                </a:outerShdw>
                <a:reflection blurRad="292100" stA="34000" endPos="54000" dist="508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dirty="0">
                    <a:solidFill>
                      <a:srgbClr val="106E65"/>
                    </a:solidFill>
                    <a:latin typeface="Bernard MT Condensed" panose="02050806060905020404"/>
                    <a:ea typeface="+mn-lt"/>
                    <a:cs typeface="+mn-lt"/>
                  </a:rPr>
                  <a:t>4</a:t>
                </a:r>
              </a:p>
              <a:p>
                <a:pPr algn="ctr"/>
                <a:r>
                  <a:rPr lang="en-US" sz="3200" dirty="0">
                    <a:solidFill>
                      <a:srgbClr val="106E65"/>
                    </a:solidFill>
                    <a:latin typeface="Bernard MT Condensed" panose="02050806060905020404"/>
                    <a:ea typeface="+mn-lt"/>
                    <a:cs typeface="+mn-lt"/>
                  </a:rPr>
                  <a:t>System Design</a:t>
                </a:r>
                <a:r>
                  <a:rPr lang="en-US" sz="3200" dirty="0">
                    <a:solidFill>
                      <a:srgbClr val="7030A0"/>
                    </a:solidFill>
                    <a:latin typeface="Bernard MT Condensed" panose="02050806060905020404"/>
                  </a:rPr>
                  <a:t> </a:t>
                </a:r>
                <a:endParaRPr lang="en-US" dirty="0">
                  <a:solidFill>
                    <a:srgbClr val="7030A0"/>
                  </a:solidFill>
                </a:endParaRPr>
              </a:p>
            </p:txBody>
          </p:sp>
          <p:sp>
            <p:nvSpPr>
              <p:cNvPr id="130" name="TextBox 129"/>
              <p:cNvSpPr txBox="1"/>
              <p:nvPr/>
            </p:nvSpPr>
            <p:spPr>
              <a:xfrm>
                <a:off x="5880900" y="1121308"/>
                <a:ext cx="5143010"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dirty="0">
                    <a:solidFill>
                      <a:schemeClr val="accent5">
                        <a:lumMod val="20000"/>
                        <a:lumOff val="80000"/>
                      </a:schemeClr>
                    </a:solidFill>
                    <a:latin typeface="Cambria" panose="02040503050406030204"/>
                    <a:ea typeface="+mn-lt"/>
                    <a:cs typeface="+mn-lt"/>
                  </a:rPr>
                  <a:t> </a:t>
                </a:r>
                <a:r>
                  <a:rPr lang="en-US" sz="2800" dirty="0">
                    <a:solidFill>
                      <a:schemeClr val="tx1">
                        <a:lumMod val="65000"/>
                        <a:lumOff val="35000"/>
                      </a:schemeClr>
                    </a:solidFill>
                    <a:latin typeface="Cambria" panose="02040503050406030204"/>
                    <a:ea typeface="+mn-lt"/>
                    <a:cs typeface="+mn-lt"/>
                  </a:rPr>
                  <a:t> </a:t>
                </a:r>
                <a:r>
                  <a:rPr lang="en-US" sz="2800" dirty="0">
                    <a:solidFill>
                      <a:schemeClr val="tx1">
                        <a:lumMod val="65000"/>
                        <a:lumOff val="35000"/>
                      </a:schemeClr>
                    </a:solidFill>
                    <a:latin typeface="Cambria" panose="02040503050406030204"/>
                    <a:ea typeface="Cambria" panose="02040503050406030204"/>
                    <a:cs typeface="+mn-lt"/>
                  </a:rPr>
                  <a:t>-introduction </a:t>
                </a:r>
              </a:p>
              <a:p>
                <a:r>
                  <a:rPr lang="en-US" sz="2800" dirty="0">
                    <a:solidFill>
                      <a:schemeClr val="tx1">
                        <a:lumMod val="65000"/>
                        <a:lumOff val="35000"/>
                      </a:schemeClr>
                    </a:solidFill>
                    <a:latin typeface="Cambria" panose="02040503050406030204"/>
                    <a:ea typeface="+mn-lt"/>
                    <a:cs typeface="+mn-lt"/>
                  </a:rPr>
                  <a:t>-use case diagram</a:t>
                </a:r>
                <a:endParaRPr lang="en-US" sz="2800" dirty="0">
                  <a:solidFill>
                    <a:schemeClr val="tx1">
                      <a:lumMod val="65000"/>
                      <a:lumOff val="35000"/>
                    </a:schemeClr>
                  </a:solidFill>
                  <a:latin typeface="Cambria" panose="02040503050406030204"/>
                  <a:ea typeface="Cambria" panose="02040503050406030204"/>
                  <a:cs typeface="+mn-lt"/>
                </a:endParaRPr>
              </a:p>
              <a:p>
                <a:r>
                  <a:rPr lang="en-US" sz="2800" dirty="0">
                    <a:solidFill>
                      <a:schemeClr val="tx1">
                        <a:lumMod val="65000"/>
                        <a:lumOff val="35000"/>
                      </a:schemeClr>
                    </a:solidFill>
                    <a:latin typeface="Cambria" panose="02040503050406030204"/>
                    <a:ea typeface="+mn-lt"/>
                    <a:cs typeface="+mn-lt"/>
                  </a:rPr>
                  <a:t>-Activity Diagram</a:t>
                </a:r>
                <a:endParaRPr lang="en-US" sz="2800" dirty="0">
                  <a:solidFill>
                    <a:schemeClr val="tx1">
                      <a:lumMod val="65000"/>
                      <a:lumOff val="35000"/>
                    </a:schemeClr>
                  </a:solidFill>
                  <a:latin typeface="Cambria" panose="02040503050406030204"/>
                  <a:ea typeface="Cambria" panose="02040503050406030204"/>
                  <a:cs typeface="+mn-lt"/>
                </a:endParaRPr>
              </a:p>
              <a:p>
                <a:r>
                  <a:rPr lang="en-US" sz="2800" dirty="0">
                    <a:solidFill>
                      <a:schemeClr val="tx1">
                        <a:lumMod val="65000"/>
                        <a:lumOff val="35000"/>
                      </a:schemeClr>
                    </a:solidFill>
                    <a:latin typeface="Cambria" panose="02040503050406030204"/>
                    <a:ea typeface="+mn-lt"/>
                    <a:cs typeface="+mn-lt"/>
                  </a:rPr>
                  <a:t> -Sequence Diagram </a:t>
                </a:r>
                <a:endParaRPr lang="en-US" sz="2800" dirty="0">
                  <a:solidFill>
                    <a:schemeClr val="tx1">
                      <a:lumMod val="65000"/>
                      <a:lumOff val="35000"/>
                    </a:schemeClr>
                  </a:solidFill>
                  <a:latin typeface="Cambria" panose="02040503050406030204"/>
                  <a:ea typeface="Cambria" panose="02040503050406030204"/>
                  <a:cs typeface="+mn-lt"/>
                </a:endParaRPr>
              </a:p>
              <a:p>
                <a:r>
                  <a:rPr lang="en-US" sz="2800" dirty="0">
                    <a:solidFill>
                      <a:schemeClr val="tx1">
                        <a:lumMod val="65000"/>
                        <a:lumOff val="35000"/>
                      </a:schemeClr>
                    </a:solidFill>
                    <a:latin typeface="Cambria" panose="02040503050406030204"/>
                    <a:ea typeface="+mn-lt"/>
                    <a:cs typeface="+mn-lt"/>
                  </a:rPr>
                  <a:t> -Class Diagram</a:t>
                </a:r>
                <a:endParaRPr lang="ar-EG" sz="2800" dirty="0">
                  <a:solidFill>
                    <a:schemeClr val="tx1">
                      <a:lumMod val="65000"/>
                      <a:lumOff val="35000"/>
                    </a:schemeClr>
                  </a:solidFill>
                  <a:latin typeface="Cambria" panose="02040503050406030204"/>
                  <a:ea typeface="+mn-lt"/>
                  <a:cs typeface="+mn-lt"/>
                </a:endParaRPr>
              </a:p>
              <a:p>
                <a:r>
                  <a:rPr lang="en-US" sz="2800" dirty="0">
                    <a:solidFill>
                      <a:schemeClr val="tx1">
                        <a:lumMod val="65000"/>
                        <a:lumOff val="35000"/>
                      </a:schemeClr>
                    </a:solidFill>
                    <a:latin typeface="Cambria" panose="02040503050406030204"/>
                    <a:ea typeface="+mn-lt"/>
                    <a:cs typeface="+mn-lt"/>
                  </a:rPr>
                  <a:t>Context </a:t>
                </a:r>
                <a:r>
                  <a:rPr lang="en-US" sz="2800" dirty="0" smtClean="0">
                    <a:solidFill>
                      <a:schemeClr val="tx1">
                        <a:lumMod val="65000"/>
                        <a:lumOff val="35000"/>
                      </a:schemeClr>
                    </a:solidFill>
                    <a:latin typeface="Cambria" panose="02040503050406030204"/>
                    <a:ea typeface="+mn-lt"/>
                    <a:cs typeface="+mn-lt"/>
                  </a:rPr>
                  <a:t>Diagram</a:t>
                </a:r>
              </a:p>
              <a:p>
                <a:pPr>
                  <a:lnSpc>
                    <a:spcPct val="150000"/>
                  </a:lnSpc>
                </a:pPr>
                <a:r>
                  <a:rPr lang="en-US" sz="2800" dirty="0">
                    <a:solidFill>
                      <a:schemeClr val="tx1">
                        <a:lumMod val="65000"/>
                        <a:lumOff val="35000"/>
                      </a:schemeClr>
                    </a:solidFill>
                  </a:rPr>
                  <a:t>s</a:t>
                </a:r>
                <a:r>
                  <a:rPr lang="en-US" sz="2400" dirty="0">
                    <a:solidFill>
                      <a:schemeClr val="tx1">
                        <a:lumMod val="65000"/>
                        <a:lumOff val="35000"/>
                      </a:schemeClr>
                    </a:solidFill>
                  </a:rPr>
                  <a:t>ystem analysis</a:t>
                </a:r>
              </a:p>
              <a:p>
                <a:pPr>
                  <a:lnSpc>
                    <a:spcPct val="150000"/>
                  </a:lnSpc>
                </a:pPr>
                <a:r>
                  <a:rPr lang="en-US" sz="2400" dirty="0">
                    <a:solidFill>
                      <a:schemeClr val="tx1">
                        <a:lumMod val="65000"/>
                        <a:lumOff val="35000"/>
                      </a:schemeClr>
                    </a:solidFill>
                  </a:rPr>
                  <a:t>Used Tools</a:t>
                </a:r>
              </a:p>
              <a:p>
                <a:pPr>
                  <a:lnSpc>
                    <a:spcPct val="150000"/>
                  </a:lnSpc>
                </a:pPr>
                <a:r>
                  <a:rPr lang="en-US" sz="2400" dirty="0">
                    <a:solidFill>
                      <a:schemeClr val="tx1">
                        <a:lumMod val="65000"/>
                        <a:lumOff val="35000"/>
                      </a:schemeClr>
                    </a:solidFill>
                  </a:rPr>
                  <a:t>Conclusions &amp; Future Work</a:t>
                </a:r>
              </a:p>
              <a:p>
                <a:pPr indent="-215900">
                  <a:buNone/>
                </a:pPr>
                <a:endParaRPr lang="en-US" sz="3600" dirty="0">
                  <a:solidFill>
                    <a:schemeClr val="dk1"/>
                  </a:solidFill>
                </a:endParaRPr>
              </a:p>
              <a:p>
                <a:endParaRPr lang="en-US" sz="3600" dirty="0">
                  <a:solidFill>
                    <a:srgbClr val="434343"/>
                  </a:solidFill>
                  <a:latin typeface="Cambria" panose="02040503050406030204"/>
                  <a:ea typeface="Cambria" panose="02040503050406030204"/>
                </a:endParaRPr>
              </a:p>
            </p:txBody>
          </p:sp>
          <p:sp>
            <p:nvSpPr>
              <p:cNvPr id="131" name="TextBox 130"/>
              <p:cNvSpPr txBox="1"/>
              <p:nvPr/>
            </p:nvSpPr>
            <p:spPr>
              <a:xfrm>
                <a:off x="11249705" y="2037669"/>
                <a:ext cx="476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a:solidFill>
                      <a:schemeClr val="bg1"/>
                    </a:solidFill>
                    <a:latin typeface="Bernard MT Condensed" panose="02050806060905020404"/>
                  </a:rPr>
                  <a:t>4</a:t>
                </a:r>
              </a:p>
            </p:txBody>
          </p:sp>
        </p:grpSp>
        <p:pic>
          <p:nvPicPr>
            <p:cNvPr id="127" name="Graphic 126" descr="Ui Ux outline"/>
            <p:cNvPicPr>
              <a:picLocks noChangeAspect="1"/>
            </p:cNvPicPr>
            <p:nvPr/>
          </p:nvPicPr>
          <p:blipFill>
            <a:blip r:embed="rId8">
              <a:duotone>
                <a:schemeClr val="accent3">
                  <a:shade val="45000"/>
                  <a:satMod val="135000"/>
                </a:schemeClr>
                <a:prstClr val="white"/>
              </a:duotone>
              <a:extLst>
                <a:ext uri="{96DAC541-7B7A-43D3-8B79-37D633B846F1}">
                  <asvg:svgBlip xmlns="" xmlns:asvg="http://schemas.microsoft.com/office/drawing/2016/SVG/main" r:embed="rId9"/>
                </a:ext>
              </a:extLst>
            </a:blip>
            <a:stretch>
              <a:fillRect/>
            </a:stretch>
          </p:blipFill>
          <p:spPr>
            <a:xfrm>
              <a:off x="6880016" y="5337817"/>
              <a:ext cx="1539557" cy="1539557"/>
            </a:xfrm>
            <a:prstGeom prst="rect">
              <a:avLst/>
            </a:prstGeom>
          </p:spPr>
        </p:pic>
      </p:grpSp>
      <p:sp>
        <p:nvSpPr>
          <p:cNvPr id="135" name="TextBox 134"/>
          <p:cNvSpPr txBox="1"/>
          <p:nvPr/>
        </p:nvSpPr>
        <p:spPr>
          <a:xfrm>
            <a:off x="8703758" y="5484769"/>
            <a:ext cx="5102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4000">
                <a:solidFill>
                  <a:schemeClr val="bg1"/>
                </a:solidFill>
                <a:latin typeface="Bernard MT Condensed" panose="02050806060905020404"/>
              </a:rPr>
              <a:t>1</a:t>
            </a:r>
          </a:p>
        </p:txBody>
      </p:sp>
      <p:sp>
        <p:nvSpPr>
          <p:cNvPr id="10" name="TextBox 9"/>
          <p:cNvSpPr txBox="1"/>
          <p:nvPr/>
        </p:nvSpPr>
        <p:spPr>
          <a:xfrm>
            <a:off x="9350892" y="3492981"/>
            <a:ext cx="4532674" cy="706755"/>
          </a:xfrm>
          <a:prstGeom prst="rect">
            <a:avLst/>
          </a:prstGeom>
          <a:noFill/>
          <a:effectLst>
            <a:outerShdw blurRad="254000" dist="419100" dir="2700000">
              <a:srgbClr val="000000">
                <a:alpha val="40000"/>
              </a:srgbClr>
            </a:outerShdw>
          </a:effectLst>
        </p:spPr>
        <p:txBody>
          <a:bodyPr rot="0" spcFirstLastPara="0" vertOverflow="overflow" horzOverflow="overflow" vert="horz" wrap="square" lIns="91440" tIns="45720" rIns="91440" bIns="45720" numCol="1" spcCol="0" rtlCol="0" fromWordArt="0" anchor="t" anchorCtr="0" forceAA="0" compatLnSpc="1">
            <a:spAutoFit/>
          </a:bodyPr>
          <a:lstStyle/>
          <a:p>
            <a:r>
              <a:rPr lang="en-US" sz="4000" b="1" dirty="0">
                <a:solidFill>
                  <a:srgbClr val="E3F3F2"/>
                </a:solidFill>
                <a:latin typeface="Adobe Caslon Pro" panose="0205050205050A020403" charset="0"/>
                <a:cs typeface="Adobe Caslon Pro" panose="0205050205050A020403" charset="0"/>
              </a:rPr>
              <a:t>Content</a:t>
            </a:r>
            <a:r>
              <a:rPr lang="en-US" sz="4000" b="1" dirty="0">
                <a:solidFill>
                  <a:srgbClr val="CBBAF5"/>
                </a:solidFill>
                <a:latin typeface="Aptos"/>
              </a:rPr>
              <a:t> </a:t>
            </a:r>
            <a:endParaRPr lang="en-US" sz="4000" b="1" dirty="0">
              <a:solidFill>
                <a:srgbClr val="CBBAF5"/>
              </a:solidFill>
            </a:endParaRPr>
          </a:p>
        </p:txBody>
      </p:sp>
      <p:sp>
        <p:nvSpPr>
          <p:cNvPr id="40" name="Google Shape;370;p38"/>
          <p:cNvSpPr/>
          <p:nvPr/>
        </p:nvSpPr>
        <p:spPr>
          <a:xfrm>
            <a:off x="7573171" y="-1690176"/>
            <a:ext cx="2723200" cy="2723200"/>
          </a:xfrm>
          <a:prstGeom prst="ellipse">
            <a:avLst/>
          </a:prstGeom>
          <a:solidFill>
            <a:srgbClr val="69E5D9"/>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 name="Google Shape;369;p38"/>
          <p:cNvSpPr/>
          <p:nvPr/>
        </p:nvSpPr>
        <p:spPr>
          <a:xfrm>
            <a:off x="11187200" y="4543760"/>
            <a:ext cx="2009600" cy="20096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pic>
        <p:nvPicPr>
          <p:cNvPr id="43" name="Picture 42"/>
          <p:cNvPicPr>
            <a:picLocks noChangeAspect="1"/>
          </p:cNvPicPr>
          <p:nvPr/>
        </p:nvPicPr>
        <p:blipFill>
          <a:blip r:embed="rId10"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Shape 364"/>
        <p:cNvGrpSpPr/>
        <p:nvPr/>
      </p:nvGrpSpPr>
      <p:grpSpPr>
        <a:xfrm>
          <a:off x="0" y="0"/>
          <a:ext cx="0" cy="0"/>
          <a:chOff x="0" y="0"/>
          <a:chExt cx="0" cy="0"/>
        </a:xfrm>
      </p:grpSpPr>
      <p:sp>
        <p:nvSpPr>
          <p:cNvPr id="365" name="Google Shape;365;p38"/>
          <p:cNvSpPr/>
          <p:nvPr/>
        </p:nvSpPr>
        <p:spPr>
          <a:xfrm>
            <a:off x="2803517" y="1999965"/>
            <a:ext cx="1037600" cy="1038000"/>
          </a:xfrm>
          <a:prstGeom prst="ellipse">
            <a:avLst/>
          </a:prstGeom>
          <a:solidFill>
            <a:schemeClr val="accent5">
              <a:lumMod val="20000"/>
              <a:lumOff val="80000"/>
              <a:alpha val="44000"/>
            </a:schemeClr>
          </a:solidFill>
          <a:ln>
            <a:noFill/>
          </a:ln>
        </p:spPr>
        <p:txBody>
          <a:bodyPr spcFirstLastPara="1" wrap="square" lIns="121900" tIns="121900" rIns="121900" bIns="121900" anchor="ctr" anchorCtr="0">
            <a:noAutofit/>
          </a:bodyPr>
          <a:lstStyle/>
          <a:p>
            <a:endParaRPr sz="2400"/>
          </a:p>
        </p:txBody>
      </p:sp>
      <p:sp>
        <p:nvSpPr>
          <p:cNvPr id="366" name="Google Shape;366;p38"/>
          <p:cNvSpPr txBox="1">
            <a:spLocks noGrp="1"/>
          </p:cNvSpPr>
          <p:nvPr>
            <p:ph type="sldNum" idx="12"/>
          </p:nvPr>
        </p:nvSpPr>
        <p:spPr>
          <a:xfrm>
            <a:off x="11296600" y="6217631"/>
            <a:ext cx="731600" cy="413600"/>
          </a:xfrm>
          <a:prstGeom prst="rect">
            <a:avLst/>
          </a:prstGeom>
        </p:spPr>
        <p:txBody>
          <a:bodyPr spcFirstLastPara="1" vert="horz" wrap="square" lIns="121900" tIns="121900" rIns="121900" bIns="121900" rtlCol="0" anchor="ctr" anchorCtr="0">
            <a:normAutofit lnSpcReduction="10000"/>
          </a:bodyPr>
          <a:lstStyle/>
          <a:p>
            <a:pPr algn="ctr"/>
            <a:fld id="{00000000-1234-1234-1234-123412341234}" type="slidenum">
              <a:rPr lang="en-GB"/>
              <a:t>8</a:t>
            </a:fld>
            <a:endParaRPr lang="en-GB"/>
          </a:p>
        </p:txBody>
      </p:sp>
      <p:sp>
        <p:nvSpPr>
          <p:cNvPr id="367" name="Google Shape;367;p38"/>
          <p:cNvSpPr txBox="1">
            <a:spLocks noGrp="1"/>
          </p:cNvSpPr>
          <p:nvPr>
            <p:ph type="subTitle" idx="1"/>
          </p:nvPr>
        </p:nvSpPr>
        <p:spPr>
          <a:xfrm>
            <a:off x="992468" y="2828365"/>
            <a:ext cx="10779764" cy="1371600"/>
          </a:xfrm>
          <a:prstGeom prst="rect">
            <a:avLst/>
          </a:prstGeom>
        </p:spPr>
        <p:txBody>
          <a:bodyPr spcFirstLastPara="1" vert="horz" wrap="square" lIns="121900" tIns="121900" rIns="121900" bIns="121900" rtlCol="0" anchor="t" anchorCtr="0">
            <a:noAutofit/>
          </a:bodyPr>
          <a:lstStyle/>
          <a:p>
            <a:pPr marL="0" indent="0"/>
            <a:r>
              <a:rPr lang="en-US" dirty="0">
                <a:solidFill>
                  <a:srgbClr val="E3F3F2"/>
                </a:solidFill>
                <a:latin typeface="Adobe Caslon Pro Bold" panose="0205070206050A020403" pitchFamily="18" charset="0"/>
              </a:rPr>
              <a:t>In recent years, medical advancements have revolutionized the field of diagnostics, particularly in the detection and treatment of various diseases. One such area that has witnessed significant progress is the early detection and diagnosis of cancer. Timely identification of cancer plays a crucial role in improving patient outcomes and increasing the chances of successful treatment. This graduation project aims to develop a pioneering website that harnesses the power of artificial intelligence (AI) and medical imaging to predict the presence of cancer in individuals and determine its stage. The website will provide users with a user-friendly platform to upload their brain images, which will then be analyzed by advanced machine learning algorithms to generate accurate and reliable predictions. </a:t>
            </a:r>
            <a:endParaRPr dirty="0">
              <a:solidFill>
                <a:srgbClr val="E3F3F2"/>
              </a:solidFill>
              <a:latin typeface="Adobe Caslon Pro Bold" panose="0205070206050A020403" pitchFamily="18" charset="0"/>
            </a:endParaRPr>
          </a:p>
        </p:txBody>
      </p:sp>
      <p:sp>
        <p:nvSpPr>
          <p:cNvPr id="368" name="Google Shape;368;p38"/>
          <p:cNvSpPr txBox="1">
            <a:spLocks noGrp="1"/>
          </p:cNvSpPr>
          <p:nvPr>
            <p:ph type="title"/>
          </p:nvPr>
        </p:nvSpPr>
        <p:spPr>
          <a:xfrm>
            <a:off x="2805217" y="2209565"/>
            <a:ext cx="6282000" cy="618800"/>
          </a:xfrm>
          <a:prstGeom prst="rect">
            <a:avLst/>
          </a:prstGeom>
        </p:spPr>
        <p:txBody>
          <a:bodyPr spcFirstLastPara="1" vert="horz" wrap="square" lIns="121900" tIns="121900" rIns="121900" bIns="121900" rtlCol="0" anchor="ctr" anchorCtr="0">
            <a:noAutofit/>
          </a:bodyPr>
          <a:lstStyle/>
          <a:p>
            <a:r>
              <a:rPr lang="en-GB" dirty="0">
                <a:ln w="0"/>
                <a:solidFill>
                  <a:srgbClr val="E3F3F2"/>
                </a:solidFill>
                <a:effectLst>
                  <a:outerShdw blurRad="38100" dist="19050" dir="2700000" algn="tl" rotWithShape="0">
                    <a:schemeClr val="dk1">
                      <a:alpha val="40000"/>
                    </a:schemeClr>
                  </a:outerShdw>
                </a:effectLst>
                <a:latin typeface="Berlin Sans FB Demi" panose="020E0802020502020306" pitchFamily="34" charset="0"/>
              </a:rPr>
              <a:t>I</a:t>
            </a:r>
            <a:r>
              <a:rPr lang="en-GB" dirty="0">
                <a:ln w="0"/>
                <a:solidFill>
                  <a:srgbClr val="FFC000"/>
                </a:solidFill>
                <a:effectLst>
                  <a:outerShdw blurRad="38100" dist="19050" dir="2700000" algn="tl" rotWithShape="0">
                    <a:schemeClr val="dk1">
                      <a:alpha val="40000"/>
                    </a:schemeClr>
                  </a:outerShdw>
                </a:effectLst>
                <a:latin typeface="Berlin Sans FB Demi" panose="020E0802020502020306" pitchFamily="34" charset="0"/>
              </a:rPr>
              <a:t>ntroduction</a:t>
            </a:r>
            <a:endParaRPr dirty="0">
              <a:ln w="0"/>
              <a:solidFill>
                <a:srgbClr val="FFC000"/>
              </a:solidFill>
              <a:effectLst>
                <a:outerShdw blurRad="38100" dist="19050" dir="2700000" algn="tl" rotWithShape="0">
                  <a:schemeClr val="dk1">
                    <a:alpha val="40000"/>
                  </a:schemeClr>
                </a:outerShdw>
              </a:effectLst>
              <a:latin typeface="Berlin Sans FB Demi" panose="020E0802020502020306" pitchFamily="34" charset="0"/>
            </a:endParaRPr>
          </a:p>
        </p:txBody>
      </p:sp>
      <p:sp>
        <p:nvSpPr>
          <p:cNvPr id="369" name="Google Shape;369;p38"/>
          <p:cNvSpPr/>
          <p:nvPr/>
        </p:nvSpPr>
        <p:spPr>
          <a:xfrm>
            <a:off x="7927333" y="5790000"/>
            <a:ext cx="2009600" cy="2009600"/>
          </a:xfrm>
          <a:prstGeom prst="ellipse">
            <a:avLst/>
          </a:prstGeom>
          <a:solidFill>
            <a:srgbClr val="FFC000"/>
          </a:solidFill>
          <a:ln>
            <a:noFill/>
          </a:ln>
        </p:spPr>
        <p:txBody>
          <a:bodyPr spcFirstLastPara="1" wrap="square" lIns="121900" tIns="121900" rIns="121900" bIns="121900" anchor="ctr" anchorCtr="0">
            <a:noAutofit/>
          </a:bodyPr>
          <a:lstStyle/>
          <a:p>
            <a:endParaRPr sz="2400"/>
          </a:p>
        </p:txBody>
      </p:sp>
      <p:sp>
        <p:nvSpPr>
          <p:cNvPr id="370" name="Google Shape;370;p38"/>
          <p:cNvSpPr/>
          <p:nvPr/>
        </p:nvSpPr>
        <p:spPr>
          <a:xfrm>
            <a:off x="9810833" y="-696965"/>
            <a:ext cx="2723200" cy="2723200"/>
          </a:xfrm>
          <a:prstGeom prst="ellipse">
            <a:avLst/>
          </a:prstGeom>
          <a:noFill/>
          <a:ln w="1905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371;p38"/>
          <p:cNvSpPr/>
          <p:nvPr/>
        </p:nvSpPr>
        <p:spPr>
          <a:xfrm>
            <a:off x="-417800" y="-1317078"/>
            <a:ext cx="2076000" cy="2076000"/>
          </a:xfrm>
          <a:prstGeom prst="ellipse">
            <a:avLst/>
          </a:prstGeom>
          <a:solidFill>
            <a:srgbClr val="B7F3ED"/>
          </a:solidFill>
          <a:ln>
            <a:noFill/>
          </a:ln>
        </p:spPr>
        <p:txBody>
          <a:bodyPr spcFirstLastPara="1" wrap="square" lIns="121900" tIns="121900" rIns="121900" bIns="121900" anchor="ctr" anchorCtr="0">
            <a:noAutofit/>
          </a:bodyPr>
          <a:lstStyle/>
          <a:p>
            <a:endParaRPr sz="2400"/>
          </a:p>
        </p:txBody>
      </p:sp>
      <p:sp>
        <p:nvSpPr>
          <p:cNvPr id="372" name="Google Shape;372;p38"/>
          <p:cNvSpPr/>
          <p:nvPr/>
        </p:nvSpPr>
        <p:spPr>
          <a:xfrm>
            <a:off x="-927086" y="5435206"/>
            <a:ext cx="2399600" cy="2399600"/>
          </a:xfrm>
          <a:prstGeom prst="ellipse">
            <a:avLst/>
          </a:prstGeom>
          <a:noFill/>
          <a:ln w="1905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73" name="Google Shape;373;p38"/>
          <p:cNvCxnSpPr/>
          <p:nvPr/>
        </p:nvCxnSpPr>
        <p:spPr>
          <a:xfrm>
            <a:off x="7221217" y="2535300"/>
            <a:ext cx="1866000" cy="0"/>
          </a:xfrm>
          <a:prstGeom prst="straightConnector1">
            <a:avLst/>
          </a:prstGeom>
          <a:noFill/>
          <a:ln w="19050" cap="flat" cmpd="sng">
            <a:solidFill>
              <a:schemeClr val="accent5">
                <a:lumMod val="60000"/>
                <a:lumOff val="40000"/>
              </a:schemeClr>
            </a:solidFill>
            <a:prstDash val="solid"/>
            <a:round/>
            <a:headEnd type="none" w="med" len="med"/>
            <a:tailEnd type="none" w="med" len="med"/>
          </a:ln>
        </p:spPr>
      </p:cxnSp>
      <p:pic>
        <p:nvPicPr>
          <p:cNvPr id="11" name="Picture 1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0960" y="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7">
                                            <p:txEl>
                                              <p:pRg st="0" end="0"/>
                                            </p:txEl>
                                          </p:spTgt>
                                        </p:tgtEl>
                                        <p:attrNameLst>
                                          <p:attrName>style.visibility</p:attrName>
                                        </p:attrNameLst>
                                      </p:cBhvr>
                                      <p:to>
                                        <p:strVal val="visible"/>
                                      </p:to>
                                    </p:set>
                                    <p:animEffect transition="in" filter="fade">
                                      <p:cBhvr>
                                        <p:cTn id="7" dur="1000"/>
                                        <p:tgtEl>
                                          <p:spTgt spid="367">
                                            <p:txEl>
                                              <p:pRg st="0" end="0"/>
                                            </p:txEl>
                                          </p:spTgt>
                                        </p:tgtEl>
                                      </p:cBhvr>
                                    </p:animEffect>
                                    <p:anim calcmode="lin" valueType="num">
                                      <p:cBhvr>
                                        <p:cTn id="8" dur="1000" fill="hold"/>
                                        <p:tgtEl>
                                          <p:spTgt spid="3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6E65"/>
        </a:solidFill>
        <a:effectLst/>
      </p:bgPr>
    </p:bg>
    <p:spTree>
      <p:nvGrpSpPr>
        <p:cNvPr id="1" name="Shape 386"/>
        <p:cNvGrpSpPr/>
        <p:nvPr/>
      </p:nvGrpSpPr>
      <p:grpSpPr>
        <a:xfrm>
          <a:off x="0" y="0"/>
          <a:ext cx="0" cy="0"/>
          <a:chOff x="0" y="0"/>
          <a:chExt cx="0" cy="0"/>
        </a:xfrm>
      </p:grpSpPr>
      <p:sp>
        <p:nvSpPr>
          <p:cNvPr id="387" name="Google Shape;387;p40"/>
          <p:cNvSpPr/>
          <p:nvPr/>
        </p:nvSpPr>
        <p:spPr>
          <a:xfrm>
            <a:off x="6758463" y="1302700"/>
            <a:ext cx="4175200" cy="4193600"/>
          </a:xfrm>
          <a:prstGeom prst="roundRect">
            <a:avLst>
              <a:gd name="adj" fmla="val 16667"/>
            </a:avLst>
          </a:prstGeom>
          <a:solidFill>
            <a:srgbClr val="179B8E"/>
          </a:solidFill>
          <a:ln>
            <a:noFill/>
          </a:ln>
        </p:spPr>
        <p:txBody>
          <a:bodyPr spcFirstLastPara="1" wrap="square" lIns="121900" tIns="121900" rIns="121900" bIns="121900" anchor="ctr" anchorCtr="0">
            <a:noAutofit/>
          </a:bodyPr>
          <a:lstStyle/>
          <a:p>
            <a:endParaRPr sz="2400"/>
          </a:p>
        </p:txBody>
      </p:sp>
      <p:sp>
        <p:nvSpPr>
          <p:cNvPr id="389" name="Google Shape;389;p40"/>
          <p:cNvSpPr txBox="1">
            <a:spLocks noGrp="1"/>
          </p:cNvSpPr>
          <p:nvPr>
            <p:ph type="title"/>
          </p:nvPr>
        </p:nvSpPr>
        <p:spPr>
          <a:xfrm>
            <a:off x="622541" y="1438677"/>
            <a:ext cx="4852059" cy="618800"/>
          </a:xfrm>
          <a:prstGeom prst="rect">
            <a:avLst/>
          </a:prstGeom>
        </p:spPr>
        <p:txBody>
          <a:bodyPr spcFirstLastPara="1" vert="horz" wrap="square" lIns="121900" tIns="121900" rIns="121900" bIns="121900" rtlCol="0" anchor="ctr" anchorCtr="0">
            <a:noAutofit/>
          </a:bodyPr>
          <a:lstStyle/>
          <a:p>
            <a:r>
              <a:rPr lang="en-US" dirty="0">
                <a:ln w="0"/>
                <a:solidFill>
                  <a:srgbClr val="FFC000"/>
                </a:solidFill>
                <a:effectLst>
                  <a:outerShdw blurRad="38100" dist="19050" dir="2700000" algn="tl" rotWithShape="0">
                    <a:schemeClr val="dk1">
                      <a:alpha val="40000"/>
                    </a:schemeClr>
                  </a:outerShdw>
                </a:effectLst>
                <a:latin typeface="Cooper Black" panose="0208090404030B020404" pitchFamily="18" charset="0"/>
              </a:rPr>
              <a:t>Project description </a:t>
            </a:r>
            <a:r>
              <a:rPr lang="en-US" b="1" dirty="0">
                <a:ln w="12700" cmpd="sng">
                  <a:solidFill>
                    <a:schemeClr val="accent4"/>
                  </a:solidFill>
                  <a:prstDash val="solid"/>
                </a:ln>
                <a:solidFill>
                  <a:schemeClr val="accent6">
                    <a:lumMod val="60000"/>
                    <a:lumOff val="40000"/>
                  </a:schemeClr>
                </a:solidFill>
                <a:latin typeface="Cooper Black" panose="0208090404030B020404" pitchFamily="18" charset="0"/>
              </a:rPr>
              <a:t/>
            </a:r>
            <a:br>
              <a:rPr lang="en-US" b="1" dirty="0">
                <a:ln w="12700" cmpd="sng">
                  <a:solidFill>
                    <a:schemeClr val="accent4"/>
                  </a:solidFill>
                  <a:prstDash val="solid"/>
                </a:ln>
                <a:solidFill>
                  <a:schemeClr val="accent6">
                    <a:lumMod val="60000"/>
                    <a:lumOff val="40000"/>
                  </a:schemeClr>
                </a:solidFill>
                <a:latin typeface="Cooper Black" panose="0208090404030B020404" pitchFamily="18" charset="0"/>
              </a:rPr>
            </a:br>
            <a:endParaRPr dirty="0">
              <a:solidFill>
                <a:schemeClr val="accent6">
                  <a:lumMod val="60000"/>
                  <a:lumOff val="40000"/>
                </a:schemeClr>
              </a:solidFill>
            </a:endParaRPr>
          </a:p>
        </p:txBody>
      </p:sp>
      <p:grpSp>
        <p:nvGrpSpPr>
          <p:cNvPr id="390" name="Google Shape;390;p40"/>
          <p:cNvGrpSpPr/>
          <p:nvPr/>
        </p:nvGrpSpPr>
        <p:grpSpPr>
          <a:xfrm>
            <a:off x="7163495" y="2391623"/>
            <a:ext cx="1223517" cy="2327203"/>
            <a:chOff x="5372621" y="1793717"/>
            <a:chExt cx="917638" cy="1745402"/>
          </a:xfrm>
        </p:grpSpPr>
        <p:sp>
          <p:nvSpPr>
            <p:cNvPr id="391" name="Google Shape;391;p40"/>
            <p:cNvSpPr/>
            <p:nvPr/>
          </p:nvSpPr>
          <p:spPr>
            <a:xfrm>
              <a:off x="5372621" y="1793717"/>
              <a:ext cx="917638" cy="1745402"/>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2" name="Google Shape;392;p40"/>
            <p:cNvSpPr/>
            <p:nvPr/>
          </p:nvSpPr>
          <p:spPr>
            <a:xfrm>
              <a:off x="5430975" y="1854375"/>
              <a:ext cx="800907" cy="1623955"/>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3" name="Google Shape;393;p40"/>
            <p:cNvSpPr/>
            <p:nvPr/>
          </p:nvSpPr>
          <p:spPr>
            <a:xfrm>
              <a:off x="5579509" y="2303234"/>
              <a:ext cx="503872" cy="1021654"/>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rgbClr val="69E5D9"/>
            </a:solidFill>
            <a:ln>
              <a:noFill/>
            </a:ln>
          </p:spPr>
          <p:txBody>
            <a:bodyPr spcFirstLastPara="1" wrap="square" lIns="121900" tIns="121900" rIns="121900" bIns="121900" anchor="ctr" anchorCtr="0">
              <a:noAutofit/>
            </a:bodyPr>
            <a:lstStyle/>
            <a:p>
              <a:endParaRPr sz="2400"/>
            </a:p>
          </p:txBody>
        </p:sp>
      </p:grpSp>
      <p:sp>
        <p:nvSpPr>
          <p:cNvPr id="394" name="Google Shape;394;p40"/>
          <p:cNvSpPr txBox="1">
            <a:spLocks noGrp="1"/>
          </p:cNvSpPr>
          <p:nvPr>
            <p:ph type="subTitle" idx="1"/>
          </p:nvPr>
        </p:nvSpPr>
        <p:spPr>
          <a:xfrm>
            <a:off x="115395" y="1966489"/>
            <a:ext cx="6572744" cy="4898908"/>
          </a:xfrm>
          <a:prstGeom prst="rect">
            <a:avLst/>
          </a:prstGeom>
        </p:spPr>
        <p:txBody>
          <a:bodyPr spcFirstLastPara="1" vert="horz" wrap="square" lIns="121900" tIns="121900" rIns="121900" bIns="121900" rtlCol="0" anchor="t" anchorCtr="0">
            <a:noAutofit/>
          </a:bodyPr>
          <a:lstStyle/>
          <a:p>
            <a:pPr marL="0" indent="0">
              <a:buNone/>
            </a:pPr>
            <a:r>
              <a:rPr lang="en-US" sz="2400" dirty="0">
                <a:solidFill>
                  <a:srgbClr val="E6F3F3"/>
                </a:solidFill>
                <a:latin typeface="Adobe Caslon Pro Bold" panose="0205070206050A020403" pitchFamily="18" charset="0"/>
                <a:ea typeface="Adobe Fangsong Std R" panose="02020400000000000000" pitchFamily="18" charset="-128"/>
              </a:rPr>
              <a:t>In light of the interest in the problem facing humanity, which is the dangerous disease of cancer, and in light of technological developments and scientific advances in the medical field and the field of computer science, we seek to combine them to present a project that can help people who want to ensure their safety from brain cancer</a:t>
            </a:r>
            <a:endParaRPr lang="en-US" sz="2400" dirty="0">
              <a:ln w="0"/>
              <a:solidFill>
                <a:srgbClr val="E6F3F3"/>
              </a:solidFill>
              <a:latin typeface="Adobe Caslon Pro Bold" panose="0205070206050A020403" pitchFamily="18" charset="0"/>
              <a:ea typeface="Adobe Fangsong Std R" panose="02020400000000000000" pitchFamily="18" charset="-128"/>
            </a:endParaRPr>
          </a:p>
          <a:p>
            <a:pPr marL="0" indent="0">
              <a:buNone/>
            </a:pPr>
            <a:endParaRPr dirty="0">
              <a:solidFill>
                <a:srgbClr val="CBBAF5"/>
              </a:solidFill>
            </a:endParaRPr>
          </a:p>
        </p:txBody>
      </p:sp>
      <p:sp>
        <p:nvSpPr>
          <p:cNvPr id="395" name="Google Shape;395;p40"/>
          <p:cNvSpPr/>
          <p:nvPr/>
        </p:nvSpPr>
        <p:spPr>
          <a:xfrm>
            <a:off x="7050275" y="4828551"/>
            <a:ext cx="3588376" cy="232043"/>
          </a:xfrm>
          <a:custGeom>
            <a:avLst/>
            <a:gdLst/>
            <a:ahLst/>
            <a:cxnLst/>
            <a:rect l="l" t="t" r="r" b="b"/>
            <a:pathLst>
              <a:path w="97742" h="8117" extrusionOk="0">
                <a:moveTo>
                  <a:pt x="48871" y="0"/>
                </a:moveTo>
                <a:cubicBezTo>
                  <a:pt x="21873" y="0"/>
                  <a:pt x="0" y="1823"/>
                  <a:pt x="0" y="4058"/>
                </a:cubicBezTo>
                <a:cubicBezTo>
                  <a:pt x="0" y="6294"/>
                  <a:pt x="21873" y="8117"/>
                  <a:pt x="48871" y="8117"/>
                </a:cubicBezTo>
                <a:cubicBezTo>
                  <a:pt x="75868" y="8117"/>
                  <a:pt x="97742" y="6294"/>
                  <a:pt x="97742" y="4058"/>
                </a:cubicBezTo>
                <a:cubicBezTo>
                  <a:pt x="97742" y="1823"/>
                  <a:pt x="75868" y="0"/>
                  <a:pt x="4887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nvGrpSpPr>
          <p:cNvPr id="396" name="Google Shape;396;p40"/>
          <p:cNvGrpSpPr/>
          <p:nvPr/>
        </p:nvGrpSpPr>
        <p:grpSpPr>
          <a:xfrm>
            <a:off x="8974277" y="2286198"/>
            <a:ext cx="1373920" cy="2656655"/>
            <a:chOff x="6730708" y="1714648"/>
            <a:chExt cx="1030440" cy="1992491"/>
          </a:xfrm>
        </p:grpSpPr>
        <p:sp>
          <p:nvSpPr>
            <p:cNvPr id="397" name="Google Shape;397;p40"/>
            <p:cNvSpPr/>
            <p:nvPr/>
          </p:nvSpPr>
          <p:spPr>
            <a:xfrm>
              <a:off x="7165330" y="3515095"/>
              <a:ext cx="198390" cy="146071"/>
            </a:xfrm>
            <a:custGeom>
              <a:avLst/>
              <a:gdLst/>
              <a:ahLst/>
              <a:cxnLst/>
              <a:rect l="l" t="t" r="r" b="b"/>
              <a:pathLst>
                <a:path w="4501" h="3314" extrusionOk="0">
                  <a:moveTo>
                    <a:pt x="2385" y="0"/>
                  </a:moveTo>
                  <a:lnTo>
                    <a:pt x="2311" y="1522"/>
                  </a:lnTo>
                  <a:cubicBezTo>
                    <a:pt x="2311" y="1522"/>
                    <a:pt x="103" y="2617"/>
                    <a:pt x="47" y="2839"/>
                  </a:cubicBezTo>
                  <a:cubicBezTo>
                    <a:pt x="0" y="3043"/>
                    <a:pt x="59" y="3313"/>
                    <a:pt x="909" y="3313"/>
                  </a:cubicBezTo>
                  <a:cubicBezTo>
                    <a:pt x="1064" y="3313"/>
                    <a:pt x="1245" y="3304"/>
                    <a:pt x="1457" y="3284"/>
                  </a:cubicBezTo>
                  <a:cubicBezTo>
                    <a:pt x="2812" y="3155"/>
                    <a:pt x="4240" y="3062"/>
                    <a:pt x="4370" y="2895"/>
                  </a:cubicBezTo>
                  <a:cubicBezTo>
                    <a:pt x="4500" y="2728"/>
                    <a:pt x="4148" y="1336"/>
                    <a:pt x="4148" y="1336"/>
                  </a:cubicBezTo>
                  <a:lnTo>
                    <a:pt x="4055"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98" name="Google Shape;398;p40"/>
            <p:cNvSpPr/>
            <p:nvPr/>
          </p:nvSpPr>
          <p:spPr>
            <a:xfrm>
              <a:off x="7554202" y="3502005"/>
              <a:ext cx="152154" cy="205134"/>
            </a:xfrm>
            <a:custGeom>
              <a:avLst/>
              <a:gdLst/>
              <a:ahLst/>
              <a:cxnLst/>
              <a:rect l="l" t="t" r="r" b="b"/>
              <a:pathLst>
                <a:path w="3452" h="4654" extrusionOk="0">
                  <a:moveTo>
                    <a:pt x="946" y="1"/>
                  </a:moveTo>
                  <a:cubicBezTo>
                    <a:pt x="946" y="1"/>
                    <a:pt x="1076" y="743"/>
                    <a:pt x="1076" y="1188"/>
                  </a:cubicBezTo>
                  <a:cubicBezTo>
                    <a:pt x="1076" y="1633"/>
                    <a:pt x="501" y="3340"/>
                    <a:pt x="241" y="3711"/>
                  </a:cubicBezTo>
                  <a:cubicBezTo>
                    <a:pt x="0" y="4082"/>
                    <a:pt x="427" y="4472"/>
                    <a:pt x="1318" y="4620"/>
                  </a:cubicBezTo>
                  <a:cubicBezTo>
                    <a:pt x="1455" y="4643"/>
                    <a:pt x="1594" y="4654"/>
                    <a:pt x="1731" y="4654"/>
                  </a:cubicBezTo>
                  <a:cubicBezTo>
                    <a:pt x="2481" y="4654"/>
                    <a:pt x="3177" y="4338"/>
                    <a:pt x="3303" y="4008"/>
                  </a:cubicBezTo>
                  <a:cubicBezTo>
                    <a:pt x="3451" y="3637"/>
                    <a:pt x="3024" y="2598"/>
                    <a:pt x="2913" y="2171"/>
                  </a:cubicBezTo>
                  <a:cubicBezTo>
                    <a:pt x="2783" y="1763"/>
                    <a:pt x="2505" y="1"/>
                    <a:pt x="2505"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99" name="Google Shape;399;p40"/>
            <p:cNvSpPr/>
            <p:nvPr/>
          </p:nvSpPr>
          <p:spPr>
            <a:xfrm>
              <a:off x="6911415" y="2055389"/>
              <a:ext cx="399954" cy="337762"/>
            </a:xfrm>
            <a:custGeom>
              <a:avLst/>
              <a:gdLst/>
              <a:ahLst/>
              <a:cxnLst/>
              <a:rect l="l" t="t" r="r" b="b"/>
              <a:pathLst>
                <a:path w="9074" h="7663" extrusionOk="0">
                  <a:moveTo>
                    <a:pt x="9074" y="1"/>
                  </a:moveTo>
                  <a:cubicBezTo>
                    <a:pt x="9074" y="1"/>
                    <a:pt x="6328" y="3136"/>
                    <a:pt x="5233" y="4491"/>
                  </a:cubicBezTo>
                  <a:lnTo>
                    <a:pt x="1800" y="3025"/>
                  </a:lnTo>
                  <a:lnTo>
                    <a:pt x="669" y="2543"/>
                  </a:lnTo>
                  <a:lnTo>
                    <a:pt x="1" y="4899"/>
                  </a:lnTo>
                  <a:cubicBezTo>
                    <a:pt x="1" y="4899"/>
                    <a:pt x="390" y="5196"/>
                    <a:pt x="984" y="5623"/>
                  </a:cubicBezTo>
                  <a:cubicBezTo>
                    <a:pt x="2145" y="6435"/>
                    <a:pt x="4121" y="7663"/>
                    <a:pt x="5587" y="7663"/>
                  </a:cubicBezTo>
                  <a:cubicBezTo>
                    <a:pt x="5762" y="7663"/>
                    <a:pt x="5929" y="7645"/>
                    <a:pt x="6086" y="7608"/>
                  </a:cubicBezTo>
                  <a:cubicBezTo>
                    <a:pt x="8202" y="7070"/>
                    <a:pt x="9074" y="5289"/>
                    <a:pt x="9074" y="5289"/>
                  </a:cubicBezTo>
                  <a:lnTo>
                    <a:pt x="9074"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00" name="Google Shape;400;p40"/>
            <p:cNvSpPr/>
            <p:nvPr/>
          </p:nvSpPr>
          <p:spPr>
            <a:xfrm>
              <a:off x="7332594" y="1763703"/>
              <a:ext cx="223294" cy="377960"/>
            </a:xfrm>
            <a:custGeom>
              <a:avLst/>
              <a:gdLst/>
              <a:ahLst/>
              <a:cxnLst/>
              <a:rect l="l" t="t" r="r" b="b"/>
              <a:pathLst>
                <a:path w="5066" h="8575" extrusionOk="0">
                  <a:moveTo>
                    <a:pt x="2108" y="0"/>
                  </a:moveTo>
                  <a:cubicBezTo>
                    <a:pt x="1550" y="0"/>
                    <a:pt x="960" y="78"/>
                    <a:pt x="501" y="329"/>
                  </a:cubicBezTo>
                  <a:cubicBezTo>
                    <a:pt x="167" y="515"/>
                    <a:pt x="0" y="886"/>
                    <a:pt x="37" y="1257"/>
                  </a:cubicBezTo>
                  <a:cubicBezTo>
                    <a:pt x="111" y="1906"/>
                    <a:pt x="93" y="3019"/>
                    <a:pt x="93" y="3465"/>
                  </a:cubicBezTo>
                  <a:cubicBezTo>
                    <a:pt x="93" y="3836"/>
                    <a:pt x="390" y="4207"/>
                    <a:pt x="779" y="4466"/>
                  </a:cubicBezTo>
                  <a:cubicBezTo>
                    <a:pt x="1150" y="4708"/>
                    <a:pt x="1577" y="4856"/>
                    <a:pt x="1948" y="4856"/>
                  </a:cubicBezTo>
                  <a:lnTo>
                    <a:pt x="1948" y="5357"/>
                  </a:lnTo>
                  <a:cubicBezTo>
                    <a:pt x="1781" y="5468"/>
                    <a:pt x="1596" y="5543"/>
                    <a:pt x="1354" y="5580"/>
                  </a:cubicBezTo>
                  <a:cubicBezTo>
                    <a:pt x="1354" y="5580"/>
                    <a:pt x="575" y="6433"/>
                    <a:pt x="520" y="7250"/>
                  </a:cubicBezTo>
                  <a:lnTo>
                    <a:pt x="520" y="7268"/>
                  </a:lnTo>
                  <a:cubicBezTo>
                    <a:pt x="501" y="7565"/>
                    <a:pt x="575" y="7843"/>
                    <a:pt x="835" y="8103"/>
                  </a:cubicBezTo>
                  <a:cubicBezTo>
                    <a:pt x="1161" y="8442"/>
                    <a:pt x="1640" y="8575"/>
                    <a:pt x="2148" y="8575"/>
                  </a:cubicBezTo>
                  <a:cubicBezTo>
                    <a:pt x="3086" y="8575"/>
                    <a:pt x="4123" y="8122"/>
                    <a:pt x="4472" y="7676"/>
                  </a:cubicBezTo>
                  <a:cubicBezTo>
                    <a:pt x="4935" y="7083"/>
                    <a:pt x="5065" y="5932"/>
                    <a:pt x="4806" y="5543"/>
                  </a:cubicBezTo>
                  <a:cubicBezTo>
                    <a:pt x="4768" y="5487"/>
                    <a:pt x="4731" y="5450"/>
                    <a:pt x="4676" y="5431"/>
                  </a:cubicBezTo>
                  <a:cubicBezTo>
                    <a:pt x="4286" y="5264"/>
                    <a:pt x="4045" y="5301"/>
                    <a:pt x="3878" y="5005"/>
                  </a:cubicBezTo>
                  <a:lnTo>
                    <a:pt x="4397" y="2463"/>
                  </a:lnTo>
                  <a:lnTo>
                    <a:pt x="4472" y="2184"/>
                  </a:lnTo>
                  <a:lnTo>
                    <a:pt x="3878" y="218"/>
                  </a:lnTo>
                  <a:cubicBezTo>
                    <a:pt x="3878" y="218"/>
                    <a:pt x="3037" y="0"/>
                    <a:pt x="2108" y="0"/>
                  </a:cubicBezTo>
                  <a:close/>
                </a:path>
              </a:pathLst>
            </a:custGeom>
            <a:solidFill>
              <a:srgbClr val="FFB19F"/>
            </a:solidFill>
            <a:ln>
              <a:noFill/>
            </a:ln>
          </p:spPr>
          <p:txBody>
            <a:bodyPr spcFirstLastPara="1" wrap="square" lIns="121900" tIns="121900" rIns="121900" bIns="121900" anchor="ctr" anchorCtr="0">
              <a:noAutofit/>
            </a:bodyPr>
            <a:lstStyle/>
            <a:p>
              <a:endParaRPr sz="2400"/>
            </a:p>
          </p:txBody>
        </p:sp>
        <p:sp>
          <p:nvSpPr>
            <p:cNvPr id="401" name="Google Shape;401;p40"/>
            <p:cNvSpPr/>
            <p:nvPr/>
          </p:nvSpPr>
          <p:spPr>
            <a:xfrm>
              <a:off x="7355468" y="1835413"/>
              <a:ext cx="188958" cy="247845"/>
            </a:xfrm>
            <a:custGeom>
              <a:avLst/>
              <a:gdLst/>
              <a:ahLst/>
              <a:cxnLst/>
              <a:rect l="l" t="t" r="r" b="b"/>
              <a:pathLst>
                <a:path w="4287" h="5623" extrusionOk="0">
                  <a:moveTo>
                    <a:pt x="3303" y="1"/>
                  </a:moveTo>
                  <a:cubicBezTo>
                    <a:pt x="3303" y="1"/>
                    <a:pt x="3507" y="1337"/>
                    <a:pt x="2524" y="2376"/>
                  </a:cubicBezTo>
                  <a:cubicBezTo>
                    <a:pt x="2133" y="2802"/>
                    <a:pt x="1583" y="2926"/>
                    <a:pt x="1067" y="2926"/>
                  </a:cubicBezTo>
                  <a:cubicBezTo>
                    <a:pt x="776" y="2926"/>
                    <a:pt x="495" y="2886"/>
                    <a:pt x="260" y="2839"/>
                  </a:cubicBezTo>
                  <a:lnTo>
                    <a:pt x="260" y="2839"/>
                  </a:lnTo>
                  <a:cubicBezTo>
                    <a:pt x="631" y="3081"/>
                    <a:pt x="1058" y="3229"/>
                    <a:pt x="1429" y="3229"/>
                  </a:cubicBezTo>
                  <a:lnTo>
                    <a:pt x="1429" y="3730"/>
                  </a:lnTo>
                  <a:cubicBezTo>
                    <a:pt x="1262" y="3841"/>
                    <a:pt x="1077" y="3916"/>
                    <a:pt x="835" y="3953"/>
                  </a:cubicBezTo>
                  <a:cubicBezTo>
                    <a:pt x="835" y="3953"/>
                    <a:pt x="56" y="4806"/>
                    <a:pt x="1" y="5623"/>
                  </a:cubicBezTo>
                  <a:cubicBezTo>
                    <a:pt x="390" y="5418"/>
                    <a:pt x="910" y="5177"/>
                    <a:pt x="1541" y="4862"/>
                  </a:cubicBezTo>
                  <a:cubicBezTo>
                    <a:pt x="2876" y="4212"/>
                    <a:pt x="3804" y="3990"/>
                    <a:pt x="4287" y="3916"/>
                  </a:cubicBezTo>
                  <a:cubicBezTo>
                    <a:pt x="4249" y="3860"/>
                    <a:pt x="4212" y="3823"/>
                    <a:pt x="4157" y="3804"/>
                  </a:cubicBezTo>
                  <a:cubicBezTo>
                    <a:pt x="3767" y="3637"/>
                    <a:pt x="3526" y="3674"/>
                    <a:pt x="3359" y="3378"/>
                  </a:cubicBezTo>
                  <a:lnTo>
                    <a:pt x="3971" y="427"/>
                  </a:lnTo>
                  <a:lnTo>
                    <a:pt x="3303" y="1"/>
                  </a:lnTo>
                  <a:close/>
                </a:path>
              </a:pathLst>
            </a:custGeom>
            <a:solidFill>
              <a:srgbClr val="ED9688"/>
            </a:solidFill>
            <a:ln>
              <a:noFill/>
            </a:ln>
          </p:spPr>
          <p:txBody>
            <a:bodyPr spcFirstLastPara="1" wrap="square" lIns="121900" tIns="121900" rIns="121900" bIns="121900" anchor="ctr" anchorCtr="0">
              <a:noAutofit/>
            </a:bodyPr>
            <a:lstStyle/>
            <a:p>
              <a:endParaRPr sz="2400"/>
            </a:p>
          </p:txBody>
        </p:sp>
        <p:sp>
          <p:nvSpPr>
            <p:cNvPr id="402" name="Google Shape;402;p40"/>
            <p:cNvSpPr/>
            <p:nvPr/>
          </p:nvSpPr>
          <p:spPr>
            <a:xfrm>
              <a:off x="7304782" y="1714648"/>
              <a:ext cx="252737" cy="228010"/>
            </a:xfrm>
            <a:custGeom>
              <a:avLst/>
              <a:gdLst/>
              <a:ahLst/>
              <a:cxnLst/>
              <a:rect l="l" t="t" r="r" b="b"/>
              <a:pathLst>
                <a:path w="5734" h="5173" extrusionOk="0">
                  <a:moveTo>
                    <a:pt x="3061" y="0"/>
                  </a:moveTo>
                  <a:cubicBezTo>
                    <a:pt x="2890" y="0"/>
                    <a:pt x="2705" y="10"/>
                    <a:pt x="2505" y="32"/>
                  </a:cubicBezTo>
                  <a:cubicBezTo>
                    <a:pt x="2134" y="69"/>
                    <a:pt x="1828" y="81"/>
                    <a:pt x="1573" y="81"/>
                  </a:cubicBezTo>
                  <a:cubicBezTo>
                    <a:pt x="991" y="81"/>
                    <a:pt x="677" y="15"/>
                    <a:pt x="484" y="15"/>
                  </a:cubicBezTo>
                  <a:cubicBezTo>
                    <a:pt x="334" y="15"/>
                    <a:pt x="258" y="55"/>
                    <a:pt x="186" y="199"/>
                  </a:cubicBezTo>
                  <a:cubicBezTo>
                    <a:pt x="0" y="607"/>
                    <a:pt x="538" y="1034"/>
                    <a:pt x="538" y="1034"/>
                  </a:cubicBezTo>
                  <a:cubicBezTo>
                    <a:pt x="538" y="1034"/>
                    <a:pt x="260" y="1720"/>
                    <a:pt x="353" y="2314"/>
                  </a:cubicBezTo>
                  <a:cubicBezTo>
                    <a:pt x="446" y="2908"/>
                    <a:pt x="705" y="3093"/>
                    <a:pt x="705" y="3093"/>
                  </a:cubicBezTo>
                  <a:lnTo>
                    <a:pt x="798" y="2073"/>
                  </a:lnTo>
                  <a:cubicBezTo>
                    <a:pt x="798" y="2073"/>
                    <a:pt x="817" y="1646"/>
                    <a:pt x="1893" y="1609"/>
                  </a:cubicBezTo>
                  <a:cubicBezTo>
                    <a:pt x="1914" y="1609"/>
                    <a:pt x="1936" y="1608"/>
                    <a:pt x="1957" y="1608"/>
                  </a:cubicBezTo>
                  <a:cubicBezTo>
                    <a:pt x="2990" y="1608"/>
                    <a:pt x="3936" y="2040"/>
                    <a:pt x="4026" y="2240"/>
                  </a:cubicBezTo>
                  <a:cubicBezTo>
                    <a:pt x="4101" y="2444"/>
                    <a:pt x="3822" y="3167"/>
                    <a:pt x="3822" y="3167"/>
                  </a:cubicBezTo>
                  <a:lnTo>
                    <a:pt x="4156" y="3427"/>
                  </a:lnTo>
                  <a:cubicBezTo>
                    <a:pt x="4277" y="3165"/>
                    <a:pt x="4459" y="3007"/>
                    <a:pt x="4596" y="3007"/>
                  </a:cubicBezTo>
                  <a:cubicBezTo>
                    <a:pt x="4711" y="3007"/>
                    <a:pt x="4796" y="3118"/>
                    <a:pt x="4787" y="3372"/>
                  </a:cubicBezTo>
                  <a:cubicBezTo>
                    <a:pt x="4787" y="3928"/>
                    <a:pt x="4305" y="4355"/>
                    <a:pt x="4305" y="4355"/>
                  </a:cubicBezTo>
                  <a:cubicBezTo>
                    <a:pt x="4305" y="4355"/>
                    <a:pt x="4455" y="5173"/>
                    <a:pt x="4626" y="5173"/>
                  </a:cubicBezTo>
                  <a:cubicBezTo>
                    <a:pt x="4655" y="5173"/>
                    <a:pt x="4684" y="5150"/>
                    <a:pt x="4713" y="5097"/>
                  </a:cubicBezTo>
                  <a:cubicBezTo>
                    <a:pt x="4936" y="4726"/>
                    <a:pt x="5733" y="2203"/>
                    <a:pt x="5566" y="1442"/>
                  </a:cubicBezTo>
                  <a:cubicBezTo>
                    <a:pt x="5399" y="681"/>
                    <a:pt x="4936" y="681"/>
                    <a:pt x="4936" y="681"/>
                  </a:cubicBezTo>
                  <a:cubicBezTo>
                    <a:pt x="4936" y="681"/>
                    <a:pt x="4491" y="0"/>
                    <a:pt x="306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03" name="Google Shape;403;p40"/>
            <p:cNvSpPr/>
            <p:nvPr/>
          </p:nvSpPr>
          <p:spPr>
            <a:xfrm>
              <a:off x="7256520" y="2001442"/>
              <a:ext cx="390125" cy="539766"/>
            </a:xfrm>
            <a:custGeom>
              <a:avLst/>
              <a:gdLst/>
              <a:ahLst/>
              <a:cxnLst/>
              <a:rect l="l" t="t" r="r" b="b"/>
              <a:pathLst>
                <a:path w="8851" h="12246" extrusionOk="0">
                  <a:moveTo>
                    <a:pt x="6290" y="0"/>
                  </a:moveTo>
                  <a:lnTo>
                    <a:pt x="3080" y="186"/>
                  </a:lnTo>
                  <a:lnTo>
                    <a:pt x="1986" y="798"/>
                  </a:lnTo>
                  <a:lnTo>
                    <a:pt x="1244" y="1225"/>
                  </a:lnTo>
                  <a:cubicBezTo>
                    <a:pt x="1" y="3099"/>
                    <a:pt x="650" y="12246"/>
                    <a:pt x="650" y="12246"/>
                  </a:cubicBezTo>
                  <a:lnTo>
                    <a:pt x="7533" y="12246"/>
                  </a:lnTo>
                  <a:lnTo>
                    <a:pt x="8851" y="1373"/>
                  </a:lnTo>
                  <a:cubicBezTo>
                    <a:pt x="7682" y="705"/>
                    <a:pt x="6290" y="0"/>
                    <a:pt x="629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4" name="Google Shape;404;p40"/>
            <p:cNvSpPr/>
            <p:nvPr/>
          </p:nvSpPr>
          <p:spPr>
            <a:xfrm>
              <a:off x="7302314" y="2001442"/>
              <a:ext cx="344329" cy="539766"/>
            </a:xfrm>
            <a:custGeom>
              <a:avLst/>
              <a:gdLst/>
              <a:ahLst/>
              <a:cxnLst/>
              <a:rect l="l" t="t" r="r" b="b"/>
              <a:pathLst>
                <a:path w="7812" h="12246" extrusionOk="0">
                  <a:moveTo>
                    <a:pt x="5251" y="0"/>
                  </a:moveTo>
                  <a:lnTo>
                    <a:pt x="2041" y="186"/>
                  </a:lnTo>
                  <a:lnTo>
                    <a:pt x="947" y="798"/>
                  </a:lnTo>
                  <a:cubicBezTo>
                    <a:pt x="2134" y="1726"/>
                    <a:pt x="3767" y="3470"/>
                    <a:pt x="4287" y="6327"/>
                  </a:cubicBezTo>
                  <a:cubicBezTo>
                    <a:pt x="4899" y="9704"/>
                    <a:pt x="1726" y="11504"/>
                    <a:pt x="1" y="12246"/>
                  </a:cubicBezTo>
                  <a:lnTo>
                    <a:pt x="6494" y="12246"/>
                  </a:lnTo>
                  <a:lnTo>
                    <a:pt x="7812" y="1373"/>
                  </a:lnTo>
                  <a:cubicBezTo>
                    <a:pt x="6643" y="705"/>
                    <a:pt x="5251" y="0"/>
                    <a:pt x="5251" y="0"/>
                  </a:cubicBezTo>
                  <a:close/>
                </a:path>
              </a:pathLst>
            </a:custGeom>
            <a:solidFill>
              <a:srgbClr val="121212">
                <a:alpha val="8039"/>
              </a:srgbClr>
            </a:solidFill>
            <a:ln>
              <a:noFill/>
            </a:ln>
          </p:spPr>
          <p:txBody>
            <a:bodyPr spcFirstLastPara="1" wrap="square" lIns="121900" tIns="121900" rIns="121900" bIns="121900" anchor="ctr" anchorCtr="0">
              <a:noAutofit/>
            </a:bodyPr>
            <a:lstStyle/>
            <a:p>
              <a:endParaRPr sz="2400"/>
            </a:p>
          </p:txBody>
        </p:sp>
        <p:sp>
          <p:nvSpPr>
            <p:cNvPr id="405" name="Google Shape;405;p40"/>
            <p:cNvSpPr/>
            <p:nvPr/>
          </p:nvSpPr>
          <p:spPr>
            <a:xfrm>
              <a:off x="7431541" y="1965433"/>
              <a:ext cx="102258" cy="109663"/>
            </a:xfrm>
            <a:custGeom>
              <a:avLst/>
              <a:gdLst/>
              <a:ahLst/>
              <a:cxnLst/>
              <a:rect l="l" t="t" r="r" b="b"/>
              <a:pathLst>
                <a:path w="2320" h="2488" extrusionOk="0">
                  <a:moveTo>
                    <a:pt x="1855" y="1"/>
                  </a:moveTo>
                  <a:lnTo>
                    <a:pt x="0" y="1077"/>
                  </a:lnTo>
                  <a:lnTo>
                    <a:pt x="724" y="2487"/>
                  </a:lnTo>
                  <a:lnTo>
                    <a:pt x="2319" y="817"/>
                  </a:lnTo>
                  <a:lnTo>
                    <a:pt x="185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6" name="Google Shape;406;p40"/>
            <p:cNvSpPr/>
            <p:nvPr/>
          </p:nvSpPr>
          <p:spPr>
            <a:xfrm>
              <a:off x="7392271" y="1980154"/>
              <a:ext cx="39317" cy="81851"/>
            </a:xfrm>
            <a:custGeom>
              <a:avLst/>
              <a:gdLst/>
              <a:ahLst/>
              <a:cxnLst/>
              <a:rect l="l" t="t" r="r" b="b"/>
              <a:pathLst>
                <a:path w="892" h="1857" extrusionOk="0">
                  <a:moveTo>
                    <a:pt x="594" y="1"/>
                  </a:moveTo>
                  <a:lnTo>
                    <a:pt x="0" y="669"/>
                  </a:lnTo>
                  <a:lnTo>
                    <a:pt x="149" y="1856"/>
                  </a:lnTo>
                  <a:lnTo>
                    <a:pt x="891" y="743"/>
                  </a:lnTo>
                  <a:lnTo>
                    <a:pt x="59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7" name="Google Shape;407;p40"/>
            <p:cNvSpPr/>
            <p:nvPr/>
          </p:nvSpPr>
          <p:spPr>
            <a:xfrm>
              <a:off x="7447056" y="2061956"/>
              <a:ext cx="314092" cy="436758"/>
            </a:xfrm>
            <a:custGeom>
              <a:avLst/>
              <a:gdLst/>
              <a:ahLst/>
              <a:cxnLst/>
              <a:rect l="l" t="t" r="r" b="b"/>
              <a:pathLst>
                <a:path w="7126" h="9909" extrusionOk="0">
                  <a:moveTo>
                    <a:pt x="4528" y="0"/>
                  </a:moveTo>
                  <a:cubicBezTo>
                    <a:pt x="4528" y="0"/>
                    <a:pt x="3322" y="650"/>
                    <a:pt x="3285" y="2208"/>
                  </a:cubicBezTo>
                  <a:cubicBezTo>
                    <a:pt x="3248" y="3785"/>
                    <a:pt x="3971" y="7236"/>
                    <a:pt x="3971" y="7236"/>
                  </a:cubicBezTo>
                  <a:lnTo>
                    <a:pt x="984" y="7756"/>
                  </a:lnTo>
                  <a:lnTo>
                    <a:pt x="1" y="7941"/>
                  </a:lnTo>
                  <a:lnTo>
                    <a:pt x="75" y="9722"/>
                  </a:lnTo>
                  <a:cubicBezTo>
                    <a:pt x="75" y="9722"/>
                    <a:pt x="520" y="9797"/>
                    <a:pt x="1188" y="9852"/>
                  </a:cubicBezTo>
                  <a:cubicBezTo>
                    <a:pt x="1595" y="9884"/>
                    <a:pt x="2081" y="9908"/>
                    <a:pt x="2596" y="9908"/>
                  </a:cubicBezTo>
                  <a:cubicBezTo>
                    <a:pt x="3303" y="9908"/>
                    <a:pt x="4064" y="9862"/>
                    <a:pt x="4750" y="9722"/>
                  </a:cubicBezTo>
                  <a:cubicBezTo>
                    <a:pt x="6773" y="9296"/>
                    <a:pt x="7125" y="8108"/>
                    <a:pt x="6624" y="5325"/>
                  </a:cubicBezTo>
                  <a:cubicBezTo>
                    <a:pt x="6142" y="2523"/>
                    <a:pt x="4528" y="0"/>
                    <a:pt x="4528"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08" name="Google Shape;408;p40"/>
            <p:cNvSpPr/>
            <p:nvPr/>
          </p:nvSpPr>
          <p:spPr>
            <a:xfrm>
              <a:off x="6730708" y="2030531"/>
              <a:ext cx="162776" cy="210864"/>
            </a:xfrm>
            <a:custGeom>
              <a:avLst/>
              <a:gdLst/>
              <a:ahLst/>
              <a:cxnLst/>
              <a:rect l="l" t="t" r="r" b="b"/>
              <a:pathLst>
                <a:path w="3693" h="4784" extrusionOk="0">
                  <a:moveTo>
                    <a:pt x="1349" y="0"/>
                  </a:moveTo>
                  <a:cubicBezTo>
                    <a:pt x="1197" y="0"/>
                    <a:pt x="1068" y="91"/>
                    <a:pt x="1021" y="249"/>
                  </a:cubicBezTo>
                  <a:lnTo>
                    <a:pt x="56" y="3904"/>
                  </a:lnTo>
                  <a:cubicBezTo>
                    <a:pt x="0" y="4090"/>
                    <a:pt x="130" y="4276"/>
                    <a:pt x="297" y="4313"/>
                  </a:cubicBezTo>
                  <a:lnTo>
                    <a:pt x="2357" y="4776"/>
                  </a:lnTo>
                  <a:cubicBezTo>
                    <a:pt x="2378" y="4781"/>
                    <a:pt x="2401" y="4784"/>
                    <a:pt x="2423" y="4784"/>
                  </a:cubicBezTo>
                  <a:cubicBezTo>
                    <a:pt x="2569" y="4784"/>
                    <a:pt x="2714" y="4680"/>
                    <a:pt x="2746" y="4535"/>
                  </a:cubicBezTo>
                  <a:lnTo>
                    <a:pt x="3655" y="899"/>
                  </a:lnTo>
                  <a:cubicBezTo>
                    <a:pt x="3693" y="713"/>
                    <a:pt x="3581" y="528"/>
                    <a:pt x="3414" y="491"/>
                  </a:cubicBezTo>
                  <a:lnTo>
                    <a:pt x="1429" y="8"/>
                  </a:lnTo>
                  <a:cubicBezTo>
                    <a:pt x="1402" y="3"/>
                    <a:pt x="1375" y="0"/>
                    <a:pt x="134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9" name="Google Shape;409;p40"/>
            <p:cNvSpPr/>
            <p:nvPr/>
          </p:nvSpPr>
          <p:spPr>
            <a:xfrm>
              <a:off x="6848476" y="2079894"/>
              <a:ext cx="94060" cy="172649"/>
            </a:xfrm>
            <a:custGeom>
              <a:avLst/>
              <a:gdLst/>
              <a:ahLst/>
              <a:cxnLst/>
              <a:rect l="l" t="t" r="r" b="b"/>
              <a:pathLst>
                <a:path w="2134" h="3917" extrusionOk="0">
                  <a:moveTo>
                    <a:pt x="485" y="0"/>
                  </a:moveTo>
                  <a:cubicBezTo>
                    <a:pt x="195" y="0"/>
                    <a:pt x="449" y="1006"/>
                    <a:pt x="631" y="1133"/>
                  </a:cubicBezTo>
                  <a:lnTo>
                    <a:pt x="0" y="3267"/>
                  </a:lnTo>
                  <a:cubicBezTo>
                    <a:pt x="0" y="3267"/>
                    <a:pt x="278" y="3452"/>
                    <a:pt x="668" y="3452"/>
                  </a:cubicBezTo>
                  <a:lnTo>
                    <a:pt x="1559" y="3916"/>
                  </a:lnTo>
                  <a:lnTo>
                    <a:pt x="2134" y="2265"/>
                  </a:lnTo>
                  <a:lnTo>
                    <a:pt x="1651" y="1894"/>
                  </a:lnTo>
                  <a:cubicBezTo>
                    <a:pt x="1651" y="1894"/>
                    <a:pt x="1429" y="1040"/>
                    <a:pt x="1113" y="744"/>
                  </a:cubicBezTo>
                  <a:cubicBezTo>
                    <a:pt x="816" y="447"/>
                    <a:pt x="816" y="38"/>
                    <a:pt x="501" y="1"/>
                  </a:cubicBezTo>
                  <a:cubicBezTo>
                    <a:pt x="496" y="1"/>
                    <a:pt x="490" y="0"/>
                    <a:pt x="485" y="0"/>
                  </a:cubicBezTo>
                  <a:close/>
                </a:path>
              </a:pathLst>
            </a:custGeom>
            <a:solidFill>
              <a:srgbClr val="FFB19F"/>
            </a:solidFill>
            <a:ln>
              <a:noFill/>
            </a:ln>
          </p:spPr>
          <p:txBody>
            <a:bodyPr spcFirstLastPara="1" wrap="square" lIns="121900" tIns="121900" rIns="121900" bIns="121900" anchor="ctr" anchorCtr="0">
              <a:noAutofit/>
            </a:bodyPr>
            <a:lstStyle/>
            <a:p>
              <a:endParaRPr sz="2400"/>
            </a:p>
          </p:txBody>
        </p:sp>
        <p:sp>
          <p:nvSpPr>
            <p:cNvPr id="410" name="Google Shape;410;p40"/>
            <p:cNvSpPr/>
            <p:nvPr/>
          </p:nvSpPr>
          <p:spPr>
            <a:xfrm>
              <a:off x="7217250" y="2541135"/>
              <a:ext cx="503843" cy="1037835"/>
            </a:xfrm>
            <a:custGeom>
              <a:avLst/>
              <a:gdLst/>
              <a:ahLst/>
              <a:cxnLst/>
              <a:rect l="l" t="t" r="r" b="b"/>
              <a:pathLst>
                <a:path w="11431" h="23546" extrusionOk="0">
                  <a:moveTo>
                    <a:pt x="1541" y="1"/>
                  </a:moveTo>
                  <a:cubicBezTo>
                    <a:pt x="1541" y="1"/>
                    <a:pt x="1504" y="186"/>
                    <a:pt x="1448" y="520"/>
                  </a:cubicBezTo>
                  <a:cubicBezTo>
                    <a:pt x="1430" y="594"/>
                    <a:pt x="1430" y="669"/>
                    <a:pt x="1411" y="761"/>
                  </a:cubicBezTo>
                  <a:cubicBezTo>
                    <a:pt x="1096" y="2673"/>
                    <a:pt x="316" y="7756"/>
                    <a:pt x="149" y="11467"/>
                  </a:cubicBezTo>
                  <a:cubicBezTo>
                    <a:pt x="131" y="11727"/>
                    <a:pt x="131" y="12005"/>
                    <a:pt x="112" y="12302"/>
                  </a:cubicBezTo>
                  <a:cubicBezTo>
                    <a:pt x="1" y="16940"/>
                    <a:pt x="335" y="23546"/>
                    <a:pt x="335" y="23546"/>
                  </a:cubicBezTo>
                  <a:lnTo>
                    <a:pt x="3712" y="23546"/>
                  </a:lnTo>
                  <a:lnTo>
                    <a:pt x="3712" y="23156"/>
                  </a:lnTo>
                  <a:lnTo>
                    <a:pt x="3730" y="12042"/>
                  </a:lnTo>
                  <a:lnTo>
                    <a:pt x="4528" y="6235"/>
                  </a:lnTo>
                  <a:lnTo>
                    <a:pt x="4899" y="5845"/>
                  </a:lnTo>
                  <a:cubicBezTo>
                    <a:pt x="4899" y="5845"/>
                    <a:pt x="5975" y="12061"/>
                    <a:pt x="6439" y="14584"/>
                  </a:cubicBezTo>
                  <a:cubicBezTo>
                    <a:pt x="6903" y="17089"/>
                    <a:pt x="8146" y="23546"/>
                    <a:pt x="8146" y="23546"/>
                  </a:cubicBezTo>
                  <a:lnTo>
                    <a:pt x="11430" y="23546"/>
                  </a:lnTo>
                  <a:lnTo>
                    <a:pt x="9630" y="12321"/>
                  </a:lnTo>
                  <a:lnTo>
                    <a:pt x="8443" y="761"/>
                  </a:lnTo>
                  <a:lnTo>
                    <a:pt x="8369"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40"/>
            <p:cNvSpPr/>
            <p:nvPr/>
          </p:nvSpPr>
          <p:spPr>
            <a:xfrm>
              <a:off x="7287858" y="2384494"/>
              <a:ext cx="162512" cy="101068"/>
            </a:xfrm>
            <a:custGeom>
              <a:avLst/>
              <a:gdLst/>
              <a:ahLst/>
              <a:cxnLst/>
              <a:rect l="l" t="t" r="r" b="b"/>
              <a:pathLst>
                <a:path w="3687" h="2293" extrusionOk="0">
                  <a:moveTo>
                    <a:pt x="1595" y="1"/>
                  </a:moveTo>
                  <a:cubicBezTo>
                    <a:pt x="1076" y="1"/>
                    <a:pt x="93" y="206"/>
                    <a:pt x="32" y="512"/>
                  </a:cubicBezTo>
                  <a:cubicBezTo>
                    <a:pt x="1" y="636"/>
                    <a:pt x="73" y="677"/>
                    <a:pt x="183" y="677"/>
                  </a:cubicBezTo>
                  <a:cubicBezTo>
                    <a:pt x="403" y="677"/>
                    <a:pt x="774" y="512"/>
                    <a:pt x="774" y="512"/>
                  </a:cubicBezTo>
                  <a:lnTo>
                    <a:pt x="1535" y="512"/>
                  </a:lnTo>
                  <a:cubicBezTo>
                    <a:pt x="1535" y="512"/>
                    <a:pt x="663" y="957"/>
                    <a:pt x="644" y="1236"/>
                  </a:cubicBezTo>
                  <a:cubicBezTo>
                    <a:pt x="611" y="1463"/>
                    <a:pt x="877" y="1477"/>
                    <a:pt x="944" y="1477"/>
                  </a:cubicBezTo>
                  <a:cubicBezTo>
                    <a:pt x="954" y="1477"/>
                    <a:pt x="959" y="1477"/>
                    <a:pt x="959" y="1477"/>
                  </a:cubicBezTo>
                  <a:lnTo>
                    <a:pt x="959" y="1477"/>
                  </a:lnTo>
                  <a:cubicBezTo>
                    <a:pt x="959" y="1477"/>
                    <a:pt x="885" y="1662"/>
                    <a:pt x="996" y="1829"/>
                  </a:cubicBezTo>
                  <a:cubicBezTo>
                    <a:pt x="1047" y="1895"/>
                    <a:pt x="1118" y="1914"/>
                    <a:pt x="1185" y="1914"/>
                  </a:cubicBezTo>
                  <a:cubicBezTo>
                    <a:pt x="1290" y="1914"/>
                    <a:pt x="1386" y="1866"/>
                    <a:pt x="1386" y="1866"/>
                  </a:cubicBezTo>
                  <a:cubicBezTo>
                    <a:pt x="1386" y="1866"/>
                    <a:pt x="1386" y="2108"/>
                    <a:pt x="1535" y="2200"/>
                  </a:cubicBezTo>
                  <a:cubicBezTo>
                    <a:pt x="1613" y="2244"/>
                    <a:pt x="1750" y="2263"/>
                    <a:pt x="1881" y="2263"/>
                  </a:cubicBezTo>
                  <a:cubicBezTo>
                    <a:pt x="2026" y="2263"/>
                    <a:pt x="2163" y="2239"/>
                    <a:pt x="2203" y="2200"/>
                  </a:cubicBezTo>
                  <a:cubicBezTo>
                    <a:pt x="2258" y="2108"/>
                    <a:pt x="2240" y="2033"/>
                    <a:pt x="2240" y="2033"/>
                  </a:cubicBezTo>
                  <a:lnTo>
                    <a:pt x="2240" y="2033"/>
                  </a:lnTo>
                  <a:cubicBezTo>
                    <a:pt x="2240" y="2033"/>
                    <a:pt x="2444" y="2182"/>
                    <a:pt x="2741" y="2275"/>
                  </a:cubicBezTo>
                  <a:cubicBezTo>
                    <a:pt x="2790" y="2287"/>
                    <a:pt x="2849" y="2292"/>
                    <a:pt x="2914" y="2292"/>
                  </a:cubicBezTo>
                  <a:cubicBezTo>
                    <a:pt x="3236" y="2292"/>
                    <a:pt x="3687" y="2163"/>
                    <a:pt x="3687" y="2163"/>
                  </a:cubicBezTo>
                  <a:lnTo>
                    <a:pt x="3687" y="772"/>
                  </a:lnTo>
                  <a:cubicBezTo>
                    <a:pt x="3687" y="772"/>
                    <a:pt x="2147" y="159"/>
                    <a:pt x="1850" y="30"/>
                  </a:cubicBezTo>
                  <a:cubicBezTo>
                    <a:pt x="1795" y="10"/>
                    <a:pt x="1705" y="1"/>
                    <a:pt x="1595" y="1"/>
                  </a:cubicBezTo>
                  <a:close/>
                </a:path>
              </a:pathLst>
            </a:custGeom>
            <a:solidFill>
              <a:srgbClr val="ED9688"/>
            </a:solidFill>
            <a:ln>
              <a:noFill/>
            </a:ln>
          </p:spPr>
          <p:txBody>
            <a:bodyPr spcFirstLastPara="1" wrap="square" lIns="121900" tIns="121900" rIns="121900" bIns="121900" anchor="ctr" anchorCtr="0">
              <a:noAutofit/>
            </a:bodyPr>
            <a:lstStyle/>
            <a:p>
              <a:endParaRPr sz="2400"/>
            </a:p>
          </p:txBody>
        </p:sp>
        <p:sp>
          <p:nvSpPr>
            <p:cNvPr id="412" name="Google Shape;412;p40"/>
            <p:cNvSpPr/>
            <p:nvPr/>
          </p:nvSpPr>
          <p:spPr>
            <a:xfrm>
              <a:off x="7281070" y="2541135"/>
              <a:ext cx="440020" cy="1037835"/>
            </a:xfrm>
            <a:custGeom>
              <a:avLst/>
              <a:gdLst/>
              <a:ahLst/>
              <a:cxnLst/>
              <a:rect l="l" t="t" r="r" b="b"/>
              <a:pathLst>
                <a:path w="9983" h="23546" extrusionOk="0">
                  <a:moveTo>
                    <a:pt x="93" y="1"/>
                  </a:moveTo>
                  <a:cubicBezTo>
                    <a:pt x="93" y="1"/>
                    <a:pt x="56" y="186"/>
                    <a:pt x="0" y="520"/>
                  </a:cubicBezTo>
                  <a:cubicBezTo>
                    <a:pt x="1466" y="873"/>
                    <a:pt x="3284" y="1800"/>
                    <a:pt x="4564" y="4101"/>
                  </a:cubicBezTo>
                  <a:cubicBezTo>
                    <a:pt x="6865" y="8220"/>
                    <a:pt x="8702" y="21004"/>
                    <a:pt x="9036" y="23546"/>
                  </a:cubicBezTo>
                  <a:lnTo>
                    <a:pt x="9982" y="23546"/>
                  </a:lnTo>
                  <a:lnTo>
                    <a:pt x="8182" y="12321"/>
                  </a:lnTo>
                  <a:lnTo>
                    <a:pt x="6995" y="761"/>
                  </a:lnTo>
                  <a:lnTo>
                    <a:pt x="6921" y="1"/>
                  </a:lnTo>
                  <a:close/>
                </a:path>
              </a:pathLst>
            </a:custGeom>
            <a:solidFill>
              <a:srgbClr val="121212">
                <a:alpha val="8039"/>
              </a:srgbClr>
            </a:solidFill>
            <a:ln>
              <a:noFill/>
            </a:ln>
          </p:spPr>
          <p:txBody>
            <a:bodyPr spcFirstLastPara="1" wrap="square" lIns="121900" tIns="121900" rIns="121900" bIns="121900" anchor="ctr" anchorCtr="0">
              <a:noAutofit/>
            </a:bodyPr>
            <a:lstStyle/>
            <a:p>
              <a:endParaRPr sz="2400"/>
            </a:p>
          </p:txBody>
        </p:sp>
        <p:sp>
          <p:nvSpPr>
            <p:cNvPr id="413" name="Google Shape;413;p40"/>
            <p:cNvSpPr/>
            <p:nvPr/>
          </p:nvSpPr>
          <p:spPr>
            <a:xfrm>
              <a:off x="7279439" y="2541135"/>
              <a:ext cx="309949" cy="33587"/>
            </a:xfrm>
            <a:custGeom>
              <a:avLst/>
              <a:gdLst/>
              <a:ahLst/>
              <a:cxnLst/>
              <a:rect l="l" t="t" r="r" b="b"/>
              <a:pathLst>
                <a:path w="7032" h="762" extrusionOk="0">
                  <a:moveTo>
                    <a:pt x="130" y="1"/>
                  </a:moveTo>
                  <a:cubicBezTo>
                    <a:pt x="130" y="1"/>
                    <a:pt x="74" y="279"/>
                    <a:pt x="0" y="761"/>
                  </a:cubicBezTo>
                  <a:lnTo>
                    <a:pt x="7032" y="761"/>
                  </a:lnTo>
                  <a:lnTo>
                    <a:pt x="6958"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14" name="Google Shape;414;p40"/>
            <p:cNvSpPr/>
            <p:nvPr/>
          </p:nvSpPr>
          <p:spPr>
            <a:xfrm>
              <a:off x="7217250" y="3083297"/>
              <a:ext cx="163614" cy="495645"/>
            </a:xfrm>
            <a:custGeom>
              <a:avLst/>
              <a:gdLst/>
              <a:ahLst/>
              <a:cxnLst/>
              <a:rect l="l" t="t" r="r" b="b"/>
              <a:pathLst>
                <a:path w="3712" h="11245" extrusionOk="0">
                  <a:moveTo>
                    <a:pt x="112" y="1"/>
                  </a:moveTo>
                  <a:cubicBezTo>
                    <a:pt x="1" y="4639"/>
                    <a:pt x="335" y="11245"/>
                    <a:pt x="335" y="11245"/>
                  </a:cubicBezTo>
                  <a:lnTo>
                    <a:pt x="3712" y="11245"/>
                  </a:lnTo>
                  <a:lnTo>
                    <a:pt x="3712" y="10855"/>
                  </a:lnTo>
                  <a:cubicBezTo>
                    <a:pt x="2060" y="8220"/>
                    <a:pt x="892" y="3879"/>
                    <a:pt x="112" y="1"/>
                  </a:cubicBezTo>
                  <a:close/>
                </a:path>
              </a:pathLst>
            </a:custGeom>
            <a:solidFill>
              <a:srgbClr val="121212">
                <a:alpha val="8039"/>
              </a:srgbClr>
            </a:solidFill>
            <a:ln>
              <a:noFill/>
            </a:ln>
          </p:spPr>
          <p:txBody>
            <a:bodyPr spcFirstLastPara="1" wrap="square" lIns="121900" tIns="121900" rIns="121900" bIns="121900" anchor="ctr" anchorCtr="0">
              <a:noAutofit/>
            </a:bodyPr>
            <a:lstStyle/>
            <a:p>
              <a:endParaRPr sz="2400"/>
            </a:p>
          </p:txBody>
        </p:sp>
        <p:sp>
          <p:nvSpPr>
            <p:cNvPr id="415" name="Google Shape;415;p40"/>
            <p:cNvSpPr/>
            <p:nvPr/>
          </p:nvSpPr>
          <p:spPr>
            <a:xfrm>
              <a:off x="7447056" y="2403755"/>
              <a:ext cx="52407" cy="92473"/>
            </a:xfrm>
            <a:custGeom>
              <a:avLst/>
              <a:gdLst/>
              <a:ahLst/>
              <a:cxnLst/>
              <a:rect l="l" t="t" r="r" b="b"/>
              <a:pathLst>
                <a:path w="1189" h="2098" extrusionOk="0">
                  <a:moveTo>
                    <a:pt x="984" y="1"/>
                  </a:moveTo>
                  <a:lnTo>
                    <a:pt x="1" y="186"/>
                  </a:lnTo>
                  <a:lnTo>
                    <a:pt x="75" y="1967"/>
                  </a:lnTo>
                  <a:cubicBezTo>
                    <a:pt x="75" y="1967"/>
                    <a:pt x="520" y="2042"/>
                    <a:pt x="1188" y="2097"/>
                  </a:cubicBezTo>
                  <a:lnTo>
                    <a:pt x="98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6" name="Google Shape;416;p40"/>
            <p:cNvSpPr/>
            <p:nvPr/>
          </p:nvSpPr>
          <p:spPr>
            <a:xfrm>
              <a:off x="6911415" y="2167427"/>
              <a:ext cx="79383" cy="135801"/>
            </a:xfrm>
            <a:custGeom>
              <a:avLst/>
              <a:gdLst/>
              <a:ahLst/>
              <a:cxnLst/>
              <a:rect l="l" t="t" r="r" b="b"/>
              <a:pathLst>
                <a:path w="1801" h="3081" extrusionOk="0">
                  <a:moveTo>
                    <a:pt x="669" y="1"/>
                  </a:moveTo>
                  <a:lnTo>
                    <a:pt x="1" y="2357"/>
                  </a:lnTo>
                  <a:cubicBezTo>
                    <a:pt x="1" y="2357"/>
                    <a:pt x="390" y="2654"/>
                    <a:pt x="984" y="3081"/>
                  </a:cubicBezTo>
                  <a:lnTo>
                    <a:pt x="1800" y="483"/>
                  </a:lnTo>
                  <a:lnTo>
                    <a:pt x="669"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17" name="Google Shape;417;p40"/>
          <p:cNvGrpSpPr/>
          <p:nvPr/>
        </p:nvGrpSpPr>
        <p:grpSpPr>
          <a:xfrm>
            <a:off x="8556052" y="1748077"/>
            <a:ext cx="480909" cy="688952"/>
            <a:chOff x="6417039" y="1311058"/>
            <a:chExt cx="360682" cy="516714"/>
          </a:xfrm>
          <a:solidFill>
            <a:srgbClr val="B7F3ED"/>
          </a:solidFill>
        </p:grpSpPr>
        <p:sp>
          <p:nvSpPr>
            <p:cNvPr id="418" name="Google Shape;418;p40"/>
            <p:cNvSpPr/>
            <p:nvPr/>
          </p:nvSpPr>
          <p:spPr>
            <a:xfrm>
              <a:off x="6417039" y="1311058"/>
              <a:ext cx="360682" cy="516714"/>
            </a:xfrm>
            <a:custGeom>
              <a:avLst/>
              <a:gdLst/>
              <a:ahLst/>
              <a:cxnLst/>
              <a:rect l="l" t="t" r="r" b="b"/>
              <a:pathLst>
                <a:path w="8183" h="11723" extrusionOk="0">
                  <a:moveTo>
                    <a:pt x="4085" y="1"/>
                  </a:moveTo>
                  <a:cubicBezTo>
                    <a:pt x="2988" y="1"/>
                    <a:pt x="1893" y="414"/>
                    <a:pt x="1076" y="1239"/>
                  </a:cubicBezTo>
                  <a:cubicBezTo>
                    <a:pt x="446" y="1870"/>
                    <a:pt x="0" y="2724"/>
                    <a:pt x="56" y="3855"/>
                  </a:cubicBezTo>
                  <a:cubicBezTo>
                    <a:pt x="279" y="7177"/>
                    <a:pt x="4082" y="11722"/>
                    <a:pt x="4082" y="11722"/>
                  </a:cubicBezTo>
                  <a:cubicBezTo>
                    <a:pt x="4082" y="11722"/>
                    <a:pt x="7886" y="7177"/>
                    <a:pt x="8108" y="3855"/>
                  </a:cubicBezTo>
                  <a:cubicBezTo>
                    <a:pt x="8183" y="2724"/>
                    <a:pt x="7719" y="1870"/>
                    <a:pt x="7106" y="1239"/>
                  </a:cubicBezTo>
                  <a:cubicBezTo>
                    <a:pt x="6281" y="414"/>
                    <a:pt x="5182" y="1"/>
                    <a:pt x="4085" y="1"/>
                  </a:cubicBezTo>
                  <a:close/>
                </a:path>
              </a:pathLst>
            </a:custGeom>
            <a:grpFill/>
            <a:ln>
              <a:noFill/>
            </a:ln>
          </p:spPr>
          <p:txBody>
            <a:bodyPr spcFirstLastPara="1" wrap="square" lIns="121900" tIns="121900" rIns="121900" bIns="121900" anchor="ctr" anchorCtr="0">
              <a:noAutofit/>
            </a:bodyPr>
            <a:lstStyle/>
            <a:p>
              <a:endParaRPr sz="2400"/>
            </a:p>
          </p:txBody>
        </p:sp>
        <p:sp>
          <p:nvSpPr>
            <p:cNvPr id="419" name="Google Shape;419;p40"/>
            <p:cNvSpPr/>
            <p:nvPr/>
          </p:nvSpPr>
          <p:spPr>
            <a:xfrm>
              <a:off x="6498798" y="1380388"/>
              <a:ext cx="189795" cy="188958"/>
            </a:xfrm>
            <a:custGeom>
              <a:avLst/>
              <a:gdLst/>
              <a:ahLst/>
              <a:cxnLst/>
              <a:rect l="l" t="t" r="r" b="b"/>
              <a:pathLst>
                <a:path w="4306" h="4287" extrusionOk="0">
                  <a:moveTo>
                    <a:pt x="2153" y="0"/>
                  </a:moveTo>
                  <a:cubicBezTo>
                    <a:pt x="966" y="0"/>
                    <a:pt x="1" y="965"/>
                    <a:pt x="1" y="2153"/>
                  </a:cubicBezTo>
                  <a:cubicBezTo>
                    <a:pt x="1" y="3321"/>
                    <a:pt x="966" y="4286"/>
                    <a:pt x="2153" y="4286"/>
                  </a:cubicBezTo>
                  <a:cubicBezTo>
                    <a:pt x="3340" y="4286"/>
                    <a:pt x="4305" y="3321"/>
                    <a:pt x="4305" y="2153"/>
                  </a:cubicBezTo>
                  <a:cubicBezTo>
                    <a:pt x="4305" y="965"/>
                    <a:pt x="3340" y="0"/>
                    <a:pt x="2153" y="0"/>
                  </a:cubicBezTo>
                  <a:close/>
                </a:path>
              </a:pathLst>
            </a:custGeom>
            <a:grpFill/>
            <a:ln>
              <a:noFill/>
            </a:ln>
          </p:spPr>
          <p:txBody>
            <a:bodyPr spcFirstLastPara="1" wrap="square" lIns="121900" tIns="121900" rIns="121900" bIns="121900" anchor="ctr" anchorCtr="0">
              <a:noAutofit/>
            </a:bodyPr>
            <a:lstStyle/>
            <a:p>
              <a:endParaRPr sz="2400"/>
            </a:p>
          </p:txBody>
        </p:sp>
      </p:grpSp>
      <p:cxnSp>
        <p:nvCxnSpPr>
          <p:cNvPr id="431" name="Google Shape;431;p40"/>
          <p:cNvCxnSpPr/>
          <p:nvPr/>
        </p:nvCxnSpPr>
        <p:spPr>
          <a:xfrm rot="10800000" flipH="1">
            <a:off x="3398155" y="1437877"/>
            <a:ext cx="1387600" cy="800"/>
          </a:xfrm>
          <a:prstGeom prst="straightConnector1">
            <a:avLst/>
          </a:prstGeom>
          <a:noFill/>
          <a:ln w="19050" cap="flat" cmpd="sng">
            <a:solidFill>
              <a:srgbClr val="FFC000"/>
            </a:solidFill>
            <a:prstDash val="solid"/>
            <a:round/>
            <a:headEnd type="none" w="med" len="med"/>
            <a:tailEnd type="none" w="med" len="med"/>
          </a:ln>
        </p:spPr>
      </p:cxnSp>
      <p:pic>
        <p:nvPicPr>
          <p:cNvPr id="2" name="Picture 1"/>
          <p:cNvPicPr>
            <a:picLocks noChangeAspect="1"/>
          </p:cNvPicPr>
          <p:nvPr/>
        </p:nvPicPr>
        <p: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110000"/>
                    </a14:imgEffect>
                  </a14:imgLayer>
                </a14:imgProps>
              </a:ext>
              <a:ext uri="{28A0092B-C50C-407E-A947-70E740481C1C}">
                <a14:useLocalDpi xmlns:a14="http://schemas.microsoft.com/office/drawing/2010/main" val="0"/>
              </a:ext>
            </a:extLst>
          </a:blip>
          <a:stretch>
            <a:fillRect/>
          </a:stretch>
        </p:blipFill>
        <p:spPr>
          <a:xfrm>
            <a:off x="7196377" y="2778283"/>
            <a:ext cx="2152609" cy="1793123"/>
          </a:xfrm>
          <a:prstGeom prst="rect">
            <a:avLst/>
          </a:prstGeom>
          <a:noFill/>
          <a:ln>
            <a:noFill/>
          </a:ln>
        </p:spPr>
      </p:pic>
      <p:sp>
        <p:nvSpPr>
          <p:cNvPr id="3" name="Rectangle 2"/>
          <p:cNvSpPr/>
          <p:nvPr/>
        </p:nvSpPr>
        <p:spPr>
          <a:xfrm>
            <a:off x="267152" y="4935676"/>
            <a:ext cx="5900427" cy="2000548"/>
          </a:xfrm>
          <a:prstGeom prst="rect">
            <a:avLst/>
          </a:prstGeom>
          <a:noFill/>
        </p:spPr>
        <p:txBody>
          <a:bodyPr wrap="square" lIns="91440" tIns="45720" rIns="91440" bIns="45720">
            <a:spAutoFit/>
          </a:bodyPr>
          <a:lstStyle/>
          <a:p>
            <a:r>
              <a:rPr lang="en-US" sz="2400" dirty="0">
                <a:solidFill>
                  <a:srgbClr val="E6F3F3"/>
                </a:solidFill>
                <a:latin typeface="Adobe Caslon Pro Bold" panose="0205070206050A020403" pitchFamily="18" charset="0"/>
              </a:rPr>
              <a:t>by solving some problems that they face during The process of diagnosis and help them choose the doctor and the appointment of the consultation in an easier way.</a:t>
            </a:r>
            <a:endParaRPr lang="en-US" sz="2400" dirty="0">
              <a:ln w="0"/>
              <a:solidFill>
                <a:srgbClr val="E6F3F3"/>
              </a:solidFill>
              <a:latin typeface="Adobe Caslon Pro Bold" panose="0205070206050A020403" pitchFamily="18" charset="0"/>
            </a:endParaRPr>
          </a:p>
          <a:p>
            <a:pPr algn="ctr"/>
            <a:endParaRPr lang="en-US" sz="2800" b="0" cap="none" spc="0" dirty="0">
              <a:ln w="0"/>
              <a:gradFill>
                <a:gsLst>
                  <a:gs pos="21000">
                    <a:srgbClr val="53575C"/>
                  </a:gs>
                  <a:gs pos="88000">
                    <a:srgbClr val="C5C7CA"/>
                  </a:gs>
                </a:gsLst>
                <a:lin ang="5400000"/>
              </a:gradFill>
              <a:effectLst/>
            </a:endParaRPr>
          </a:p>
        </p:txBody>
      </p:sp>
      <p:pic>
        <p:nvPicPr>
          <p:cNvPr id="37" name="Picture 36"/>
          <p:cNvPicPr>
            <a:picLocks noChangeAspect="1"/>
          </p:cNvPicPr>
          <p:nvPr/>
        </p:nvPicPr>
        <p:blipFill>
          <a:blip r:embed="rId5" cstate="print">
            <a:duotone>
              <a:prstClr val="black"/>
              <a:srgbClr val="23CBBB">
                <a:tint val="45000"/>
                <a:satMod val="400000"/>
              </a:srgbClr>
            </a:duotone>
            <a:extLst>
              <a:ext uri="{28A0092B-C50C-407E-A947-70E740481C1C}">
                <a14:useLocalDpi xmlns:a14="http://schemas.microsoft.com/office/drawing/2010/main" val="0"/>
              </a:ext>
            </a:extLst>
          </a:blip>
          <a:stretch>
            <a:fillRect/>
          </a:stretch>
        </p:blipFill>
        <p:spPr>
          <a:xfrm>
            <a:off x="132081" y="135470"/>
            <a:ext cx="670559" cy="656704"/>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C0963FBECC0D4AA2893255EE9DFF9A" ma:contentTypeVersion="11" ma:contentTypeDescription="Create a new document." ma:contentTypeScope="" ma:versionID="3212ab7fc63407e37621236445d5a1d8">
  <xsd:schema xmlns:xsd="http://www.w3.org/2001/XMLSchema" xmlns:xs="http://www.w3.org/2001/XMLSchema" xmlns:p="http://schemas.microsoft.com/office/2006/metadata/properties" xmlns:ns3="92052f36-cd15-45c5-ae08-c8ad17279007" targetNamespace="http://schemas.microsoft.com/office/2006/metadata/properties" ma:root="true" ma:fieldsID="9a195283b6ee7425ba74f16bbaacaa5d" ns3:_="">
    <xsd:import namespace="92052f36-cd15-45c5-ae08-c8ad1727900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052f36-cd15-45c5-ae08-c8ad172790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62628F-9BC8-48F1-ADFE-E2AB7D2ED5D2}">
  <ds:schemaRefs/>
</ds:datastoreItem>
</file>

<file path=customXml/itemProps2.xml><?xml version="1.0" encoding="utf-8"?>
<ds:datastoreItem xmlns:ds="http://schemas.openxmlformats.org/officeDocument/2006/customXml" ds:itemID="{37FEA18B-98B6-404E-A95F-DF37D4661824}">
  <ds:schemaRefs/>
</ds:datastoreItem>
</file>

<file path=customXml/itemProps3.xml><?xml version="1.0" encoding="utf-8"?>
<ds:datastoreItem xmlns:ds="http://schemas.openxmlformats.org/officeDocument/2006/customXml" ds:itemID="{2E08FFFA-F04B-43BC-A750-75C02059835A}">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92052f36-cd15-45c5-ae08-c8ad17279007"/>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2573</TotalTime>
  <Words>2927</Words>
  <Application>Microsoft Office PowerPoint</Application>
  <PresentationFormat>Widescreen</PresentationFormat>
  <Paragraphs>427</Paragraphs>
  <Slides>59</Slides>
  <Notes>3</Notes>
  <HiddenSlides>0</HiddenSlides>
  <MMClips>0</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59</vt:i4>
      </vt:variant>
    </vt:vector>
  </HeadingPairs>
  <TitlesOfParts>
    <vt:vector size="86" baseType="lpstr">
      <vt:lpstr>Adobe Fan Heiti Std B</vt:lpstr>
      <vt:lpstr>Adobe Fangsong Std R</vt:lpstr>
      <vt:lpstr>Adobe Gothic Std B</vt:lpstr>
      <vt:lpstr>Adobe Heiti Std R</vt:lpstr>
      <vt:lpstr>Adobe Arabic</vt:lpstr>
      <vt:lpstr>Adobe Caslon Pro</vt:lpstr>
      <vt:lpstr>Adobe Caslon Pro Bold</vt:lpstr>
      <vt:lpstr>Adobe Garamond Pro</vt:lpstr>
      <vt:lpstr>Adobe Garamond Pro Bold</vt:lpstr>
      <vt:lpstr>Algerian</vt:lpstr>
      <vt:lpstr>Aptos</vt:lpstr>
      <vt:lpstr>Aptos Display</vt:lpstr>
      <vt:lpstr>Arial</vt:lpstr>
      <vt:lpstr>Arial Black</vt:lpstr>
      <vt:lpstr>Berlin Sans FB Demi</vt:lpstr>
      <vt:lpstr>Bernard MT Condensed</vt:lpstr>
      <vt:lpstr>Bree Serif</vt:lpstr>
      <vt:lpstr>Calibri</vt:lpstr>
      <vt:lpstr>Cambria</vt:lpstr>
      <vt:lpstr>Colonna MT</vt:lpstr>
      <vt:lpstr>Cooper Black</vt:lpstr>
      <vt:lpstr>Darker Grotesque Medium</vt:lpstr>
      <vt:lpstr>Fira Sans Extra Condensed Medium</vt:lpstr>
      <vt:lpstr>Roboto</vt:lpstr>
      <vt:lpstr>Söhne</vt:lpstr>
      <vt:lpstr>Times New Roman</vt:lpstr>
      <vt:lpstr>office theme</vt:lpstr>
      <vt:lpstr>PowerPoint Presentation</vt:lpstr>
      <vt:lpstr>Our team Members</vt:lpstr>
      <vt:lpstr>PowerPoint Presentation</vt:lpstr>
      <vt:lpstr>PowerPoint Presentation</vt:lpstr>
      <vt:lpstr>PowerPoint Presentation</vt:lpstr>
      <vt:lpstr>PowerPoint Presentation</vt:lpstr>
      <vt:lpstr>PowerPoint Presentation</vt:lpstr>
      <vt:lpstr>Introduction</vt:lpstr>
      <vt:lpstr>Project description  </vt:lpstr>
      <vt:lpstr>PowerPoint Presentation</vt:lpstr>
      <vt:lpstr>System Objectives </vt:lpstr>
      <vt:lpstr>PowerPoint Presentation</vt:lpstr>
      <vt:lpstr>System components </vt:lpstr>
      <vt:lpstr>PowerPoint Presentation</vt:lpstr>
      <vt:lpstr>PowerPoint Presentation</vt:lpstr>
      <vt:lpstr>Data set </vt:lpstr>
      <vt:lpstr>PowerPoint Presentation</vt:lpstr>
      <vt:lpstr>Why to use ResNet-50</vt:lpstr>
      <vt:lpstr>The proposed model achieves a classification accuracy of up to 99.1% without increasing the data, and after increasing the data to 11450 by using other data, the model achieved a classification accuracy of up to 99.5%, outperforming the current models in terms of accuracy . </vt:lpstr>
      <vt:lpstr>PowerPoint Presentation</vt:lpstr>
      <vt:lpstr>PowerPoint Presentation</vt:lpstr>
      <vt:lpstr>PowerPoint Presentation</vt:lpstr>
      <vt:lpstr>PowerPoint Presentation</vt:lpstr>
      <vt:lpstr>Non-Functional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diagram </vt:lpstr>
      <vt:lpstr>Context Diagram</vt:lpstr>
      <vt:lpstr>Data Flow Diagram </vt:lpstr>
      <vt:lpstr>Data Flow Diagram </vt:lpstr>
      <vt:lpstr>Web Development </vt:lpstr>
      <vt:lpstr>Web Development </vt:lpstr>
      <vt:lpstr>Web Development </vt:lpstr>
      <vt:lpstr>Web development </vt:lpstr>
      <vt:lpstr>Web development </vt:lpstr>
      <vt:lpstr>Web development </vt:lpstr>
      <vt:lpstr>Web development </vt:lpstr>
      <vt:lpstr>Web development </vt:lpstr>
      <vt:lpstr>Web development </vt:lpstr>
      <vt:lpstr>The Experimental Results &amp; Discussion </vt:lpstr>
      <vt:lpstr>The confusion matrix</vt:lpstr>
      <vt:lpstr>second scenario </vt:lpstr>
      <vt:lpstr>The confusion matrix</vt:lpstr>
      <vt:lpstr>Test Data</vt:lpstr>
      <vt:lpstr>Used Technologies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raghda ashly</dc:creator>
  <cp:lastModifiedBy>El-Wattaneya</cp:lastModifiedBy>
  <cp:revision>215</cp:revision>
  <dcterms:created xsi:type="dcterms:W3CDTF">2024-01-24T19:57:00Z</dcterms:created>
  <dcterms:modified xsi:type="dcterms:W3CDTF">2024-06-11T17:27:55Z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0x010100BEC0963FBECC0D4AA2893255EE9DFF9A</vt:lpwstr>
  </property>
  <property fmtid="{D5CDD505-2E9C-101B-9397-08002B2CF9AE}" pid="3" name="ICV">
    <vt:lpwstr>7F24CCF288F94769A818508478B8C3AA_12</vt:lpwstr>
  </property>
  <property fmtid="{D5CDD505-2E9C-101B-9397-08002B2CF9AE}" pid="4" name="KSOProductBuildVer">
    <vt:lpwstr>1033-12.2.0.13431</vt:lpwstr>
  </property>
</Properties>
</file>